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303" r:id="rId2"/>
    <p:sldId id="310" r:id="rId3"/>
    <p:sldId id="308" r:id="rId4"/>
    <p:sldId id="342" r:id="rId5"/>
    <p:sldId id="341" r:id="rId6"/>
    <p:sldId id="275" r:id="rId7"/>
    <p:sldId id="276" r:id="rId8"/>
    <p:sldId id="318" r:id="rId9"/>
    <p:sldId id="319" r:id="rId10"/>
    <p:sldId id="311" r:id="rId11"/>
    <p:sldId id="328" r:id="rId12"/>
    <p:sldId id="347" r:id="rId13"/>
    <p:sldId id="313" r:id="rId14"/>
    <p:sldId id="312" r:id="rId15"/>
    <p:sldId id="329" r:id="rId16"/>
    <p:sldId id="330" r:id="rId17"/>
    <p:sldId id="331" r:id="rId18"/>
    <p:sldId id="317" r:id="rId19"/>
    <p:sldId id="343" r:id="rId20"/>
    <p:sldId id="320" r:id="rId21"/>
    <p:sldId id="326" r:id="rId22"/>
    <p:sldId id="278" r:id="rId23"/>
    <p:sldId id="344" r:id="rId24"/>
    <p:sldId id="322" r:id="rId25"/>
    <p:sldId id="346" r:id="rId26"/>
    <p:sldId id="325" r:id="rId27"/>
    <p:sldId id="332" r:id="rId28"/>
    <p:sldId id="334" r:id="rId29"/>
    <p:sldId id="335" r:id="rId30"/>
    <p:sldId id="336" r:id="rId31"/>
    <p:sldId id="338" r:id="rId32"/>
    <p:sldId id="337" r:id="rId33"/>
    <p:sldId id="323" r:id="rId34"/>
    <p:sldId id="324" r:id="rId35"/>
    <p:sldId id="300" r:id="rId36"/>
    <p:sldId id="301" r:id="rId37"/>
    <p:sldId id="339" r:id="rId38"/>
  </p:sldIdLst>
  <p:sldSz cx="9906000" cy="6858000" type="A4"/>
  <p:notesSz cx="6662738" cy="9906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CC00"/>
    <a:srgbClr val="800000"/>
    <a:srgbClr val="003366"/>
    <a:srgbClr val="FFCC66"/>
    <a:srgbClr val="FFFF00"/>
    <a:srgbClr val="81FFFC"/>
    <a:srgbClr val="00EEE8"/>
    <a:srgbClr val="D6D4DC"/>
    <a:srgbClr val="CBC8D2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87126" autoAdjust="0"/>
  </p:normalViewPr>
  <p:slideViewPr>
    <p:cSldViewPr>
      <p:cViewPr varScale="1">
        <p:scale>
          <a:sx n="97" d="100"/>
          <a:sy n="97" d="100"/>
        </p:scale>
        <p:origin x="-1656" y="-9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038" y="-108"/>
      </p:cViewPr>
      <p:guideLst>
        <p:guide orient="horz" pos="3120"/>
        <p:guide pos="209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88925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7" tIns="0" rIns="19347" bIns="0" numCol="1" anchor="t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000" i="1" smtClean="0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-1588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7" tIns="0" rIns="19347" bIns="0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000" i="1" smtClean="0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9409113"/>
            <a:ext cx="288925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7" tIns="0" rIns="19347" bIns="0" numCol="1" anchor="b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000" i="1" smtClean="0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0911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7" tIns="0" rIns="19347" bIns="0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000" i="1" smtClean="0">
                <a:solidFill>
                  <a:schemeClr val="tx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F023C157-0A5F-4DF5-A060-2E6AD7CC4A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998788" y="9351963"/>
            <a:ext cx="6619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675" tIns="45143" rIns="88675" bIns="45143">
            <a:spAutoFit/>
          </a:bodyPr>
          <a:lstStyle/>
          <a:p>
            <a:pPr defTabSz="882650" eaLnBrk="0" hangingPunct="0">
              <a:lnSpc>
                <a:spcPct val="90000"/>
              </a:lnSpc>
              <a:defRPr/>
            </a:pPr>
            <a:r>
              <a:rPr lang="en-GB" sz="1000">
                <a:solidFill>
                  <a:srgbClr val="BC3700"/>
                </a:solidFill>
                <a:latin typeface="Optima" charset="0"/>
              </a:rPr>
              <a:t>Page </a:t>
            </a:r>
            <a:fld id="{5C94F963-E404-4AD4-9CB9-A995F293C516}" type="slidenum">
              <a:rPr lang="en-GB" sz="1000">
                <a:solidFill>
                  <a:srgbClr val="BC3700"/>
                </a:solidFill>
                <a:latin typeface="Optima" charset="0"/>
              </a:rPr>
              <a:pPr defTabSz="882650" eaLnBrk="0" hangingPunct="0">
                <a:lnSpc>
                  <a:spcPct val="90000"/>
                </a:lnSpc>
                <a:defRPr/>
              </a:pPr>
              <a:t>‹#›</a:t>
            </a:fld>
            <a:endParaRPr lang="en-GB" sz="1000">
              <a:solidFill>
                <a:srgbClr val="BC3700"/>
              </a:solidFill>
              <a:latin typeface="Optima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235200" y="379413"/>
            <a:ext cx="2332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511" tIns="46756" rIns="93511" bIns="46756">
            <a:spAutoFit/>
          </a:bodyPr>
          <a:lstStyle/>
          <a:p>
            <a:pPr defTabSz="928688" eaLnBrk="0" hangingPunct="0">
              <a:defRPr/>
            </a:pPr>
            <a:r>
              <a:rPr lang="en-GB" sz="1000" b="1">
                <a:solidFill>
                  <a:srgbClr val="00155E"/>
                </a:solidFill>
              </a:rPr>
              <a:t>Title</a:t>
            </a:r>
            <a:endParaRPr lang="en-GB" sz="1600">
              <a:solidFill>
                <a:srgbClr val="00155E"/>
              </a:solidFill>
            </a:endParaRPr>
          </a:p>
          <a:p>
            <a:pPr defTabSz="928688" eaLnBrk="0" hangingPunct="0">
              <a:defRPr/>
            </a:pPr>
            <a:r>
              <a:rPr lang="en-GB" sz="1000">
                <a:solidFill>
                  <a:srgbClr val="00155E"/>
                </a:solidFill>
              </a:rPr>
              <a:t>©University of Nottingham, 2006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88925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7" tIns="0" rIns="19347" bIns="0" numCol="1" anchor="t" anchorCtr="0" compatLnSpc="1">
            <a:prstTxWarp prst="textNoShape">
              <a:avLst/>
            </a:prstTxWarp>
          </a:bodyPr>
          <a:lstStyle>
            <a:lvl1pPr algn="l" defTabSz="773113" eaLnBrk="0" hangingPunct="0">
              <a:defRPr sz="1000" i="1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-1588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7" tIns="0" rIns="19347" bIns="0" numCol="1" anchor="t" anchorCtr="0" compatLnSpc="1">
            <a:prstTxWarp prst="textNoShape">
              <a:avLst/>
            </a:prstTxWarp>
          </a:bodyPr>
          <a:lstStyle>
            <a:lvl1pPr algn="r" defTabSz="773113" eaLnBrk="0" hangingPunct="0">
              <a:defRPr sz="1000" i="1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09113"/>
            <a:ext cx="288925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7" tIns="0" rIns="19347" bIns="0" numCol="1" anchor="b" anchorCtr="0" compatLnSpc="1">
            <a:prstTxWarp prst="textNoShape">
              <a:avLst/>
            </a:prstTxWarp>
          </a:bodyPr>
          <a:lstStyle>
            <a:lvl1pPr algn="l" defTabSz="773113" eaLnBrk="0" hangingPunct="0">
              <a:defRPr sz="1000" i="1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0911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7" tIns="0" rIns="19347" bIns="0" numCol="1" anchor="b" anchorCtr="0" compatLnSpc="1">
            <a:prstTxWarp prst="textNoShape">
              <a:avLst/>
            </a:prstTxWarp>
          </a:bodyPr>
          <a:lstStyle>
            <a:lvl1pPr algn="r" defTabSz="773113" eaLnBrk="0" hangingPunct="0">
              <a:defRPr sz="1000" i="1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6B33CB0-02AA-4F3D-B848-FA17D7DAE0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06938"/>
            <a:ext cx="4884738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1" tIns="46756" rIns="93511" bIns="46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Body Text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2981325" y="9432925"/>
            <a:ext cx="701675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675" tIns="45143" rIns="88675" bIns="45143">
            <a:spAutoFit/>
          </a:bodyPr>
          <a:lstStyle/>
          <a:p>
            <a:pPr defTabSz="882650" eaLnBrk="0" hangingPunct="0">
              <a:lnSpc>
                <a:spcPct val="90000"/>
              </a:lnSpc>
              <a:defRPr/>
            </a:pPr>
            <a:r>
              <a:rPr lang="en-GB" sz="1200">
                <a:solidFill>
                  <a:schemeClr val="tx1"/>
                </a:solidFill>
                <a:latin typeface="Book Antiqua" pitchFamily="18" charset="0"/>
              </a:rPr>
              <a:t>Page </a:t>
            </a:r>
            <a:fld id="{ACF0FC75-DEAC-43B8-9ACD-920CCFB858E5}" type="slidenum">
              <a:rPr lang="en-GB" sz="1200">
                <a:solidFill>
                  <a:schemeClr val="tx1"/>
                </a:solidFill>
                <a:latin typeface="Book Antiqua" pitchFamily="18" charset="0"/>
              </a:rPr>
              <a:pPr defTabSz="882650" eaLnBrk="0" hangingPunct="0">
                <a:lnSpc>
                  <a:spcPct val="90000"/>
                </a:lnSpc>
                <a:defRPr/>
              </a:pPr>
              <a:t>‹#›</a:t>
            </a:fld>
            <a:endParaRPr lang="en-GB" sz="120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26632" name="Rectangle 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5638" y="747713"/>
            <a:ext cx="5349875" cy="3703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085A0-9EC7-4AEE-9CCB-4C77F74F22AC}" type="slidenum">
              <a:rPr lang="en-GB"/>
              <a:pPr/>
              <a:t>1</a:t>
            </a:fld>
            <a:endParaRPr lang="en-GB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E2CD5-30A8-4158-8CE1-3CD7F85CC3F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18480-2908-4F61-922B-425377DDC2BF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E2CD5-30A8-4158-8CE1-3CD7F85CC3FC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E2CD5-30A8-4158-8CE1-3CD7F85CC3FC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E2CD5-30A8-4158-8CE1-3CD7F85CC3FC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E2CD5-30A8-4158-8CE1-3CD7F85CC3FC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72A60-1868-45A3-B94B-644DF773E0F9}" type="slidenum">
              <a:rPr lang="en-GB"/>
              <a:pPr/>
              <a:t>26</a:t>
            </a:fld>
            <a:endParaRPr lang="en-GB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F7845-E746-422A-95A8-9B1B2038E124}" type="slidenum">
              <a:rPr lang="en-GB" smtClean="0"/>
              <a:pPr/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E2CD5-30A8-4158-8CE1-3CD7F85CC3FC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E2CD5-30A8-4158-8CE1-3CD7F85CC3FC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7E2CD5-30A8-4158-8CE1-3CD7F85CC3FC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4A8654-060D-444D-9CEE-C0E9819FE4AA}" type="slidenum">
              <a:rPr lang="en-GB" smtClean="0"/>
              <a:pPr/>
              <a:t>36</a:t>
            </a:fld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Optional – if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33CB0-02AA-4F3D-B848-FA17D7DAE0F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80CDD-6041-4A6D-8001-EF1777F7C69F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80CDD-6041-4A6D-8001-EF1777F7C69F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A6B53-2254-457D-97B7-FC073D6E151C}" type="slidenum">
              <a:rPr lang="en-GB"/>
              <a:pPr/>
              <a:t>8</a:t>
            </a:fld>
            <a:endParaRPr lang="en-GB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A6B53-2254-457D-97B7-FC073D6E151C}" type="slidenum">
              <a:rPr lang="en-GB"/>
              <a:pPr/>
              <a:t>9</a:t>
            </a:fld>
            <a:endParaRPr lang="en-GB"/>
          </a:p>
        </p:txBody>
      </p:sp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2560" y="1196752"/>
            <a:ext cx="84201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624" y="3140968"/>
            <a:ext cx="6934200" cy="1752600"/>
          </a:xfrm>
        </p:spPr>
        <p:txBody>
          <a:bodyPr/>
          <a:lstStyle>
            <a:lvl1pPr marL="0" indent="0" algn="ctr">
              <a:buNone/>
              <a:defRPr>
                <a:latin typeface="Arial Rounded MT Bold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3FEA1-36F2-4F34-BE45-8D61C062E5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F7A41-3FAB-4F79-A378-787B94BD6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1196975"/>
            <a:ext cx="2085975" cy="4895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1196975"/>
            <a:ext cx="6108700" cy="4895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552D3-AB00-4364-9EA7-3F6EFB57D0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548680"/>
            <a:ext cx="8347075" cy="7921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63" y="1628800"/>
            <a:ext cx="8347075" cy="418937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1D854-AB99-4478-B000-C3823B3205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7DE30-EC8C-4080-AE5A-B6DC2852E8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363" y="2132013"/>
            <a:ext cx="4097337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132013"/>
            <a:ext cx="4097338" cy="3960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A36E7-C32D-41E1-9A5F-390DD2397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42548-2856-4666-9271-BB6878DE50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E5DF5-9822-41D6-AB1C-28CBF808B8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F20A-1E0E-4402-A76C-F2C6601904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67787-4CDE-4007-B260-5B09B05A2B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352D1-1854-4DAC-A764-CD7EEA4525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196975"/>
            <a:ext cx="83470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32013"/>
            <a:ext cx="83470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62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2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62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0EBC66-670A-4396-A77B-D9352F15AD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17FA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17FA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17FA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17FA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17FA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417FA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417FA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417FA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417FA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vUEdI-imhs#t=02m00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2520" y="2247007"/>
            <a:ext cx="8748744" cy="1470025"/>
          </a:xfrm>
        </p:spPr>
        <p:txBody>
          <a:bodyPr/>
          <a:lstStyle/>
          <a:p>
            <a:pPr algn="ctr" eaLnBrk="1" hangingPunct="1"/>
            <a:r>
              <a:rPr lang="en-GB" sz="4000" dirty="0" smtClean="0">
                <a:latin typeface="Arial Rounded MT Bold" pitchFamily="34" charset="0"/>
              </a:rPr>
              <a:t>Navigating the Future of Education</a:t>
            </a:r>
            <a:endParaRPr lang="en-GB" sz="3200" dirty="0" smtClean="0">
              <a:latin typeface="Arial Rounded MT Bold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1375" y="3789709"/>
            <a:ext cx="6934200" cy="2087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dirty="0" smtClean="0">
                <a:latin typeface="Arial Rounded MT Bold" pitchFamily="34" charset="0"/>
              </a:rPr>
              <a:t>Mike Sharples</a:t>
            </a:r>
          </a:p>
          <a:p>
            <a:pPr eaLnBrk="1" hangingPunct="1">
              <a:lnSpc>
                <a:spcPct val="80000"/>
              </a:lnSpc>
            </a:pPr>
            <a:r>
              <a:rPr lang="en-GB" dirty="0" smtClean="0">
                <a:latin typeface="Arial Rounded MT Bold" pitchFamily="34" charset="0"/>
              </a:rPr>
              <a:t>Institute of Educational Technology</a:t>
            </a:r>
          </a:p>
          <a:p>
            <a:pPr eaLnBrk="1" hangingPunct="1">
              <a:lnSpc>
                <a:spcPct val="80000"/>
              </a:lnSpc>
            </a:pPr>
            <a:r>
              <a:rPr lang="en-GB" dirty="0" smtClean="0">
                <a:latin typeface="Arial Rounded MT Bold" pitchFamily="34" charset="0"/>
              </a:rPr>
              <a:t>The Open University, UK</a:t>
            </a:r>
          </a:p>
          <a:p>
            <a:pPr eaLnBrk="1" hangingPunct="1">
              <a:lnSpc>
                <a:spcPct val="80000"/>
              </a:lnSpc>
            </a:pPr>
            <a:endParaRPr lang="en-GB" dirty="0" smtClean="0">
              <a:latin typeface="Arial Rounded MT Bol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dirty="0" smtClean="0"/>
          </a:p>
        </p:txBody>
      </p:sp>
      <p:pic>
        <p:nvPicPr>
          <p:cNvPr id="7" name="Picture 1" descr="ou_compact_rgb_36mm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0925" y="476250"/>
            <a:ext cx="2241550" cy="142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76536" y="1052736"/>
            <a:ext cx="8347075" cy="3960812"/>
          </a:xfrm>
          <a:prstGeom prst="rect">
            <a:avLst/>
          </a:prstGeom>
        </p:spPr>
        <p:txBody>
          <a:bodyPr/>
          <a:lstStyle/>
          <a:p>
            <a:pPr algn="l" eaLnBrk="0" hangingPunct="0">
              <a:spcBef>
                <a:spcPct val="25000"/>
              </a:spcBef>
              <a:defRPr/>
            </a:pPr>
            <a:r>
              <a:rPr lang="en-GB" sz="3200" kern="0" dirty="0" smtClean="0">
                <a:solidFill>
                  <a:schemeClr val="tx1"/>
                </a:solidFill>
                <a:latin typeface="+mn-lt"/>
              </a:rPr>
              <a:t>The education system is resistant to change from a single technology</a:t>
            </a:r>
          </a:p>
          <a:p>
            <a:pPr algn="l" eaLnBrk="0" hangingPunct="0">
              <a:spcBef>
                <a:spcPct val="25000"/>
              </a:spcBef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l" eaLnBrk="0" hangingPunct="0">
              <a:spcBef>
                <a:spcPct val="25000"/>
              </a:spcBef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innovative</a:t>
            </a:r>
            <a:r>
              <a:rPr kumimoji="0" lang="en-GB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technology there is normally a long gap from vision to successful implementation </a:t>
            </a:r>
            <a:endParaRPr lang="en-GB" sz="3200" kern="0" baseline="0" dirty="0" smtClean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kern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i="1" kern="0" dirty="0" smtClean="0">
                <a:solidFill>
                  <a:schemeClr val="tx1"/>
                </a:solidFill>
                <a:latin typeface="+mn-lt"/>
              </a:rPr>
              <a:t>Moral: Don’t try to respond immediately to the latest technology innovations</a:t>
            </a:r>
            <a:endParaRPr lang="en-GB" sz="3200" i="1" kern="0" baseline="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The right question to ask is:</a:t>
            </a:r>
          </a:p>
          <a:p>
            <a:pPr lvl="1"/>
            <a:endParaRPr lang="en-GB" sz="3200" dirty="0" smtClean="0"/>
          </a:p>
          <a:p>
            <a:pPr marL="0" indent="0">
              <a:buNone/>
            </a:pPr>
            <a:r>
              <a:rPr lang="en-GB" sz="4000" dirty="0" smtClean="0"/>
              <a:t>How can we navigate and design the future of education?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2132856"/>
            <a:ext cx="8856984" cy="1584176"/>
          </a:xfrm>
        </p:spPr>
        <p:txBody>
          <a:bodyPr/>
          <a:lstStyle/>
          <a:p>
            <a:pPr>
              <a:buNone/>
            </a:pPr>
            <a:r>
              <a:rPr lang="en-GB" sz="4800" dirty="0" smtClean="0"/>
              <a:t>Any questions or responses so far?</a:t>
            </a:r>
            <a:endParaRPr lang="en-GB" sz="4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520" y="980728"/>
            <a:ext cx="8347075" cy="792163"/>
          </a:xfrm>
        </p:spPr>
        <p:txBody>
          <a:bodyPr/>
          <a:lstStyle/>
          <a:p>
            <a:r>
              <a:rPr lang="en-GB" dirty="0" smtClean="0"/>
              <a:t>How can we navigate and design the future of education?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520" y="2060476"/>
            <a:ext cx="8928992" cy="3960812"/>
          </a:xfrm>
        </p:spPr>
        <p:txBody>
          <a:bodyPr/>
          <a:lstStyle/>
          <a:p>
            <a:r>
              <a:rPr lang="en-GB" sz="2800" dirty="0" smtClean="0"/>
              <a:t>Distinguish hype from reality, ephemeral from valuable </a:t>
            </a:r>
          </a:p>
          <a:p>
            <a:pPr lvl="1"/>
            <a:r>
              <a:rPr lang="en-GB" sz="2400" i="1" dirty="0" smtClean="0"/>
              <a:t>Learning sciences</a:t>
            </a:r>
          </a:p>
          <a:p>
            <a:r>
              <a:rPr lang="en-GB" sz="2800" dirty="0" smtClean="0"/>
              <a:t>Indentify ‘weak signals’ of systemic change</a:t>
            </a:r>
          </a:p>
          <a:p>
            <a:pPr lvl="1"/>
            <a:r>
              <a:rPr lang="en-GB" sz="2400" i="1" dirty="0" smtClean="0"/>
              <a:t>Education futures</a:t>
            </a:r>
          </a:p>
          <a:p>
            <a:r>
              <a:rPr lang="en-GB" sz="2800" dirty="0" smtClean="0"/>
              <a:t>Support design-based research studies</a:t>
            </a:r>
          </a:p>
          <a:p>
            <a:pPr lvl="1"/>
            <a:r>
              <a:rPr lang="en-GB" sz="2400" i="1" dirty="0" smtClean="0"/>
              <a:t>Educational technology</a:t>
            </a:r>
          </a:p>
          <a:p>
            <a:r>
              <a:rPr lang="en-GB" sz="2800" dirty="0" smtClean="0"/>
              <a:t>Scale best practice</a:t>
            </a:r>
          </a:p>
          <a:p>
            <a:pPr lvl="1"/>
            <a:r>
              <a:rPr lang="en-GB" sz="2400" i="1" dirty="0" smtClean="0"/>
              <a:t>Educational policy</a:t>
            </a:r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ducause.edu/er/erm08/erm08516_fi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836712"/>
            <a:ext cx="3657600" cy="2743201"/>
          </a:xfrm>
          <a:prstGeom prst="rect">
            <a:avLst/>
          </a:prstGeom>
          <a:noFill/>
        </p:spPr>
      </p:pic>
      <p:pic>
        <p:nvPicPr>
          <p:cNvPr id="3076" name="Picture 4" descr="http://admintell.napco.com/ee/images/uploads/gamertell/johncarroll_second_life_02.jpg"/>
          <p:cNvPicPr>
            <a:picLocks noChangeAspect="1" noChangeArrowheads="1"/>
          </p:cNvPicPr>
          <p:nvPr/>
        </p:nvPicPr>
        <p:blipFill>
          <a:blip r:embed="rId4" cstate="print"/>
          <a:srcRect t="3959" b="11125"/>
          <a:stretch>
            <a:fillRect/>
          </a:stretch>
        </p:blipFill>
        <p:spPr bwMode="auto">
          <a:xfrm>
            <a:off x="200472" y="3645024"/>
            <a:ext cx="3816424" cy="3088850"/>
          </a:xfrm>
          <a:prstGeom prst="rect">
            <a:avLst/>
          </a:prstGeom>
          <a:noFill/>
        </p:spPr>
      </p:pic>
      <p:pic>
        <p:nvPicPr>
          <p:cNvPr id="3078" name="Picture 6" descr="http://aboutonlineschool.info/wp-content/uploads/2009/09/second-life-le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2960" y="908720"/>
            <a:ext cx="4413062" cy="2808312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4488" y="116632"/>
            <a:ext cx="8347075" cy="792162"/>
          </a:xfrm>
        </p:spPr>
        <p:txBody>
          <a:bodyPr/>
          <a:lstStyle/>
          <a:p>
            <a:r>
              <a:rPr lang="en-GB" dirty="0" smtClean="0"/>
              <a:t>Hype or value: Virtual Worlds?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088904" y="4149080"/>
            <a:ext cx="5680274" cy="2160240"/>
            <a:chOff x="4088904" y="4293096"/>
            <a:chExt cx="5680274" cy="216024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88904" y="4293096"/>
              <a:ext cx="5680274" cy="2160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 bwMode="auto">
            <a:xfrm>
              <a:off x="6393160" y="4869160"/>
              <a:ext cx="288032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681192" y="5157192"/>
              <a:ext cx="288032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185248" y="5229200"/>
              <a:ext cx="720080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28232" y="417192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MOOC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Nottingham University  midwifery 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63" y="1628800"/>
            <a:ext cx="8748141" cy="4189376"/>
          </a:xfrm>
        </p:spPr>
        <p:txBody>
          <a:bodyPr/>
          <a:lstStyle/>
          <a:p>
            <a:pPr>
              <a:buNone/>
            </a:pPr>
            <a:r>
              <a:rPr lang="en-GB" sz="2400" u="sng" dirty="0" smtClean="0">
                <a:hlinkClick r:id="rId3"/>
              </a:rPr>
              <a:t>http://www.youtube.com/watch?v=UvUEdI-imhs#t=02m00s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551" y="2564904"/>
            <a:ext cx="686098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74700" y="500063"/>
            <a:ext cx="8347075" cy="792162"/>
          </a:xfrm>
        </p:spPr>
        <p:txBody>
          <a:bodyPr/>
          <a:lstStyle/>
          <a:p>
            <a:r>
              <a:rPr lang="en-GB" dirty="0" smtClean="0"/>
              <a:t>Hype or value: Blended learning?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76536" y="1700808"/>
            <a:ext cx="8780463" cy="4232275"/>
          </a:xfrm>
        </p:spPr>
        <p:txBody>
          <a:bodyPr/>
          <a:lstStyle/>
          <a:p>
            <a:r>
              <a:rPr lang="en-GB" sz="2600" dirty="0" smtClean="0"/>
              <a:t>US meta-study of comparisons of online and face to face teaching in higher education</a:t>
            </a:r>
          </a:p>
          <a:p>
            <a:r>
              <a:rPr lang="en-GB" sz="2600" dirty="0" smtClean="0"/>
              <a:t>On average, students in online learning conditions performed better than those receiving face-to-face instruction </a:t>
            </a:r>
          </a:p>
          <a:p>
            <a:r>
              <a:rPr lang="en-GB" sz="2600" dirty="0" smtClean="0"/>
              <a:t>Bigger effect in studies that blended online and face-to-face</a:t>
            </a:r>
          </a:p>
          <a:p>
            <a:r>
              <a:rPr lang="en-GB" sz="2600" dirty="0" smtClean="0"/>
              <a:t>Blended conditions often included </a:t>
            </a:r>
            <a:r>
              <a:rPr lang="en-GB" sz="2600" dirty="0" smtClean="0">
                <a:solidFill>
                  <a:srgbClr val="800000"/>
                </a:solidFill>
              </a:rPr>
              <a:t>additional learning time </a:t>
            </a:r>
            <a:r>
              <a:rPr lang="en-GB" sz="2600" dirty="0" smtClean="0"/>
              <a:t>and </a:t>
            </a:r>
            <a:r>
              <a:rPr lang="en-GB" sz="2600" dirty="0" smtClean="0">
                <a:solidFill>
                  <a:srgbClr val="800000"/>
                </a:solidFill>
              </a:rPr>
              <a:t>instructional elements not received by students in control conditions</a:t>
            </a:r>
          </a:p>
          <a:p>
            <a:pPr>
              <a:buFontTx/>
              <a:buNone/>
            </a:pPr>
            <a:r>
              <a:rPr lang="en-GB" sz="1600" dirty="0" smtClean="0"/>
              <a:t>B. Means et al. (2009) Evaluation of Evidence-Based Practices in Online Learning: A Meta-Analysis and Review of Online Learning Studies. US Department of Education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Hype or value?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Personalised learning</a:t>
            </a:r>
          </a:p>
          <a:p>
            <a:r>
              <a:rPr lang="en-GB" dirty="0" smtClean="0"/>
              <a:t>Open learning</a:t>
            </a:r>
          </a:p>
          <a:p>
            <a:r>
              <a:rPr lang="en-GB" dirty="0" smtClean="0"/>
              <a:t>Remote tutoring</a:t>
            </a:r>
          </a:p>
          <a:p>
            <a:r>
              <a:rPr lang="en-GB" dirty="0" smtClean="0"/>
              <a:t>Mobile learning</a:t>
            </a:r>
          </a:p>
          <a:p>
            <a:r>
              <a:rPr lang="en-GB" dirty="0" smtClean="0"/>
              <a:t>Assessment for learning </a:t>
            </a:r>
          </a:p>
          <a:p>
            <a:r>
              <a:rPr lang="en-GB" dirty="0" smtClean="0"/>
              <a:t>Massively open online courses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How can we evaluate these?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Weak signals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“If only we knew 10 years ago that students would be carrying powerful mobile devices around with then we’d have been able to plan our IT budgets and teaching methods” </a:t>
            </a:r>
          </a:p>
          <a:p>
            <a:pPr>
              <a:buNone/>
            </a:pPr>
            <a:r>
              <a:rPr lang="en-GB" sz="2800" i="1" dirty="0" smtClean="0"/>
              <a:t>ALT-C delegate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Weak signals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“If only we knew 10 years ago that students would be carrying powerful mobile devices around with then we’d have been able to plan our IT budgets and teaching methods” </a:t>
            </a:r>
          </a:p>
          <a:p>
            <a:pPr>
              <a:buNone/>
            </a:pPr>
            <a:r>
              <a:rPr lang="en-GB" sz="2800" i="1" dirty="0" smtClean="0"/>
              <a:t>ALT-C delegate</a:t>
            </a:r>
          </a:p>
          <a:p>
            <a:pPr>
              <a:buNone/>
            </a:pPr>
            <a:r>
              <a:rPr lang="en-GB" dirty="0" smtClean="0"/>
              <a:t>We did know that 10 years ago!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 system in 10 years time?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36976" y="1844824"/>
            <a:ext cx="0" cy="44644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9501" y="1412776"/>
            <a:ext cx="192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Radical change</a:t>
            </a:r>
            <a:endParaRPr lang="en-GB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874611" y="6237312"/>
            <a:ext cx="167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Little change</a:t>
            </a:r>
            <a:endParaRPr lang="en-GB" sz="1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0512" y="3933056"/>
            <a:ext cx="8712968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552" y="4005064"/>
            <a:ext cx="151216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Technology </a:t>
            </a:r>
          </a:p>
          <a:p>
            <a:r>
              <a:rPr lang="en-GB" sz="1800" dirty="0" smtClean="0"/>
              <a:t>led</a:t>
            </a:r>
            <a:endParaRPr lang="en-GB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8265368" y="4005064"/>
            <a:ext cx="151216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Pedagogy</a:t>
            </a:r>
          </a:p>
          <a:p>
            <a:r>
              <a:rPr lang="en-GB" sz="1800" dirty="0" smtClean="0"/>
              <a:t>led</a:t>
            </a:r>
            <a:endParaRPr lang="en-GB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016896" y="4005064"/>
            <a:ext cx="1512168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Society</a:t>
            </a:r>
          </a:p>
          <a:p>
            <a:r>
              <a:rPr lang="en-GB" sz="1800" dirty="0" smtClean="0"/>
              <a:t>led</a:t>
            </a:r>
            <a:endParaRPr lang="en-GB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Weak Signals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63" y="1628800"/>
            <a:ext cx="8460109" cy="4189376"/>
          </a:xfrm>
        </p:spPr>
        <p:txBody>
          <a:bodyPr/>
          <a:lstStyle/>
          <a:p>
            <a:r>
              <a:rPr lang="en-GB" sz="2800" dirty="0" smtClean="0"/>
              <a:t>A UK survey in January 2001 by the NOP Research Group [4] found that 48% of children aged 7-16 owned a mobile phone and that on average they sent 2.5 text messages per day. </a:t>
            </a:r>
          </a:p>
          <a:p>
            <a:r>
              <a:rPr lang="en-GB" sz="2800" i="1" dirty="0" smtClean="0"/>
              <a:t>Learners can command an increasing range of mobile technologies that have the potential to support learning anytime anywhere, but also to disrupt the carefully managed environment of the classroom. </a:t>
            </a:r>
            <a:r>
              <a:rPr lang="en-GB" sz="2800" dirty="0" smtClean="0"/>
              <a:t>(Sharples, 2002) ‘</a:t>
            </a:r>
            <a:r>
              <a:rPr lang="fr-FR" sz="2800" dirty="0" smtClean="0"/>
              <a:t>Disruptive </a:t>
            </a:r>
            <a:r>
              <a:rPr lang="fr-FR" sz="2800" dirty="0" err="1" smtClean="0"/>
              <a:t>devices</a:t>
            </a:r>
            <a:r>
              <a:rPr lang="fr-FR" sz="2800" dirty="0" smtClean="0"/>
              <a:t>: mobile </a:t>
            </a:r>
            <a:r>
              <a:rPr lang="fr-FR" sz="2800" dirty="0" err="1" smtClean="0"/>
              <a:t>technology</a:t>
            </a:r>
            <a:r>
              <a:rPr lang="fr-FR" sz="2800" dirty="0" smtClean="0"/>
              <a:t> for </a:t>
            </a:r>
            <a:r>
              <a:rPr lang="en-GB" sz="2800" dirty="0" smtClean="0"/>
              <a:t>conversational learning’</a:t>
            </a:r>
            <a:endParaRPr lang="en-GB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Weak Signals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knew what was coming it’s just that most practitioners and policy makers didn’t see the broad consequences.</a:t>
            </a:r>
          </a:p>
          <a:p>
            <a:r>
              <a:rPr lang="en-GB" dirty="0" smtClean="0"/>
              <a:t>We need to distinguish between new technologies and systemic changes 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0472" y="1340768"/>
          <a:ext cx="9505056" cy="539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52528"/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E-learning in the 1990s</a:t>
                      </a:r>
                      <a:endParaRPr lang="en-GB" sz="2200" dirty="0"/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Technology-</a:t>
                      </a:r>
                      <a:r>
                        <a:rPr lang="en-GB" sz="2200" baseline="0" dirty="0" smtClean="0"/>
                        <a:t> enhanced learning in the 2000s</a:t>
                      </a:r>
                      <a:endParaRPr lang="en-GB" sz="2200" dirty="0"/>
                    </a:p>
                  </a:txBody>
                  <a:tcPr marT="108000" marB="108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Constructivist learning</a:t>
                      </a:r>
                      <a:endParaRPr lang="en-GB" sz="2200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Social-constructivist learning</a:t>
                      </a:r>
                      <a:endParaRPr lang="en-GB" sz="2200" dirty="0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Online</a:t>
                      </a:r>
                      <a:r>
                        <a:rPr lang="en-GB" sz="2200" baseline="0" dirty="0" smtClean="0"/>
                        <a:t> learning</a:t>
                      </a:r>
                      <a:endParaRPr lang="en-GB" sz="2200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Blended learning</a:t>
                      </a:r>
                      <a:endParaRPr lang="en-GB" sz="2200" dirty="0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VLEs and MLEs</a:t>
                      </a:r>
                      <a:endParaRPr lang="en-GB" sz="2200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Personal Learning Environments</a:t>
                      </a:r>
                      <a:endParaRPr lang="en-GB" sz="2200" dirty="0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Media-equipped</a:t>
                      </a:r>
                      <a:r>
                        <a:rPr lang="en-GB" sz="2200" baseline="0" dirty="0" smtClean="0"/>
                        <a:t> teaching rooms</a:t>
                      </a:r>
                      <a:endParaRPr lang="en-GB" sz="2200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Flexible learning spaces</a:t>
                      </a:r>
                      <a:endParaRPr lang="en-GB" sz="2200" dirty="0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Desktop</a:t>
                      </a:r>
                      <a:r>
                        <a:rPr lang="en-GB" sz="2200" baseline="0" dirty="0" smtClean="0"/>
                        <a:t> computer rooms</a:t>
                      </a:r>
                      <a:endParaRPr lang="en-GB" sz="2200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Support for students with multiple personal technologies</a:t>
                      </a:r>
                      <a:endParaRPr lang="en-GB" sz="2200" dirty="0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Creating re-usable learning objects</a:t>
                      </a:r>
                      <a:endParaRPr lang="en-GB" sz="2200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Open</a:t>
                      </a:r>
                      <a:r>
                        <a:rPr lang="en-GB" sz="2200" baseline="0" dirty="0" smtClean="0"/>
                        <a:t> learning and student-created media</a:t>
                      </a:r>
                      <a:endParaRPr lang="en-GB" sz="2200" dirty="0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Collaborative learning </a:t>
                      </a:r>
                      <a:endParaRPr lang="en-GB" sz="2200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Open social learning </a:t>
                      </a:r>
                      <a:endParaRPr lang="en-GB" sz="2200" dirty="0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Evaluation</a:t>
                      </a:r>
                      <a:r>
                        <a:rPr lang="en-GB" sz="2200" baseline="0" dirty="0" smtClean="0"/>
                        <a:t> of learning gains</a:t>
                      </a:r>
                      <a:endParaRPr lang="en-GB" sz="2200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Evaluation of learning transformations</a:t>
                      </a:r>
                      <a:endParaRPr lang="en-GB" sz="2200" dirty="0"/>
                    </a:p>
                  </a:txBody>
                  <a:tcPr marT="72000" marB="72000"/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04528" y="476672"/>
            <a:ext cx="8347075" cy="792163"/>
          </a:xfrm>
        </p:spPr>
        <p:txBody>
          <a:bodyPr/>
          <a:lstStyle/>
          <a:p>
            <a:r>
              <a:rPr lang="en-GB" dirty="0" smtClean="0"/>
              <a:t>Systemic changes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0472" y="1340768"/>
          <a:ext cx="9505056" cy="5391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52528"/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E-learning in the 1990s</a:t>
                      </a:r>
                      <a:endParaRPr lang="en-GB" sz="2200" dirty="0"/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Technology-</a:t>
                      </a:r>
                      <a:r>
                        <a:rPr lang="en-GB" sz="2200" baseline="0" dirty="0" smtClean="0"/>
                        <a:t> enhanced learning in the 2000s</a:t>
                      </a:r>
                      <a:endParaRPr lang="en-GB" sz="2200" dirty="0"/>
                    </a:p>
                  </a:txBody>
                  <a:tcPr marT="108000" marB="108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Constructivist learning</a:t>
                      </a:r>
                      <a:endParaRPr lang="en-GB" sz="2200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Social-constructivist learning</a:t>
                      </a:r>
                      <a:endParaRPr lang="en-GB" sz="2200" dirty="0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Online</a:t>
                      </a:r>
                      <a:r>
                        <a:rPr lang="en-GB" sz="2200" baseline="0" dirty="0" smtClean="0"/>
                        <a:t> learning</a:t>
                      </a:r>
                      <a:endParaRPr lang="en-GB" sz="2200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Blended learning</a:t>
                      </a:r>
                      <a:endParaRPr lang="en-GB" sz="2200" dirty="0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VLEs and MLEs</a:t>
                      </a:r>
                      <a:endParaRPr lang="en-GB" sz="2200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Personal Learning Environments</a:t>
                      </a:r>
                      <a:endParaRPr lang="en-GB" sz="2200" dirty="0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Media-equipped</a:t>
                      </a:r>
                      <a:r>
                        <a:rPr lang="en-GB" sz="2200" baseline="0" dirty="0" smtClean="0"/>
                        <a:t> teaching rooms</a:t>
                      </a:r>
                      <a:endParaRPr lang="en-GB" sz="2200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Flexible learning spaces</a:t>
                      </a:r>
                      <a:endParaRPr lang="en-GB" sz="2200" dirty="0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Desktop</a:t>
                      </a:r>
                      <a:r>
                        <a:rPr lang="en-GB" sz="2200" baseline="0" dirty="0" smtClean="0"/>
                        <a:t> computer rooms</a:t>
                      </a:r>
                      <a:endParaRPr lang="en-GB" sz="2200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Support for students with multiple personal technologies</a:t>
                      </a:r>
                      <a:endParaRPr lang="en-GB" sz="2200" dirty="0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Creating re-usable learning objects</a:t>
                      </a:r>
                      <a:endParaRPr lang="en-GB" sz="2200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Open</a:t>
                      </a:r>
                      <a:r>
                        <a:rPr lang="en-GB" sz="2200" baseline="0" dirty="0" smtClean="0"/>
                        <a:t> learning and student-created media</a:t>
                      </a:r>
                      <a:endParaRPr lang="en-GB" sz="2200" dirty="0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Collaborative learning </a:t>
                      </a:r>
                      <a:endParaRPr lang="en-GB" sz="2200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Open social learning </a:t>
                      </a:r>
                      <a:endParaRPr lang="en-GB" sz="2200" dirty="0"/>
                    </a:p>
                  </a:txBody>
                  <a:tcPr marT="72000" marB="7200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Evaluation</a:t>
                      </a:r>
                      <a:r>
                        <a:rPr lang="en-GB" sz="2200" baseline="0" dirty="0" smtClean="0"/>
                        <a:t> of learning gains</a:t>
                      </a:r>
                      <a:endParaRPr lang="en-GB" sz="2200" dirty="0"/>
                    </a:p>
                  </a:txBody>
                  <a:tcPr marT="72000" marB="72000"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Evaluation of learning transformations</a:t>
                      </a:r>
                      <a:endParaRPr lang="en-GB" sz="2200" dirty="0"/>
                    </a:p>
                  </a:txBody>
                  <a:tcPr marT="72000" marB="72000"/>
                </a:tc>
              </a:tr>
            </a:tbl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8464" y="260648"/>
            <a:ext cx="8347075" cy="792163"/>
          </a:xfrm>
        </p:spPr>
        <p:txBody>
          <a:bodyPr/>
          <a:lstStyle/>
          <a:p>
            <a:r>
              <a:rPr lang="en-GB" dirty="0" smtClean="0"/>
              <a:t>Where is your institution?</a:t>
            </a:r>
            <a:br>
              <a:rPr lang="en-GB" dirty="0" smtClean="0"/>
            </a:br>
            <a:r>
              <a:rPr lang="en-GB" sz="2800" dirty="0" smtClean="0"/>
              <a:t>(Discuss in text chat)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72480" y="1700808"/>
            <a:ext cx="1080120" cy="707886"/>
          </a:xfrm>
          <a:prstGeom prst="rect">
            <a:avLst/>
          </a:prstGeom>
          <a:solidFill>
            <a:srgbClr val="FFCC00">
              <a:alpha val="83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A: Left column?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28864" y="1844824"/>
            <a:ext cx="1368152" cy="707886"/>
          </a:xfrm>
          <a:prstGeom prst="rect">
            <a:avLst/>
          </a:prstGeom>
          <a:solidFill>
            <a:srgbClr val="FFCC00">
              <a:alpha val="82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B: In transition?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265368" y="1772816"/>
            <a:ext cx="1368152" cy="707886"/>
          </a:xfrm>
          <a:prstGeom prst="rect">
            <a:avLst/>
          </a:prstGeom>
          <a:solidFill>
            <a:srgbClr val="FFCC00">
              <a:alpha val="82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C: Right column?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260648"/>
            <a:ext cx="8347075" cy="792163"/>
          </a:xfrm>
        </p:spPr>
        <p:txBody>
          <a:bodyPr/>
          <a:lstStyle/>
          <a:p>
            <a:r>
              <a:rPr lang="en-GB" dirty="0" smtClean="0"/>
              <a:t>What are the signals for the next 10 years?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544" y="1268760"/>
            <a:ext cx="6336704" cy="4968552"/>
          </a:xfrm>
        </p:spPr>
        <p:txBody>
          <a:bodyPr/>
          <a:lstStyle/>
          <a:p>
            <a:r>
              <a:rPr lang="en-GB" sz="2400" dirty="0" smtClean="0"/>
              <a:t>Near future (12 months)</a:t>
            </a:r>
          </a:p>
          <a:p>
            <a:pPr lvl="1"/>
            <a:r>
              <a:rPr lang="en-GB" sz="2000" dirty="0" smtClean="0">
                <a:solidFill>
                  <a:srgbClr val="800000"/>
                </a:solidFill>
              </a:rPr>
              <a:t>Interactive e-books</a:t>
            </a:r>
          </a:p>
          <a:p>
            <a:pPr lvl="1"/>
            <a:r>
              <a:rPr lang="en-GB" sz="2000" dirty="0" smtClean="0">
                <a:solidFill>
                  <a:srgbClr val="800000"/>
                </a:solidFill>
              </a:rPr>
              <a:t>Personal and mobile learning</a:t>
            </a:r>
            <a:endParaRPr lang="en-GB" sz="2000" dirty="0" smtClean="0"/>
          </a:p>
          <a:p>
            <a:pPr lvl="1"/>
            <a:r>
              <a:rPr lang="en-GB" sz="2000" dirty="0" smtClean="0"/>
              <a:t>Open social learning</a:t>
            </a:r>
          </a:p>
          <a:p>
            <a:pPr lvl="1"/>
            <a:r>
              <a:rPr lang="en-GB" sz="2000" dirty="0" smtClean="0"/>
              <a:t>Assessment for learning</a:t>
            </a:r>
          </a:p>
          <a:p>
            <a:r>
              <a:rPr lang="en-GB" sz="2400" dirty="0" smtClean="0"/>
              <a:t>Medium future (2-3 years)</a:t>
            </a:r>
          </a:p>
          <a:p>
            <a:pPr lvl="1"/>
            <a:r>
              <a:rPr lang="en-GB" sz="2000" dirty="0" smtClean="0">
                <a:solidFill>
                  <a:srgbClr val="800000"/>
                </a:solidFill>
              </a:rPr>
              <a:t>Augmented reality</a:t>
            </a:r>
          </a:p>
          <a:p>
            <a:pPr lvl="1"/>
            <a:r>
              <a:rPr lang="en-GB" sz="2000" dirty="0" smtClean="0">
                <a:solidFill>
                  <a:srgbClr val="800000"/>
                </a:solidFill>
              </a:rPr>
              <a:t>Game-based learning</a:t>
            </a:r>
          </a:p>
          <a:p>
            <a:pPr lvl="1"/>
            <a:r>
              <a:rPr lang="en-GB" sz="2000" dirty="0" smtClean="0"/>
              <a:t>Learning design and orchestration</a:t>
            </a:r>
          </a:p>
          <a:p>
            <a:r>
              <a:rPr lang="en-GB" sz="2400" dirty="0" smtClean="0"/>
              <a:t>Longer term (4-5 years)</a:t>
            </a:r>
          </a:p>
          <a:p>
            <a:pPr lvl="1"/>
            <a:r>
              <a:rPr lang="en-GB" sz="2000" dirty="0" smtClean="0">
                <a:solidFill>
                  <a:srgbClr val="800000"/>
                </a:solidFill>
              </a:rPr>
              <a:t>Gesture based computing</a:t>
            </a:r>
          </a:p>
          <a:p>
            <a:pPr lvl="1"/>
            <a:r>
              <a:rPr lang="en-GB" sz="2000" dirty="0" smtClean="0">
                <a:solidFill>
                  <a:srgbClr val="800000"/>
                </a:solidFill>
              </a:rPr>
              <a:t>Learning analytics</a:t>
            </a:r>
          </a:p>
          <a:p>
            <a:pPr lvl="1"/>
            <a:r>
              <a:rPr lang="en-GB" sz="2000" dirty="0" smtClean="0"/>
              <a:t>Learning toolkits</a:t>
            </a:r>
          </a:p>
          <a:p>
            <a:pPr lvl="1"/>
            <a:r>
              <a:rPr lang="en-GB" sz="2000" dirty="0" smtClean="0"/>
              <a:t>Intelligent tutoring?</a:t>
            </a:r>
          </a:p>
          <a:p>
            <a:endParaRPr lang="en-GB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73080" y="980728"/>
            <a:ext cx="3456384" cy="419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20651" y="5373216"/>
            <a:ext cx="4785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Educause</a:t>
            </a:r>
            <a:r>
              <a:rPr lang="en-GB" sz="1400" dirty="0" smtClean="0"/>
              <a:t> Horizon Report 2011</a:t>
            </a:r>
          </a:p>
          <a:p>
            <a:r>
              <a:rPr lang="en-GB" sz="1400" dirty="0" smtClean="0"/>
              <a:t>http://net.educause.edu/ir/library/pdf/HR2011.pdf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476672"/>
            <a:ext cx="8347075" cy="792163"/>
          </a:xfrm>
        </p:spPr>
        <p:txBody>
          <a:bodyPr/>
          <a:lstStyle/>
          <a:p>
            <a:r>
              <a:rPr lang="en-GB" dirty="0" smtClean="0"/>
              <a:t>From strategic priorities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536" y="1412776"/>
            <a:ext cx="8347075" cy="3960812"/>
          </a:xfrm>
        </p:spPr>
        <p:txBody>
          <a:bodyPr/>
          <a:lstStyle/>
          <a:p>
            <a:r>
              <a:rPr lang="en-GB" dirty="0" smtClean="0"/>
              <a:t>Socially and personally inclusive education</a:t>
            </a:r>
          </a:p>
          <a:p>
            <a:r>
              <a:rPr lang="en-GB" dirty="0" smtClean="0"/>
              <a:t>Blended learning within and beyond the institution</a:t>
            </a:r>
          </a:p>
          <a:p>
            <a:r>
              <a:rPr lang="en-GB" dirty="0" smtClean="0"/>
              <a:t>Technology for  teaching difficult topics and subjects</a:t>
            </a:r>
          </a:p>
          <a:p>
            <a:r>
              <a:rPr lang="en-GB" dirty="0" smtClean="0"/>
              <a:t>Creation of sharable and re-usable resources</a:t>
            </a:r>
          </a:p>
          <a:p>
            <a:r>
              <a:rPr lang="en-GB" dirty="0" smtClean="0"/>
              <a:t>Assessment for learning in the 21</a:t>
            </a:r>
            <a:r>
              <a:rPr lang="en-GB" baseline="30000" dirty="0" smtClean="0"/>
              <a:t>st</a:t>
            </a:r>
            <a:r>
              <a:rPr lang="en-GB" dirty="0" smtClean="0"/>
              <a:t> century</a:t>
            </a:r>
          </a:p>
          <a:p>
            <a:r>
              <a:rPr lang="en-GB" dirty="0" smtClean="0"/>
              <a:t>Support environments for professional practitioners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6496" y="332656"/>
            <a:ext cx="8347075" cy="792163"/>
          </a:xfrm>
        </p:spPr>
        <p:txBody>
          <a:bodyPr/>
          <a:lstStyle/>
          <a:p>
            <a:r>
              <a:rPr lang="en-GB" dirty="0" smtClean="0"/>
              <a:t>... to systemic changes</a:t>
            </a:r>
            <a:endParaRPr lang="en-GB" dirty="0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6496" y="1196752"/>
            <a:ext cx="9489504" cy="5472608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GB" sz="2800" dirty="0" smtClean="0"/>
              <a:t> </a:t>
            </a:r>
            <a:r>
              <a:rPr lang="en-GB" sz="2400" dirty="0" smtClean="0"/>
              <a:t>Learning</a:t>
            </a:r>
            <a:r>
              <a:rPr lang="en-GB" sz="2800" dirty="0" smtClean="0"/>
              <a:t> </a:t>
            </a:r>
          </a:p>
          <a:p>
            <a:pPr marL="400050" lvl="1" indent="0">
              <a:lnSpc>
                <a:spcPct val="90000"/>
              </a:lnSpc>
            </a:pPr>
            <a:r>
              <a:rPr lang="en-GB" sz="2400" dirty="0" smtClean="0"/>
              <a:t> Inquiry-based learning; Networked learning </a:t>
            </a:r>
          </a:p>
          <a:p>
            <a:pPr marL="0" indent="176213">
              <a:lnSpc>
                <a:spcPct val="90000"/>
              </a:lnSpc>
            </a:pPr>
            <a:r>
              <a:rPr lang="en-GB" sz="2800" dirty="0" smtClean="0"/>
              <a:t> </a:t>
            </a:r>
            <a:r>
              <a:rPr lang="en-GB" sz="2400" dirty="0" smtClean="0"/>
              <a:t>Mediation</a:t>
            </a:r>
            <a:endParaRPr lang="en-GB" sz="2800" dirty="0" smtClean="0"/>
          </a:p>
          <a:p>
            <a:pPr marL="400050" lvl="1" indent="0">
              <a:lnSpc>
                <a:spcPct val="90000"/>
              </a:lnSpc>
            </a:pPr>
            <a:r>
              <a:rPr lang="en-GB" sz="2400" dirty="0" smtClean="0"/>
              <a:t> Digital mediation of text, voice, images, video, (sculpture? dance?)</a:t>
            </a:r>
          </a:p>
          <a:p>
            <a:pPr marL="0" indent="0">
              <a:lnSpc>
                <a:spcPct val="90000"/>
              </a:lnSpc>
            </a:pPr>
            <a:r>
              <a:rPr lang="en-GB" sz="2800" dirty="0" smtClean="0"/>
              <a:t> </a:t>
            </a:r>
            <a:r>
              <a:rPr lang="en-GB" sz="2400" dirty="0" smtClean="0"/>
              <a:t>Context</a:t>
            </a:r>
            <a:endParaRPr lang="en-GB" sz="2800" dirty="0"/>
          </a:p>
          <a:p>
            <a:pPr lvl="1">
              <a:lnSpc>
                <a:spcPct val="90000"/>
              </a:lnSpc>
            </a:pPr>
            <a:r>
              <a:rPr lang="en-GB" sz="2400" dirty="0" smtClean="0"/>
              <a:t>Connecting learning in formal and non-formal settings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Location-based guides</a:t>
            </a:r>
            <a:r>
              <a:rPr lang="en-GB" sz="2400" dirty="0"/>
              <a:t>, </a:t>
            </a:r>
            <a:r>
              <a:rPr lang="en-GB" sz="2400" dirty="0" smtClean="0"/>
              <a:t>environmental simulations, social networks</a:t>
            </a:r>
            <a:endParaRPr lang="en-GB" sz="2400" dirty="0"/>
          </a:p>
          <a:p>
            <a:pPr marL="0" indent="0">
              <a:lnSpc>
                <a:spcPct val="90000"/>
              </a:lnSpc>
            </a:pPr>
            <a:r>
              <a:rPr lang="en-GB" sz="2800" dirty="0" smtClean="0"/>
              <a:t> </a:t>
            </a:r>
            <a:r>
              <a:rPr lang="en-GB" sz="2400" dirty="0" smtClean="0"/>
              <a:t>Setting: wide-area education</a:t>
            </a:r>
            <a:endParaRPr lang="en-GB" sz="2800" dirty="0" smtClean="0"/>
          </a:p>
          <a:p>
            <a:pPr marL="400050" lvl="1" indent="0">
              <a:lnSpc>
                <a:spcPct val="90000"/>
              </a:lnSpc>
            </a:pPr>
            <a:r>
              <a:rPr lang="en-GB" sz="2400" dirty="0" smtClean="0"/>
              <a:t> Open education; MOOCs</a:t>
            </a:r>
          </a:p>
          <a:p>
            <a:pPr marL="0" indent="0">
              <a:lnSpc>
                <a:spcPct val="90000"/>
              </a:lnSpc>
            </a:pPr>
            <a:r>
              <a:rPr lang="en-GB" sz="2800" dirty="0" smtClean="0"/>
              <a:t> </a:t>
            </a:r>
            <a:r>
              <a:rPr lang="en-GB" sz="2400" dirty="0" smtClean="0"/>
              <a:t>Agents: globalisation of education</a:t>
            </a:r>
            <a:endParaRPr lang="en-GB" sz="2800" dirty="0" smtClean="0"/>
          </a:p>
          <a:p>
            <a:pPr marL="400050" lvl="1" indent="0">
              <a:lnSpc>
                <a:spcPct val="90000"/>
              </a:lnSpc>
            </a:pPr>
            <a:r>
              <a:rPr lang="en-GB" sz="2400" dirty="0" smtClean="0"/>
              <a:t> Outsourcing of teaching</a:t>
            </a:r>
          </a:p>
          <a:p>
            <a:pPr marL="400050" lvl="1" indent="0">
              <a:lnSpc>
                <a:spcPct val="90000"/>
              </a:lnSpc>
            </a:pPr>
            <a:r>
              <a:rPr lang="en-GB" sz="2400" dirty="0" smtClean="0"/>
              <a:t> Multinational educational institutions</a:t>
            </a:r>
            <a:endParaRPr lang="en-GB" dirty="0"/>
          </a:p>
          <a:p>
            <a:pPr marL="0" indent="0">
              <a:lnSpc>
                <a:spcPct val="90000"/>
              </a:lnSpc>
            </a:pPr>
            <a:endParaRPr lang="en-GB" sz="2800" dirty="0"/>
          </a:p>
          <a:p>
            <a:pPr marL="0" indent="0">
              <a:lnSpc>
                <a:spcPct val="90000"/>
              </a:lnSpc>
            </a:pPr>
            <a:endParaRPr lang="en-GB" sz="2800" dirty="0"/>
          </a:p>
          <a:p>
            <a:pPr lvl="1">
              <a:lnSpc>
                <a:spcPct val="90000"/>
              </a:lnSpc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908720"/>
            <a:ext cx="8347075" cy="792163"/>
          </a:xfrm>
        </p:spPr>
        <p:txBody>
          <a:bodyPr/>
          <a:lstStyle/>
          <a:p>
            <a:r>
              <a:rPr lang="en-GB" dirty="0" smtClean="0"/>
              <a:t>A tool for navigating and designing  the future of education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2420888"/>
            <a:ext cx="8347075" cy="4189376"/>
          </a:xfrm>
        </p:spPr>
        <p:txBody>
          <a:bodyPr/>
          <a:lstStyle/>
          <a:p>
            <a:r>
              <a:rPr lang="en-GB" dirty="0" smtClean="0"/>
              <a:t>Developed as part of research for </a:t>
            </a:r>
            <a:r>
              <a:rPr lang="en-GB" dirty="0" err="1" smtClean="0"/>
              <a:t>Becta</a:t>
            </a:r>
            <a:r>
              <a:rPr lang="en-GB" dirty="0" smtClean="0"/>
              <a:t> ‘Harnessing Technology’ strategy</a:t>
            </a:r>
          </a:p>
          <a:p>
            <a:r>
              <a:rPr lang="en-GB" dirty="0" smtClean="0"/>
              <a:t>Can be used to analyse or generate educational innovations  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83"/>
          <p:cNvGraphicFramePr>
            <a:graphicFrameLocks noGrp="1"/>
          </p:cNvGraphicFramePr>
          <p:nvPr/>
        </p:nvGraphicFramePr>
        <p:xfrm>
          <a:off x="560512" y="692696"/>
          <a:ext cx="8358247" cy="5473848"/>
        </p:xfrm>
        <a:graphic>
          <a:graphicData uri="http://schemas.openxmlformats.org/drawingml/2006/table">
            <a:tbl>
              <a:tblPr/>
              <a:tblGrid>
                <a:gridCol w="223882"/>
                <a:gridCol w="1973475"/>
                <a:gridCol w="349918"/>
                <a:gridCol w="1399675"/>
                <a:gridCol w="349919"/>
                <a:gridCol w="1756226"/>
                <a:gridCol w="351577"/>
                <a:gridCol w="1399675"/>
                <a:gridCol w="553900"/>
              </a:tblGrid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Learning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Context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Mediation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Agents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Delivered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Location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Classroom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Home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Workplace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Field 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Communication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Synchronous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Asynchronous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Students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Reflective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Peers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Collaborative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Teachers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Simulation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Setting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Single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Co-located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Distributed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Virtual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Avatars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Construction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Process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Teacher led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Self-managed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Peer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Teamwork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Inquiry-driven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Problem-solving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Case-based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Cross-context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Technology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Room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Desktop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Tablet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Laptop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Phone 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Representations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Texts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Images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Virtual worlds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Annotations ...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Game-based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Assessing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Performative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Subject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Geography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Geology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Tourism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History...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Conversational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68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Networked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Browsing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Embodied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88504" y="260648"/>
            <a:ext cx="8347075" cy="7921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Lecture</a:t>
            </a:r>
          </a:p>
        </p:txBody>
      </p:sp>
      <p:graphicFrame>
        <p:nvGraphicFramePr>
          <p:cNvPr id="6" name="Group 183"/>
          <p:cNvGraphicFramePr>
            <a:graphicFrameLocks noGrp="1"/>
          </p:cNvGraphicFramePr>
          <p:nvPr/>
        </p:nvGraphicFramePr>
        <p:xfrm>
          <a:off x="560512" y="1052740"/>
          <a:ext cx="8358247" cy="5473848"/>
        </p:xfrm>
        <a:graphic>
          <a:graphicData uri="http://schemas.openxmlformats.org/drawingml/2006/table">
            <a:tbl>
              <a:tblPr/>
              <a:tblGrid>
                <a:gridCol w="223882"/>
                <a:gridCol w="1973475"/>
                <a:gridCol w="349918"/>
                <a:gridCol w="1399675"/>
                <a:gridCol w="349919"/>
                <a:gridCol w="1756226"/>
                <a:gridCol w="351577"/>
                <a:gridCol w="1399675"/>
                <a:gridCol w="553900"/>
              </a:tblGrid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Learning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Context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Mediation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Agents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Delivered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Location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Classroom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Workplace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Field 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Communication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Synchronous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Asynchronous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Students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Reflective ?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Peers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Collaborative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Teachers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Simulation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Setting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Single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Co-located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Distributed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Virtual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Avatars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Construction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Process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Teacher led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Self-managed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Peer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Teamwork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Inquiry-driven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Problem-solving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Case-based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Cross-context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Technology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Room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Desktop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Tablet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Laptop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Phone 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Representations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Texts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Images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Virtual worlds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Annotations ...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Game-based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Assessing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Performative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Subject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Geography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Geology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Tourism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History...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Conversational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268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Networked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Browsing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Embodied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476672"/>
            <a:ext cx="8347075" cy="5184576"/>
          </a:xfrm>
        </p:spPr>
        <p:txBody>
          <a:bodyPr/>
          <a:lstStyle/>
          <a:p>
            <a:r>
              <a:rPr lang="en-GB" dirty="0" smtClean="0"/>
              <a:t>Wiki</a:t>
            </a:r>
          </a:p>
          <a:p>
            <a:r>
              <a:rPr lang="en-GB" dirty="0" smtClean="0"/>
              <a:t>Blog</a:t>
            </a:r>
          </a:p>
          <a:p>
            <a:r>
              <a:rPr lang="en-GB" dirty="0" smtClean="0"/>
              <a:t>Twitter</a:t>
            </a:r>
          </a:p>
          <a:p>
            <a:r>
              <a:rPr lang="en-GB" dirty="0" smtClean="0"/>
              <a:t>Podcast</a:t>
            </a:r>
          </a:p>
          <a:p>
            <a:r>
              <a:rPr lang="en-GB" dirty="0" smtClean="0"/>
              <a:t>Social media</a:t>
            </a:r>
          </a:p>
          <a:p>
            <a:r>
              <a:rPr lang="en-GB" dirty="0" smtClean="0"/>
              <a:t>Second Life</a:t>
            </a:r>
          </a:p>
          <a:p>
            <a:r>
              <a:rPr lang="en-GB" dirty="0" smtClean="0"/>
              <a:t>Mobile learning</a:t>
            </a:r>
          </a:p>
          <a:p>
            <a:r>
              <a:rPr lang="en-GB" dirty="0" smtClean="0"/>
              <a:t>Cloud computing</a:t>
            </a:r>
          </a:p>
          <a:p>
            <a:r>
              <a:rPr lang="en-GB" dirty="0" smtClean="0"/>
              <a:t>MOOC (Massive open online course)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6536" y="5877272"/>
            <a:ext cx="1850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i="1" dirty="0" smtClean="0">
                <a:solidFill>
                  <a:srgbClr val="800000"/>
                </a:solidFill>
              </a:rPr>
              <a:t>Any more?</a:t>
            </a:r>
            <a:endParaRPr lang="en-GB" i="1" dirty="0">
              <a:solidFill>
                <a:srgbClr val="8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088904" y="476672"/>
            <a:ext cx="5681197" cy="2232248"/>
            <a:chOff x="4088904" y="476672"/>
            <a:chExt cx="5681197" cy="2232248"/>
          </a:xfrm>
        </p:grpSpPr>
        <p:grpSp>
          <p:nvGrpSpPr>
            <p:cNvPr id="13" name="Group 12"/>
            <p:cNvGrpSpPr/>
            <p:nvPr/>
          </p:nvGrpSpPr>
          <p:grpSpPr>
            <a:xfrm>
              <a:off x="4088904" y="476672"/>
              <a:ext cx="5681197" cy="2232248"/>
              <a:chOff x="4088904" y="476672"/>
              <a:chExt cx="5681197" cy="223224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9000" contrast="47000"/>
              </a:blip>
              <a:srcRect b="19741"/>
              <a:stretch>
                <a:fillRect/>
              </a:stretch>
            </p:blipFill>
            <p:spPr bwMode="auto">
              <a:xfrm>
                <a:off x="4088904" y="476672"/>
                <a:ext cx="5610225" cy="223224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9" name="Isosceles Triangle 8"/>
              <p:cNvSpPr/>
              <p:nvPr/>
            </p:nvSpPr>
            <p:spPr bwMode="auto">
              <a:xfrm rot="20329463">
                <a:off x="5844018" y="1161438"/>
                <a:ext cx="706984" cy="734334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 rot="20626252">
                <a:off x="8706356" y="588077"/>
                <a:ext cx="898075" cy="70731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 bwMode="auto">
              <a:xfrm rot="1210942">
                <a:off x="9338053" y="706045"/>
                <a:ext cx="432048" cy="576064"/>
              </a:xfrm>
              <a:prstGeom prst="triangl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Verdana" pitchFamily="34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088904" y="476673"/>
              <a:ext cx="7200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Wiki</a:t>
              </a:r>
              <a:endPara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60912" y="2996952"/>
            <a:ext cx="5544616" cy="2067641"/>
            <a:chOff x="4160912" y="2996952"/>
            <a:chExt cx="5544616" cy="2067641"/>
          </a:xfrm>
        </p:grpSpPr>
        <p:pic>
          <p:nvPicPr>
            <p:cNvPr id="66562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-5000" contrast="38000"/>
            </a:blip>
            <a:srcRect/>
            <a:stretch>
              <a:fillRect/>
            </a:stretch>
          </p:blipFill>
          <p:spPr bwMode="auto">
            <a:xfrm>
              <a:off x="4160912" y="2996952"/>
              <a:ext cx="5544616" cy="20676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4180576" y="3009968"/>
              <a:ext cx="9361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MOOC</a:t>
              </a:r>
              <a:endPara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88504" y="260648"/>
            <a:ext cx="8347075" cy="7921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MOOC</a:t>
            </a:r>
          </a:p>
        </p:txBody>
      </p:sp>
      <p:graphicFrame>
        <p:nvGraphicFramePr>
          <p:cNvPr id="5" name="Group 183"/>
          <p:cNvGraphicFramePr>
            <a:graphicFrameLocks noGrp="1"/>
          </p:cNvGraphicFramePr>
          <p:nvPr/>
        </p:nvGraphicFramePr>
        <p:xfrm>
          <a:off x="560512" y="980732"/>
          <a:ext cx="8358247" cy="5504048"/>
        </p:xfrm>
        <a:graphic>
          <a:graphicData uri="http://schemas.openxmlformats.org/drawingml/2006/table">
            <a:tbl>
              <a:tblPr/>
              <a:tblGrid>
                <a:gridCol w="223882"/>
                <a:gridCol w="1973475"/>
                <a:gridCol w="349918"/>
                <a:gridCol w="1399675"/>
                <a:gridCol w="349919"/>
                <a:gridCol w="1756226"/>
                <a:gridCol w="351577"/>
                <a:gridCol w="1399675"/>
                <a:gridCol w="553900"/>
              </a:tblGrid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Learning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Context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Mediation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Agents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Delivered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Location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Classroom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Home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Workplace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Field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Communication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Synchronous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Asynchronous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Students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Reflective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Peers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Collaborative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Teachers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Simulation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Setting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Single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Co-located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Distributed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Virtual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Avatars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Construction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Process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Teacher led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Self-managed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Peer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Teamwork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Inquiry-driven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Problem-solving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Case-based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Cross-context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Technology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Room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Desktop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Tablet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Laptop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Phone 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Representations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Texts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Images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Virtual worlds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Annotations ...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Game-based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Assessing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Performative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Subject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Geography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Geology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Tourism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History...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Conversational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40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Networked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Browsing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03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Embodied</a:t>
                      </a: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4960" marR="649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600" dirty="0" smtClean="0"/>
              <a:t>Use the tool to: </a:t>
            </a:r>
          </a:p>
          <a:p>
            <a:pPr lvl="1"/>
            <a:r>
              <a:rPr lang="en-GB" sz="3200" dirty="0" smtClean="0"/>
              <a:t>analyse an educational innovation</a:t>
            </a:r>
          </a:p>
          <a:p>
            <a:pPr lvl="1"/>
            <a:r>
              <a:rPr lang="en-GB" sz="3200" dirty="0" smtClean="0"/>
              <a:t>propose and examine new types of learning (e.g. case-based, </a:t>
            </a:r>
            <a:r>
              <a:rPr lang="en-GB" sz="3200" dirty="0" err="1" smtClean="0"/>
              <a:t>performative</a:t>
            </a:r>
            <a:r>
              <a:rPr lang="en-GB" sz="3200" dirty="0" smtClean="0"/>
              <a:t>, assessing, with virtual worlds and avatars)</a:t>
            </a:r>
            <a:endParaRPr lang="en-GB" sz="3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04850" y="548680"/>
            <a:ext cx="8347075" cy="792163"/>
          </a:xfrm>
        </p:spPr>
        <p:txBody>
          <a:bodyPr/>
          <a:lstStyle/>
          <a:p>
            <a:r>
              <a:rPr lang="en-GB" dirty="0" smtClean="0"/>
              <a:t>Changing landscape for education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704528" y="1484784"/>
            <a:ext cx="8208912" cy="5040560"/>
          </a:xfrm>
        </p:spPr>
        <p:txBody>
          <a:bodyPr/>
          <a:lstStyle/>
          <a:p>
            <a:r>
              <a:rPr lang="en-GB" sz="2800" dirty="0" smtClean="0"/>
              <a:t>Learning with personal technologies</a:t>
            </a:r>
          </a:p>
          <a:p>
            <a:pPr lvl="1"/>
            <a:r>
              <a:rPr lang="en-GB" sz="2400" dirty="0" smtClean="0"/>
              <a:t>Personalised learning</a:t>
            </a:r>
          </a:p>
          <a:p>
            <a:r>
              <a:rPr lang="en-GB" sz="2800" dirty="0" smtClean="0"/>
              <a:t>Shift from content delivery to learning support</a:t>
            </a:r>
          </a:p>
          <a:p>
            <a:pPr lvl="1"/>
            <a:r>
              <a:rPr lang="en-GB" sz="2400" dirty="0" smtClean="0"/>
              <a:t>Open learning, online tutoring and support, assessment for learning</a:t>
            </a:r>
          </a:p>
          <a:p>
            <a:r>
              <a:rPr lang="en-GB" sz="2800" dirty="0" smtClean="0"/>
              <a:t>Connecting learning in formal and non-formal settings</a:t>
            </a:r>
          </a:p>
          <a:p>
            <a:pPr lvl="1"/>
            <a:r>
              <a:rPr lang="en-GB" sz="2400" dirty="0" smtClean="0"/>
              <a:t>Blended learning, mobile and contextual learning, workplace learning</a:t>
            </a:r>
          </a:p>
          <a:p>
            <a:r>
              <a:rPr lang="en-GB" sz="2800" dirty="0" smtClean="0"/>
              <a:t>Global engagement</a:t>
            </a:r>
          </a:p>
          <a:p>
            <a:pPr lvl="1"/>
            <a:r>
              <a:rPr lang="en-GB" sz="2400" dirty="0" smtClean="0"/>
              <a:t>Transnational education, massively social learning</a:t>
            </a:r>
          </a:p>
          <a:p>
            <a:pPr>
              <a:buFontTx/>
              <a:buNone/>
            </a:pPr>
            <a:endParaRPr lang="en-GB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8544" y="1268760"/>
            <a:ext cx="7056784" cy="544746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6" y="404664"/>
            <a:ext cx="8347075" cy="792163"/>
          </a:xfrm>
        </p:spPr>
        <p:txBody>
          <a:bodyPr/>
          <a:lstStyle/>
          <a:p>
            <a:r>
              <a:rPr lang="en-GB" dirty="0" smtClean="0"/>
              <a:t>From Distribution:  Open Learning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536" y="620688"/>
            <a:ext cx="9129464" cy="792163"/>
          </a:xfrm>
        </p:spPr>
        <p:txBody>
          <a:bodyPr/>
          <a:lstStyle/>
          <a:p>
            <a:r>
              <a:rPr lang="en-GB" dirty="0" smtClean="0"/>
              <a:t>To Co-construction: Open Social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553" y="1628800"/>
            <a:ext cx="5400600" cy="3960812"/>
          </a:xfrm>
        </p:spPr>
        <p:txBody>
          <a:bodyPr/>
          <a:lstStyle/>
          <a:p>
            <a:r>
              <a:rPr lang="en-GB" sz="2800" dirty="0" smtClean="0"/>
              <a:t>Large scale social construction of knowledge</a:t>
            </a:r>
          </a:p>
          <a:p>
            <a:r>
              <a:rPr lang="en-GB" sz="2800" dirty="0" smtClean="0"/>
              <a:t>Open education practices</a:t>
            </a:r>
          </a:p>
          <a:p>
            <a:r>
              <a:rPr lang="en-GB" sz="2800" dirty="0" smtClean="0"/>
              <a:t>Social apprenticeship</a:t>
            </a:r>
          </a:p>
          <a:p>
            <a:r>
              <a:rPr lang="en-GB" sz="2800" dirty="0" smtClean="0"/>
              <a:t>Learning through construction, sharing and critique</a:t>
            </a:r>
          </a:p>
          <a:p>
            <a:r>
              <a:rPr lang="en-GB" sz="2800" dirty="0" smtClean="0"/>
              <a:t>Collaborative design</a:t>
            </a:r>
          </a:p>
          <a:p>
            <a:r>
              <a:rPr lang="en-GB" sz="2800" dirty="0" smtClean="0"/>
              <a:t>Open toolkits</a:t>
            </a:r>
            <a:endParaRPr lang="en-GB" sz="2800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49144" y="1772816"/>
            <a:ext cx="3411547" cy="4370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65168" y="4363348"/>
            <a:ext cx="3240360" cy="245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loud 12"/>
          <p:cNvSpPr/>
          <p:nvPr/>
        </p:nvSpPr>
        <p:spPr bwMode="auto">
          <a:xfrm>
            <a:off x="-231576" y="0"/>
            <a:ext cx="9705528" cy="7056784"/>
          </a:xfrm>
          <a:prstGeom prst="cloud">
            <a:avLst/>
          </a:prstGeom>
          <a:solidFill>
            <a:schemeClr val="accent6">
              <a:lumMod val="40000"/>
              <a:lumOff val="60000"/>
              <a:alpha val="49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Verdana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08984" y="1268760"/>
            <a:ext cx="2431477" cy="216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8504" y="4293096"/>
            <a:ext cx="26882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>
            <a:spLocks noChangeAspect="1"/>
          </p:cNvSpPr>
          <p:nvPr/>
        </p:nvSpPr>
        <p:spPr>
          <a:xfrm>
            <a:off x="344488" y="1412776"/>
            <a:ext cx="3001143" cy="830997"/>
          </a:xfrm>
          <a:prstGeom prst="rect">
            <a:avLst/>
          </a:prstGeom>
          <a:solidFill>
            <a:srgbClr val="B00000">
              <a:alpha val="6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r>
              <a:rPr lang="en-GB" dirty="0" smtClean="0"/>
              <a:t>Open Educational </a:t>
            </a:r>
          </a:p>
          <a:p>
            <a:r>
              <a:rPr lang="en-GB" dirty="0" smtClean="0"/>
              <a:t>Resources</a:t>
            </a:r>
            <a:endParaRPr lang="en-GB" dirty="0"/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344488" y="4221088"/>
            <a:ext cx="3001143" cy="830997"/>
          </a:xfrm>
          <a:prstGeom prst="rect">
            <a:avLst/>
          </a:prstGeom>
          <a:solidFill>
            <a:srgbClr val="B00000">
              <a:alpha val="6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r>
              <a:rPr lang="en-GB" dirty="0" smtClean="0"/>
              <a:t>E-science</a:t>
            </a:r>
            <a:endParaRPr lang="en-GB" dirty="0"/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344488" y="2348880"/>
            <a:ext cx="3001143" cy="830997"/>
          </a:xfrm>
          <a:prstGeom prst="rect">
            <a:avLst/>
          </a:prstGeom>
          <a:solidFill>
            <a:srgbClr val="B00000">
              <a:alpha val="6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r>
              <a:rPr lang="en-GB" dirty="0" smtClean="0"/>
              <a:t>Web 2.0/3.0</a:t>
            </a:r>
            <a:endParaRPr lang="en-GB" dirty="0"/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344488" y="3284984"/>
            <a:ext cx="3001143" cy="830997"/>
          </a:xfrm>
          <a:prstGeom prst="rect">
            <a:avLst/>
          </a:prstGeom>
          <a:solidFill>
            <a:srgbClr val="B00000">
              <a:alpha val="6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 anchorCtr="1">
            <a:noAutofit/>
          </a:bodyPr>
          <a:lstStyle/>
          <a:p>
            <a:r>
              <a:rPr lang="en-GB" dirty="0" smtClean="0"/>
              <a:t>E-humanities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160912" y="4653136"/>
            <a:ext cx="3168352" cy="830997"/>
          </a:xfrm>
          <a:prstGeom prst="rect">
            <a:avLst/>
          </a:prstGeom>
          <a:solidFill>
            <a:srgbClr val="B00000">
              <a:alpha val="6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Open construction ecosystem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800872" y="692696"/>
            <a:ext cx="4320480" cy="461665"/>
          </a:xfrm>
          <a:prstGeom prst="rect">
            <a:avLst/>
          </a:prstGeom>
          <a:solidFill>
            <a:srgbClr val="B00000">
              <a:alpha val="6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Open learning toolkits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992560" y="6550223"/>
            <a:ext cx="8422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Adapted from John Seeley Brown &amp; Richard Adler, Minds on Fire, </a:t>
            </a:r>
            <a:r>
              <a:rPr lang="en-GB" sz="1400" dirty="0" err="1" smtClean="0"/>
              <a:t>Educause</a:t>
            </a:r>
            <a:r>
              <a:rPr lang="en-GB" sz="1400" dirty="0" smtClean="0"/>
              <a:t>, Jan-Feb, 2008</a:t>
            </a:r>
            <a:endParaRPr lang="en-GB" sz="14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10800000">
            <a:off x="3512840" y="4365104"/>
            <a:ext cx="576064" cy="432048"/>
          </a:xfrm>
          <a:prstGeom prst="straightConnector1">
            <a:avLst/>
          </a:prstGeom>
          <a:solidFill>
            <a:srgbClr val="660066"/>
          </a:solidFill>
          <a:ln w="9525" cap="flat" cmpd="sng" algn="ctr">
            <a:noFill/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528676" y="908720"/>
            <a:ext cx="115448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3"/>
                </a:solidFill>
                <a:latin typeface="Segoe Print" pitchFamily="2" charset="0"/>
              </a:rPr>
              <a:t>Access</a:t>
            </a:r>
            <a:endParaRPr lang="en-GB" dirty="0">
              <a:solidFill>
                <a:schemeClr val="accent3"/>
              </a:solidFill>
              <a:latin typeface="Segoe Prin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5250" y="5589240"/>
            <a:ext cx="107273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3"/>
                </a:solidFill>
                <a:latin typeface="Segoe Print" pitchFamily="2" charset="0"/>
              </a:rPr>
              <a:t>Share</a:t>
            </a:r>
            <a:endParaRPr lang="en-GB" dirty="0">
              <a:solidFill>
                <a:schemeClr val="accent3"/>
              </a:solidFill>
              <a:latin typeface="Segoe Prin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1032" y="260648"/>
            <a:ext cx="1202573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3"/>
                </a:solidFill>
                <a:latin typeface="Segoe Print" pitchFamily="2" charset="0"/>
              </a:rPr>
              <a:t>Create</a:t>
            </a:r>
            <a:endParaRPr lang="en-GB" dirty="0">
              <a:solidFill>
                <a:schemeClr val="accent3"/>
              </a:solidFill>
              <a:latin typeface="Segoe Print" pitchFamily="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97216" y="1628800"/>
            <a:ext cx="2376264" cy="185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iTouch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584848" y="1556792"/>
            <a:ext cx="1219200" cy="2114550"/>
          </a:xfrm>
          <a:prstGeom prst="rect">
            <a:avLst/>
          </a:prstGeom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05128" y="2348880"/>
            <a:ext cx="3052724" cy="19489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76536" y="476672"/>
            <a:ext cx="4896544" cy="1368152"/>
          </a:xfrm>
        </p:spPr>
        <p:txBody>
          <a:bodyPr/>
          <a:lstStyle/>
          <a:p>
            <a:r>
              <a:rPr lang="en-GB" dirty="0" smtClean="0"/>
              <a:t>Navigating the future of education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41363" y="1988840"/>
            <a:ext cx="5219749" cy="3960812"/>
          </a:xfrm>
        </p:spPr>
        <p:txBody>
          <a:bodyPr/>
          <a:lstStyle/>
          <a:p>
            <a:r>
              <a:rPr lang="en-GB" dirty="0" smtClean="0"/>
              <a:t>Don’t evaluate how technology makes traditional learning slightly more efficient</a:t>
            </a:r>
          </a:p>
          <a:p>
            <a:r>
              <a:rPr lang="en-GB" dirty="0" smtClean="0"/>
              <a:t>Design effective forms of learning that can be enhanced by technology</a:t>
            </a:r>
          </a:p>
          <a:p>
            <a:endParaRPr lang="en-GB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05525" y="260350"/>
            <a:ext cx="3357563" cy="21732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5" name="Picture 5" descr="CPV2041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81813" y="2205038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89625" y="4149725"/>
            <a:ext cx="3800475" cy="2428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 system in 10 years time?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36976" y="1844824"/>
            <a:ext cx="0" cy="44644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9501" y="1412776"/>
            <a:ext cx="192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Radical change</a:t>
            </a:r>
            <a:endParaRPr lang="en-GB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874611" y="6237312"/>
            <a:ext cx="167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Little change</a:t>
            </a:r>
            <a:endParaRPr lang="en-GB" sz="1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0512" y="3933056"/>
            <a:ext cx="8712968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552" y="4005064"/>
            <a:ext cx="151216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Technology </a:t>
            </a:r>
          </a:p>
          <a:p>
            <a:r>
              <a:rPr lang="en-GB" sz="1800" dirty="0" smtClean="0"/>
              <a:t>led</a:t>
            </a:r>
            <a:endParaRPr lang="en-GB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8265368" y="4005064"/>
            <a:ext cx="151216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Pedagogy</a:t>
            </a:r>
          </a:p>
          <a:p>
            <a:r>
              <a:rPr lang="en-GB" sz="1800" dirty="0" smtClean="0"/>
              <a:t>led</a:t>
            </a:r>
            <a:endParaRPr lang="en-GB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016896" y="4005064"/>
            <a:ext cx="151216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Society</a:t>
            </a:r>
          </a:p>
          <a:p>
            <a:r>
              <a:rPr lang="en-GB" sz="1800" dirty="0" smtClean="0"/>
              <a:t>led</a:t>
            </a:r>
            <a:endParaRPr lang="en-GB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1196752"/>
            <a:ext cx="8784976" cy="4189376"/>
          </a:xfrm>
        </p:spPr>
        <p:txBody>
          <a:bodyPr/>
          <a:lstStyle/>
          <a:p>
            <a:pPr>
              <a:buNone/>
            </a:pPr>
            <a:r>
              <a:rPr lang="en-GB" sz="4000" dirty="0" smtClean="0"/>
              <a:t>How can education respond to continual innovation in technology? </a:t>
            </a:r>
          </a:p>
          <a:p>
            <a:pPr>
              <a:buNone/>
            </a:pPr>
            <a:endParaRPr lang="en-GB" sz="4000" dirty="0" smtClean="0"/>
          </a:p>
          <a:p>
            <a:pPr>
              <a:buNone/>
            </a:pPr>
            <a:endParaRPr lang="en-GB" sz="36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1196752"/>
            <a:ext cx="8784976" cy="4189376"/>
          </a:xfrm>
        </p:spPr>
        <p:txBody>
          <a:bodyPr/>
          <a:lstStyle/>
          <a:p>
            <a:pPr>
              <a:buNone/>
            </a:pPr>
            <a:r>
              <a:rPr lang="en-GB" sz="4000" dirty="0" smtClean="0"/>
              <a:t>How can education respond to continual innovation in technology? ...</a:t>
            </a:r>
          </a:p>
          <a:p>
            <a:pPr>
              <a:buNone/>
            </a:pPr>
            <a:endParaRPr lang="en-GB" sz="4000" dirty="0" smtClean="0"/>
          </a:p>
          <a:p>
            <a:pPr>
              <a:buNone/>
            </a:pPr>
            <a:r>
              <a:rPr lang="en-GB" sz="4000" dirty="0" smtClean="0"/>
              <a:t>... is the wrong question to ask</a:t>
            </a:r>
          </a:p>
          <a:p>
            <a:pPr lvl="1"/>
            <a:r>
              <a:rPr lang="en-GB" sz="3600" dirty="0" smtClean="0"/>
              <a:t>because it misunderstands the relation between technology and education</a:t>
            </a:r>
          </a:p>
          <a:p>
            <a:pPr>
              <a:buNone/>
            </a:pPr>
            <a:endParaRPr lang="en-GB" sz="36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1772816"/>
            <a:ext cx="8347075" cy="39608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/>
              <a:t>“Books will soon be obsolete in the schools. . . . It is possible to teach every branch of human knowledge with the tablet computer. Our school system will be completely changed in ten years” </a:t>
            </a:r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 marL="0" indent="0">
              <a:buFontTx/>
              <a:buNone/>
              <a:defRPr/>
            </a:pPr>
            <a:r>
              <a:rPr lang="en-GB" dirty="0" smtClean="0"/>
              <a:t>Do you agree or not? Why?</a:t>
            </a:r>
          </a:p>
          <a:p>
            <a:pPr marL="0" indent="0">
              <a:buFontTx/>
              <a:buNone/>
              <a:defRPr/>
            </a:pPr>
            <a:endParaRPr lang="en-GB" dirty="0" smtClean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6536" y="621184"/>
            <a:ext cx="856895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3600" dirty="0" smtClean="0">
                <a:solidFill>
                  <a:schemeClr val="tx1"/>
                </a:solidFill>
                <a:latin typeface="Arial Rounded MT Bold" pitchFamily="34" charset="0"/>
              </a:rPr>
              <a:t>Influence of Technology on Education</a:t>
            </a:r>
            <a:endParaRPr lang="en-GB" sz="36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363" y="1916460"/>
            <a:ext cx="8347075" cy="39608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i="1" dirty="0" smtClean="0"/>
              <a:t>“</a:t>
            </a:r>
            <a:r>
              <a:rPr lang="en-GB" dirty="0" smtClean="0"/>
              <a:t>Books will soon be obsolete in the schools. . . . It is possible to teach every branch of human knowledge with the motion picture. Our school system will be completely changed in ten years” </a:t>
            </a:r>
          </a:p>
          <a:p>
            <a:pPr>
              <a:buFontTx/>
              <a:buNone/>
              <a:defRPr/>
            </a:pPr>
            <a:r>
              <a:rPr lang="en-GB" dirty="0" smtClean="0"/>
              <a:t>Thomas Edison, 1913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17096" y="4421414"/>
            <a:ext cx="3969278" cy="243658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6536" y="621184"/>
            <a:ext cx="856895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GB" sz="3600" dirty="0" smtClean="0">
                <a:solidFill>
                  <a:schemeClr val="tx1"/>
                </a:solidFill>
                <a:latin typeface="Arial Rounded MT Bold" pitchFamily="34" charset="0"/>
              </a:rPr>
              <a:t>Influence of Technology on Education</a:t>
            </a:r>
            <a:endParaRPr lang="en-GB" sz="36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8" descr="dyna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1556792"/>
            <a:ext cx="3143271" cy="2183417"/>
          </a:xfrm>
          <a:prstGeom prst="rect">
            <a:avLst/>
          </a:prstGeom>
          <a:noFill/>
        </p:spPr>
      </p:pic>
      <p:pic>
        <p:nvPicPr>
          <p:cNvPr id="39" name="Picture 2" descr="http://images.smh.com.au/2010/01/28/1073079/apple-ipad-tablet-ebook-42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7176" y="1556792"/>
            <a:ext cx="3143272" cy="214013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44488" y="519063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 smtClean="0">
                <a:latin typeface="Arial Rounded MT Bold" pitchFamily="34" charset="0"/>
              </a:rPr>
              <a:t>What is the difference between these tablet devices? </a:t>
            </a:r>
            <a:endParaRPr lang="en-GB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72480" y="1556792"/>
            <a:ext cx="3143271" cy="2675354"/>
            <a:chOff x="444" y="2296"/>
            <a:chExt cx="1633" cy="1501"/>
          </a:xfrm>
        </p:grpSpPr>
        <p:pic>
          <p:nvPicPr>
            <p:cNvPr id="33" name="Picture 28" descr="dynaboo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" y="2296"/>
              <a:ext cx="1633" cy="1225"/>
            </a:xfrm>
            <a:prstGeom prst="rect">
              <a:avLst/>
            </a:prstGeom>
            <a:noFill/>
          </p:spPr>
        </p:pic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444" y="3574"/>
              <a:ext cx="1277" cy="223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b="0" dirty="0" err="1" smtClean="0"/>
                <a:t>Dynabook</a:t>
              </a:r>
              <a:r>
                <a:rPr lang="en-GB" b="0" dirty="0" smtClean="0"/>
                <a:t> 1974</a:t>
              </a:r>
              <a:endParaRPr lang="en-GB" b="0" dirty="0"/>
            </a:p>
          </p:txBody>
        </p:sp>
      </p:grpSp>
      <p:grpSp>
        <p:nvGrpSpPr>
          <p:cNvPr id="3" name="Group 37"/>
          <p:cNvGrpSpPr/>
          <p:nvPr/>
        </p:nvGrpSpPr>
        <p:grpSpPr>
          <a:xfrm>
            <a:off x="6537176" y="1556792"/>
            <a:ext cx="3143272" cy="2643206"/>
            <a:chOff x="5238752" y="2500306"/>
            <a:chExt cx="3495607" cy="3176309"/>
          </a:xfrm>
        </p:grpSpPr>
        <p:pic>
          <p:nvPicPr>
            <p:cNvPr id="39" name="Picture 2" descr="http://images.smh.com.au/2010/01/28/1073079/apple-ipad-tablet-ebook-420x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8752" y="2500306"/>
              <a:ext cx="3495607" cy="2571768"/>
            </a:xfrm>
            <a:prstGeom prst="rect">
              <a:avLst/>
            </a:prstGeom>
            <a:noFill/>
          </p:spPr>
        </p:pic>
        <p:sp>
          <p:nvSpPr>
            <p:cNvPr id="40" name="Text Box 29"/>
            <p:cNvSpPr txBox="1">
              <a:spLocks noChangeArrowheads="1"/>
            </p:cNvSpPr>
            <p:nvPr/>
          </p:nvSpPr>
          <p:spPr bwMode="auto">
            <a:xfrm>
              <a:off x="5293981" y="5214950"/>
              <a:ext cx="1716047" cy="461665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GB" b="0" dirty="0" err="1" smtClean="0"/>
                <a:t>iPad</a:t>
              </a:r>
              <a:r>
                <a:rPr lang="en-GB" b="0" dirty="0" smtClean="0"/>
                <a:t> 2010</a:t>
              </a:r>
              <a:endParaRPr lang="en-GB" b="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4488" y="4581128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i="1" dirty="0" smtClean="0"/>
              <a:t>“A personal dynamic medium for children of all ages” </a:t>
            </a:r>
          </a:p>
          <a:p>
            <a:pPr algn="l"/>
            <a:r>
              <a:rPr lang="en-GB" sz="2000" dirty="0" smtClean="0"/>
              <a:t>Learning Research Group, Xerox PARC </a:t>
            </a:r>
            <a:endParaRPr lang="en-GB" sz="2000" dirty="0"/>
          </a:p>
        </p:txBody>
      </p:sp>
      <p:sp>
        <p:nvSpPr>
          <p:cNvPr id="17" name="Rectangle 16"/>
          <p:cNvSpPr/>
          <p:nvPr/>
        </p:nvSpPr>
        <p:spPr>
          <a:xfrm>
            <a:off x="344488" y="519063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 smtClean="0">
                <a:latin typeface="Arial Rounded MT Bold" pitchFamily="34" charset="0"/>
              </a:rPr>
              <a:t>Answer: 35 years!</a:t>
            </a:r>
            <a:endParaRPr lang="en-GB" dirty="0">
              <a:latin typeface="Arial Rounded MT Bold" pitchFamily="34" charset="0"/>
            </a:endParaRPr>
          </a:p>
        </p:txBody>
      </p:sp>
      <p:grpSp>
        <p:nvGrpSpPr>
          <p:cNvPr id="4" name="Group 18"/>
          <p:cNvGrpSpPr/>
          <p:nvPr/>
        </p:nvGrpSpPr>
        <p:grpSpPr>
          <a:xfrm>
            <a:off x="3440832" y="1513065"/>
            <a:ext cx="3096344" cy="2676085"/>
            <a:chOff x="3440832" y="1513065"/>
            <a:chExt cx="3096344" cy="2676085"/>
          </a:xfrm>
        </p:grpSpPr>
        <p:grpSp>
          <p:nvGrpSpPr>
            <p:cNvPr id="5" name="Group 15"/>
            <p:cNvGrpSpPr/>
            <p:nvPr/>
          </p:nvGrpSpPr>
          <p:grpSpPr>
            <a:xfrm>
              <a:off x="3440832" y="1513065"/>
              <a:ext cx="3096344" cy="2232248"/>
              <a:chOff x="3440832" y="1513065"/>
              <a:chExt cx="3096344" cy="2232248"/>
            </a:xfrm>
          </p:grpSpPr>
          <p:pic>
            <p:nvPicPr>
              <p:cNvPr id="93186" name="Picture 2" descr="http://upload.wikimedia.org/wikipedia/commons/thumb/c/c1/Alan_Kay2.jpg/220px-Alan_Kay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107758" y="1513065"/>
                <a:ext cx="1747667" cy="2232248"/>
              </a:xfrm>
              <a:prstGeom prst="rect">
                <a:avLst/>
              </a:prstGeom>
              <a:noFill/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 flipV="1">
                <a:off x="3440832" y="2636912"/>
                <a:ext cx="648072" cy="233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V="1">
                <a:off x="5889104" y="2636912"/>
                <a:ext cx="648072" cy="233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4016896" y="3789040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i="1" dirty="0" smtClean="0"/>
                <a:t>Alan Kay</a:t>
              </a:r>
              <a:endParaRPr lang="en-GB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LSRI">
  <a:themeElements>
    <a:clrScheme name="LSR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0066"/>
        </a:solidFill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erdana" pitchFamily="34" charset="0"/>
          </a:defRPr>
        </a:defPPr>
      </a:lstStyle>
    </a:spDef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>
    <a:extraClrScheme>
      <a:clrScheme name="LS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R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R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R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R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SR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R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R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R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R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R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SR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LSRI</Template>
  <TotalTime>4753</TotalTime>
  <Words>1523</Words>
  <Application>Microsoft Office PowerPoint</Application>
  <PresentationFormat>A4 Paper (210x297 mm)</PresentationFormat>
  <Paragraphs>449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LSRI</vt:lpstr>
      <vt:lpstr>Navigating the Future of Education</vt:lpstr>
      <vt:lpstr>Education system in 10 years time?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How can we navigate and design the future of education? </vt:lpstr>
      <vt:lpstr>Hype or value: Virtual Worlds?</vt:lpstr>
      <vt:lpstr>Nottingham University  midwifery training</vt:lpstr>
      <vt:lpstr>Hype or value: Blended learning?</vt:lpstr>
      <vt:lpstr>Hype or value?</vt:lpstr>
      <vt:lpstr>Weak signals</vt:lpstr>
      <vt:lpstr>Weak signals</vt:lpstr>
      <vt:lpstr>Weak Signals</vt:lpstr>
      <vt:lpstr>Weak Signals</vt:lpstr>
      <vt:lpstr>Systemic changes</vt:lpstr>
      <vt:lpstr>Where is your institution? (Discuss in text chat)</vt:lpstr>
      <vt:lpstr>What are the signals for the next 10 years? </vt:lpstr>
      <vt:lpstr>From strategic priorities ...</vt:lpstr>
      <vt:lpstr>... to systemic changes</vt:lpstr>
      <vt:lpstr>A tool for navigating and designing  the future of education </vt:lpstr>
      <vt:lpstr>Slide 28</vt:lpstr>
      <vt:lpstr>Slide 29</vt:lpstr>
      <vt:lpstr>Slide 30</vt:lpstr>
      <vt:lpstr>Slide 31</vt:lpstr>
      <vt:lpstr>Changing landscape for education</vt:lpstr>
      <vt:lpstr>From Distribution:  Open Learning</vt:lpstr>
      <vt:lpstr>To Co-construction: Open Social Learning</vt:lpstr>
      <vt:lpstr>Slide 35</vt:lpstr>
      <vt:lpstr>Navigating the future of education</vt:lpstr>
      <vt:lpstr>Education system in 10 years time?</vt:lpstr>
    </vt:vector>
  </TitlesOfParts>
  <Company>The University of Nottingham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in mLearning: An International Perspective</dc:title>
  <dc:subject>International mobile learning</dc:subject>
  <dc:creator>Mike Sharples</dc:creator>
  <cp:keywords>mobile learning, international, innovation</cp:keywords>
  <dc:description>The session covers international innovation in mobile learning, including context-aware learning technology and mobile learning platforms, illustrated by international mLearning projects. 
Note - the presentation will include video inserts, so I will need to present it from my laptop.</dc:description>
  <cp:lastModifiedBy>Mike Sharples</cp:lastModifiedBy>
  <cp:revision>458</cp:revision>
  <cp:lastPrinted>1998-03-23T14:35:44Z</cp:lastPrinted>
  <dcterms:created xsi:type="dcterms:W3CDTF">2007-06-19T21:30:03Z</dcterms:created>
  <dcterms:modified xsi:type="dcterms:W3CDTF">2011-11-15T20:43:52Z</dcterms:modified>
</cp:coreProperties>
</file>