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66" r:id="rId2"/>
    <p:sldId id="274" r:id="rId3"/>
    <p:sldId id="275" r:id="rId4"/>
    <p:sldId id="276" r:id="rId5"/>
    <p:sldId id="270" r:id="rId6"/>
    <p:sldId id="278" r:id="rId7"/>
    <p:sldId id="265" r:id="rId8"/>
    <p:sldId id="271" r:id="rId9"/>
    <p:sldId id="279" r:id="rId10"/>
    <p:sldId id="267" r:id="rId11"/>
    <p:sldId id="269" r:id="rId12"/>
    <p:sldId id="277" r:id="rId13"/>
    <p:sldId id="272" r:id="rId14"/>
  </p:sldIdLst>
  <p:sldSz cx="9144000" cy="6858000" type="screen4x3"/>
  <p:notesSz cx="6858000" cy="9144000"/>
  <p:custDataLst>
    <p:tags r:id="rId1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80500" autoAdjust="0"/>
  </p:normalViewPr>
  <p:slideViewPr>
    <p:cSldViewPr>
      <p:cViewPr>
        <p:scale>
          <a:sx n="70" d="100"/>
          <a:sy n="70" d="100"/>
        </p:scale>
        <p:origin x="-1164" y="-9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CE4E598-B4FC-48C4-AF1F-27B31CA5CBD8}" type="datetimeFigureOut">
              <a:rPr lang="en-GB"/>
              <a:pPr>
                <a:defRPr/>
              </a:pPr>
              <a:t>17/10/2011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930F74F-F880-4D2F-B2E1-A5A5612E319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GB" smtClean="0"/>
              <a:t>The case studies demonstrate a range of ways of creating and enabling opportunities that promote the development of effective learning in a digital age. This includes:</a:t>
            </a:r>
          </a:p>
          <a:p>
            <a:pPr eaLnBrk="1" hangingPunct="1">
              <a:spcBef>
                <a:spcPct val="0"/>
              </a:spcBef>
            </a:pPr>
            <a:r>
              <a:rPr lang="en-GB" smtClean="0"/>
              <a:t>focussing on induction support (Abingdon and Witney College) </a:t>
            </a:r>
          </a:p>
          <a:p>
            <a:pPr eaLnBrk="1" hangingPunct="1">
              <a:spcBef>
                <a:spcPct val="0"/>
              </a:spcBef>
            </a:pPr>
            <a:r>
              <a:rPr lang="en-GB" smtClean="0"/>
              <a:t>meeting students expectations for using personal technology (Birkenhead Sixth Form College) </a:t>
            </a:r>
          </a:p>
          <a:p>
            <a:pPr eaLnBrk="1" hangingPunct="1">
              <a:spcBef>
                <a:spcPct val="0"/>
              </a:spcBef>
            </a:pPr>
            <a:r>
              <a:rPr lang="en-GB" smtClean="0"/>
              <a:t>listening to student voices (University of Glamorgan) </a:t>
            </a:r>
          </a:p>
          <a:p>
            <a:pPr eaLnBrk="1" hangingPunct="1">
              <a:spcBef>
                <a:spcPct val="0"/>
              </a:spcBef>
            </a:pPr>
            <a:r>
              <a:rPr lang="en-GB" smtClean="0"/>
              <a:t>developing learning spaces to meet learners’ needs (Edinburgh University) </a:t>
            </a:r>
          </a:p>
          <a:p>
            <a:pPr eaLnBrk="1" hangingPunct="1">
              <a:spcBef>
                <a:spcPct val="0"/>
              </a:spcBef>
            </a:pPr>
            <a:r>
              <a:rPr lang="en-GB" smtClean="0"/>
              <a:t>supporting student enterprise (University of Surrey) </a:t>
            </a:r>
          </a:p>
          <a:p>
            <a:pPr eaLnBrk="1" hangingPunct="1">
              <a:spcBef>
                <a:spcPct val="0"/>
              </a:spcBef>
            </a:pPr>
            <a:r>
              <a:rPr lang="en-GB" smtClean="0"/>
              <a:t>embedding learners into the curriculum (University of Salford) </a:t>
            </a:r>
          </a:p>
          <a:p>
            <a:pPr eaLnBrk="1" hangingPunct="1">
              <a:spcBef>
                <a:spcPct val="0"/>
              </a:spcBef>
            </a:pPr>
            <a:r>
              <a:rPr lang="en-GB" smtClean="0"/>
              <a:t>developing graduate attributes through blended learning (University of Wolverhampton). </a:t>
            </a:r>
          </a:p>
          <a:p>
            <a:pPr eaLnBrk="1" hangingPunct="1">
              <a:spcBef>
                <a:spcPct val="0"/>
              </a:spcBef>
            </a:pPr>
            <a:r>
              <a:rPr lang="en-GB" smtClean="0"/>
              <a:t>The ultimate aim is to promote strategies which support learners to develop the access, skills, strategies and attributes they need to learn effectively with technology.</a:t>
            </a:r>
          </a:p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EFCB8E9-2EF2-4DE8-A5D4-6040DFD589A1}" type="slidenum">
              <a:rPr lang="en-GB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1"/>
          <p:cNvSpPr>
            <a:spLocks noChangeArrowheads="1"/>
          </p:cNvSpPr>
          <p:nvPr/>
        </p:nvSpPr>
        <p:spPr bwMode="auto">
          <a:xfrm>
            <a:off x="250825" y="6381750"/>
            <a:ext cx="8637588" cy="252413"/>
          </a:xfrm>
          <a:prstGeom prst="rect">
            <a:avLst/>
          </a:prstGeom>
          <a:solidFill>
            <a:srgbClr val="29335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latin typeface="+mn-lt"/>
              <a:cs typeface="+mn-cs"/>
            </a:endParaRP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250825" y="261938"/>
            <a:ext cx="8637588" cy="1943100"/>
          </a:xfrm>
          <a:prstGeom prst="rect">
            <a:avLst/>
          </a:prstGeom>
          <a:solidFill>
            <a:srgbClr val="29335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latin typeface="+mn-lt"/>
              <a:cs typeface="+mn-cs"/>
            </a:endParaRPr>
          </a:p>
        </p:txBody>
      </p:sp>
      <p:sp>
        <p:nvSpPr>
          <p:cNvPr id="6" name="Rectangle 13"/>
          <p:cNvSpPr>
            <a:spLocks noChangeArrowheads="1"/>
          </p:cNvSpPr>
          <p:nvPr/>
        </p:nvSpPr>
        <p:spPr bwMode="auto">
          <a:xfrm>
            <a:off x="234950" y="6381750"/>
            <a:ext cx="43370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00" b="1">
                <a:solidFill>
                  <a:srgbClr val="9CA1BD"/>
                </a:solidFill>
                <a:latin typeface="+mn-lt"/>
                <a:cs typeface="+mn-cs"/>
              </a:rPr>
              <a:t>Joint Information Systems Committee</a:t>
            </a:r>
          </a:p>
        </p:txBody>
      </p:sp>
      <p:sp>
        <p:nvSpPr>
          <p:cNvPr id="7" name="Rectangle 15"/>
          <p:cNvSpPr>
            <a:spLocks noChangeArrowheads="1"/>
          </p:cNvSpPr>
          <p:nvPr/>
        </p:nvSpPr>
        <p:spPr bwMode="auto">
          <a:xfrm>
            <a:off x="250825" y="2420938"/>
            <a:ext cx="8637588" cy="3976687"/>
          </a:xfrm>
          <a:prstGeom prst="rect">
            <a:avLst/>
          </a:prstGeom>
          <a:solidFill>
            <a:srgbClr val="9CA1BD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latin typeface="+mn-lt"/>
              <a:cs typeface="+mn-cs"/>
            </a:endParaRPr>
          </a:p>
        </p:txBody>
      </p:sp>
      <p:sp>
        <p:nvSpPr>
          <p:cNvPr id="8" name="Freeform 19"/>
          <p:cNvSpPr>
            <a:spLocks noEditPoints="1"/>
          </p:cNvSpPr>
          <p:nvPr/>
        </p:nvSpPr>
        <p:spPr bwMode="auto">
          <a:xfrm>
            <a:off x="469900" y="446088"/>
            <a:ext cx="912813" cy="476250"/>
          </a:xfrm>
          <a:custGeom>
            <a:avLst/>
            <a:gdLst/>
            <a:ahLst/>
            <a:cxnLst>
              <a:cxn ang="0">
                <a:pos x="530" y="251"/>
              </a:cxn>
              <a:cxn ang="0">
                <a:pos x="461" y="254"/>
              </a:cxn>
              <a:cxn ang="0">
                <a:pos x="405" y="229"/>
              </a:cxn>
              <a:cxn ang="0">
                <a:pos x="376" y="192"/>
              </a:cxn>
              <a:cxn ang="0">
                <a:pos x="362" y="127"/>
              </a:cxn>
              <a:cxn ang="0">
                <a:pos x="373" y="73"/>
              </a:cxn>
              <a:cxn ang="0">
                <a:pos x="397" y="37"/>
              </a:cxn>
              <a:cxn ang="0">
                <a:pos x="445" y="8"/>
              </a:cxn>
              <a:cxn ang="0">
                <a:pos x="508" y="0"/>
              </a:cxn>
              <a:cxn ang="0">
                <a:pos x="566" y="13"/>
              </a:cxn>
              <a:cxn ang="0">
                <a:pos x="562" y="41"/>
              </a:cxn>
              <a:cxn ang="0">
                <a:pos x="516" y="16"/>
              </a:cxn>
              <a:cxn ang="0">
                <a:pos x="463" y="19"/>
              </a:cxn>
              <a:cxn ang="0">
                <a:pos x="429" y="40"/>
              </a:cxn>
              <a:cxn ang="0">
                <a:pos x="401" y="95"/>
              </a:cxn>
              <a:cxn ang="0">
                <a:pos x="400" y="159"/>
              </a:cxn>
              <a:cxn ang="0">
                <a:pos x="424" y="211"/>
              </a:cxn>
              <a:cxn ang="0">
                <a:pos x="464" y="237"/>
              </a:cxn>
              <a:cxn ang="0">
                <a:pos x="508" y="241"/>
              </a:cxn>
              <a:cxn ang="0">
                <a:pos x="561" y="220"/>
              </a:cxn>
              <a:cxn ang="0">
                <a:pos x="209" y="219"/>
              </a:cxn>
              <a:cxn ang="0">
                <a:pos x="256" y="241"/>
              </a:cxn>
              <a:cxn ang="0">
                <a:pos x="285" y="231"/>
              </a:cxn>
              <a:cxn ang="0">
                <a:pos x="303" y="208"/>
              </a:cxn>
              <a:cxn ang="0">
                <a:pos x="305" y="176"/>
              </a:cxn>
              <a:cxn ang="0">
                <a:pos x="289" y="152"/>
              </a:cxn>
              <a:cxn ang="0">
                <a:pos x="229" y="125"/>
              </a:cxn>
              <a:cxn ang="0">
                <a:pos x="201" y="100"/>
              </a:cxn>
              <a:cxn ang="0">
                <a:pos x="194" y="60"/>
              </a:cxn>
              <a:cxn ang="0">
                <a:pos x="212" y="21"/>
              </a:cxn>
              <a:cxn ang="0">
                <a:pos x="250" y="2"/>
              </a:cxn>
              <a:cxn ang="0">
                <a:pos x="301" y="4"/>
              </a:cxn>
              <a:cxn ang="0">
                <a:pos x="320" y="31"/>
              </a:cxn>
              <a:cxn ang="0">
                <a:pos x="300" y="28"/>
              </a:cxn>
              <a:cxn ang="0">
                <a:pos x="267" y="15"/>
              </a:cxn>
              <a:cxn ang="0">
                <a:pos x="238" y="24"/>
              </a:cxn>
              <a:cxn ang="0">
                <a:pos x="224" y="44"/>
              </a:cxn>
              <a:cxn ang="0">
                <a:pos x="224" y="74"/>
              </a:cxn>
              <a:cxn ang="0">
                <a:pos x="248" y="98"/>
              </a:cxn>
              <a:cxn ang="0">
                <a:pos x="313" y="129"/>
              </a:cxn>
              <a:cxn ang="0">
                <a:pos x="332" y="155"/>
              </a:cxn>
              <a:cxn ang="0">
                <a:pos x="332" y="196"/>
              </a:cxn>
              <a:cxn ang="0">
                <a:pos x="317" y="226"/>
              </a:cxn>
              <a:cxn ang="0">
                <a:pos x="285" y="249"/>
              </a:cxn>
              <a:cxn ang="0">
                <a:pos x="239" y="255"/>
              </a:cxn>
              <a:cxn ang="0">
                <a:pos x="199" y="244"/>
              </a:cxn>
              <a:cxn ang="0">
                <a:pos x="193" y="211"/>
              </a:cxn>
              <a:cxn ang="0">
                <a:pos x="142" y="5"/>
              </a:cxn>
              <a:cxn ang="0">
                <a:pos x="118" y="252"/>
              </a:cxn>
              <a:cxn ang="0">
                <a:pos x="74" y="243"/>
              </a:cxn>
              <a:cxn ang="0">
                <a:pos x="53" y="281"/>
              </a:cxn>
              <a:cxn ang="0">
                <a:pos x="12" y="299"/>
              </a:cxn>
              <a:cxn ang="0">
                <a:pos x="24" y="284"/>
              </a:cxn>
              <a:cxn ang="0">
                <a:pos x="40" y="264"/>
              </a:cxn>
              <a:cxn ang="0">
                <a:pos x="45" y="5"/>
              </a:cxn>
            </a:cxnLst>
            <a:rect l="0" t="0" r="r" b="b"/>
            <a:pathLst>
              <a:path w="575" h="300">
                <a:moveTo>
                  <a:pt x="568" y="235"/>
                </a:moveTo>
                <a:lnTo>
                  <a:pt x="564" y="238"/>
                </a:lnTo>
                <a:lnTo>
                  <a:pt x="560" y="241"/>
                </a:lnTo>
                <a:lnTo>
                  <a:pt x="550" y="245"/>
                </a:lnTo>
                <a:lnTo>
                  <a:pt x="541" y="248"/>
                </a:lnTo>
                <a:lnTo>
                  <a:pt x="530" y="251"/>
                </a:lnTo>
                <a:lnTo>
                  <a:pt x="520" y="253"/>
                </a:lnTo>
                <a:lnTo>
                  <a:pt x="510" y="255"/>
                </a:lnTo>
                <a:lnTo>
                  <a:pt x="499" y="256"/>
                </a:lnTo>
                <a:lnTo>
                  <a:pt x="489" y="256"/>
                </a:lnTo>
                <a:lnTo>
                  <a:pt x="474" y="255"/>
                </a:lnTo>
                <a:lnTo>
                  <a:pt x="461" y="254"/>
                </a:lnTo>
                <a:lnTo>
                  <a:pt x="448" y="251"/>
                </a:lnTo>
                <a:lnTo>
                  <a:pt x="442" y="249"/>
                </a:lnTo>
                <a:lnTo>
                  <a:pt x="436" y="247"/>
                </a:lnTo>
                <a:lnTo>
                  <a:pt x="424" y="242"/>
                </a:lnTo>
                <a:lnTo>
                  <a:pt x="414" y="236"/>
                </a:lnTo>
                <a:lnTo>
                  <a:pt x="405" y="229"/>
                </a:lnTo>
                <a:lnTo>
                  <a:pt x="400" y="225"/>
                </a:lnTo>
                <a:lnTo>
                  <a:pt x="396" y="221"/>
                </a:lnTo>
                <a:lnTo>
                  <a:pt x="388" y="212"/>
                </a:lnTo>
                <a:lnTo>
                  <a:pt x="385" y="207"/>
                </a:lnTo>
                <a:lnTo>
                  <a:pt x="381" y="202"/>
                </a:lnTo>
                <a:lnTo>
                  <a:pt x="376" y="192"/>
                </a:lnTo>
                <a:lnTo>
                  <a:pt x="371" y="180"/>
                </a:lnTo>
                <a:lnTo>
                  <a:pt x="369" y="174"/>
                </a:lnTo>
                <a:lnTo>
                  <a:pt x="367" y="168"/>
                </a:lnTo>
                <a:lnTo>
                  <a:pt x="364" y="155"/>
                </a:lnTo>
                <a:lnTo>
                  <a:pt x="363" y="141"/>
                </a:lnTo>
                <a:lnTo>
                  <a:pt x="362" y="127"/>
                </a:lnTo>
                <a:lnTo>
                  <a:pt x="362" y="120"/>
                </a:lnTo>
                <a:lnTo>
                  <a:pt x="363" y="112"/>
                </a:lnTo>
                <a:lnTo>
                  <a:pt x="365" y="98"/>
                </a:lnTo>
                <a:lnTo>
                  <a:pt x="368" y="85"/>
                </a:lnTo>
                <a:lnTo>
                  <a:pt x="370" y="79"/>
                </a:lnTo>
                <a:lnTo>
                  <a:pt x="373" y="73"/>
                </a:lnTo>
                <a:lnTo>
                  <a:pt x="375" y="67"/>
                </a:lnTo>
                <a:lnTo>
                  <a:pt x="378" y="62"/>
                </a:lnTo>
                <a:lnTo>
                  <a:pt x="382" y="56"/>
                </a:lnTo>
                <a:lnTo>
                  <a:pt x="385" y="51"/>
                </a:lnTo>
                <a:lnTo>
                  <a:pt x="393" y="42"/>
                </a:lnTo>
                <a:lnTo>
                  <a:pt x="397" y="37"/>
                </a:lnTo>
                <a:lnTo>
                  <a:pt x="402" y="33"/>
                </a:lnTo>
                <a:lnTo>
                  <a:pt x="411" y="25"/>
                </a:lnTo>
                <a:lnTo>
                  <a:pt x="416" y="22"/>
                </a:lnTo>
                <a:lnTo>
                  <a:pt x="422" y="19"/>
                </a:lnTo>
                <a:lnTo>
                  <a:pt x="433" y="13"/>
                </a:lnTo>
                <a:lnTo>
                  <a:pt x="445" y="8"/>
                </a:lnTo>
                <a:lnTo>
                  <a:pt x="451" y="6"/>
                </a:lnTo>
                <a:lnTo>
                  <a:pt x="457" y="5"/>
                </a:lnTo>
                <a:lnTo>
                  <a:pt x="470" y="2"/>
                </a:lnTo>
                <a:lnTo>
                  <a:pt x="484" y="0"/>
                </a:lnTo>
                <a:lnTo>
                  <a:pt x="498" y="0"/>
                </a:lnTo>
                <a:lnTo>
                  <a:pt x="508" y="0"/>
                </a:lnTo>
                <a:lnTo>
                  <a:pt x="518" y="1"/>
                </a:lnTo>
                <a:lnTo>
                  <a:pt x="528" y="2"/>
                </a:lnTo>
                <a:lnTo>
                  <a:pt x="537" y="4"/>
                </a:lnTo>
                <a:lnTo>
                  <a:pt x="547" y="7"/>
                </a:lnTo>
                <a:lnTo>
                  <a:pt x="557" y="9"/>
                </a:lnTo>
                <a:lnTo>
                  <a:pt x="566" y="13"/>
                </a:lnTo>
                <a:lnTo>
                  <a:pt x="575" y="16"/>
                </a:lnTo>
                <a:lnTo>
                  <a:pt x="573" y="23"/>
                </a:lnTo>
                <a:lnTo>
                  <a:pt x="571" y="30"/>
                </a:lnTo>
                <a:lnTo>
                  <a:pt x="568" y="44"/>
                </a:lnTo>
                <a:lnTo>
                  <a:pt x="565" y="44"/>
                </a:lnTo>
                <a:lnTo>
                  <a:pt x="562" y="41"/>
                </a:lnTo>
                <a:lnTo>
                  <a:pt x="558" y="37"/>
                </a:lnTo>
                <a:lnTo>
                  <a:pt x="551" y="32"/>
                </a:lnTo>
                <a:lnTo>
                  <a:pt x="543" y="27"/>
                </a:lnTo>
                <a:lnTo>
                  <a:pt x="533" y="22"/>
                </a:lnTo>
                <a:lnTo>
                  <a:pt x="522" y="17"/>
                </a:lnTo>
                <a:lnTo>
                  <a:pt x="516" y="16"/>
                </a:lnTo>
                <a:lnTo>
                  <a:pt x="510" y="15"/>
                </a:lnTo>
                <a:lnTo>
                  <a:pt x="503" y="14"/>
                </a:lnTo>
                <a:lnTo>
                  <a:pt x="497" y="13"/>
                </a:lnTo>
                <a:lnTo>
                  <a:pt x="484" y="14"/>
                </a:lnTo>
                <a:lnTo>
                  <a:pt x="473" y="16"/>
                </a:lnTo>
                <a:lnTo>
                  <a:pt x="463" y="19"/>
                </a:lnTo>
                <a:lnTo>
                  <a:pt x="453" y="23"/>
                </a:lnTo>
                <a:lnTo>
                  <a:pt x="444" y="28"/>
                </a:lnTo>
                <a:lnTo>
                  <a:pt x="440" y="31"/>
                </a:lnTo>
                <a:lnTo>
                  <a:pt x="436" y="34"/>
                </a:lnTo>
                <a:lnTo>
                  <a:pt x="432" y="37"/>
                </a:lnTo>
                <a:lnTo>
                  <a:pt x="429" y="40"/>
                </a:lnTo>
                <a:lnTo>
                  <a:pt x="422" y="48"/>
                </a:lnTo>
                <a:lnTo>
                  <a:pt x="416" y="56"/>
                </a:lnTo>
                <a:lnTo>
                  <a:pt x="411" y="65"/>
                </a:lnTo>
                <a:lnTo>
                  <a:pt x="407" y="75"/>
                </a:lnTo>
                <a:lnTo>
                  <a:pt x="404" y="85"/>
                </a:lnTo>
                <a:lnTo>
                  <a:pt x="401" y="95"/>
                </a:lnTo>
                <a:lnTo>
                  <a:pt x="399" y="106"/>
                </a:lnTo>
                <a:lnTo>
                  <a:pt x="398" y="117"/>
                </a:lnTo>
                <a:lnTo>
                  <a:pt x="398" y="128"/>
                </a:lnTo>
                <a:lnTo>
                  <a:pt x="398" y="141"/>
                </a:lnTo>
                <a:lnTo>
                  <a:pt x="399" y="153"/>
                </a:lnTo>
                <a:lnTo>
                  <a:pt x="400" y="159"/>
                </a:lnTo>
                <a:lnTo>
                  <a:pt x="402" y="165"/>
                </a:lnTo>
                <a:lnTo>
                  <a:pt x="405" y="175"/>
                </a:lnTo>
                <a:lnTo>
                  <a:pt x="408" y="185"/>
                </a:lnTo>
                <a:lnTo>
                  <a:pt x="413" y="195"/>
                </a:lnTo>
                <a:lnTo>
                  <a:pt x="418" y="203"/>
                </a:lnTo>
                <a:lnTo>
                  <a:pt x="424" y="211"/>
                </a:lnTo>
                <a:lnTo>
                  <a:pt x="431" y="218"/>
                </a:lnTo>
                <a:lnTo>
                  <a:pt x="438" y="224"/>
                </a:lnTo>
                <a:lnTo>
                  <a:pt x="442" y="227"/>
                </a:lnTo>
                <a:lnTo>
                  <a:pt x="446" y="230"/>
                </a:lnTo>
                <a:lnTo>
                  <a:pt x="455" y="234"/>
                </a:lnTo>
                <a:lnTo>
                  <a:pt x="464" y="237"/>
                </a:lnTo>
                <a:lnTo>
                  <a:pt x="474" y="240"/>
                </a:lnTo>
                <a:lnTo>
                  <a:pt x="478" y="241"/>
                </a:lnTo>
                <a:lnTo>
                  <a:pt x="484" y="241"/>
                </a:lnTo>
                <a:lnTo>
                  <a:pt x="494" y="242"/>
                </a:lnTo>
                <a:lnTo>
                  <a:pt x="501" y="242"/>
                </a:lnTo>
                <a:lnTo>
                  <a:pt x="508" y="241"/>
                </a:lnTo>
                <a:lnTo>
                  <a:pt x="515" y="240"/>
                </a:lnTo>
                <a:lnTo>
                  <a:pt x="521" y="238"/>
                </a:lnTo>
                <a:lnTo>
                  <a:pt x="533" y="234"/>
                </a:lnTo>
                <a:lnTo>
                  <a:pt x="544" y="230"/>
                </a:lnTo>
                <a:lnTo>
                  <a:pt x="553" y="225"/>
                </a:lnTo>
                <a:lnTo>
                  <a:pt x="561" y="220"/>
                </a:lnTo>
                <a:lnTo>
                  <a:pt x="567" y="216"/>
                </a:lnTo>
                <a:lnTo>
                  <a:pt x="570" y="213"/>
                </a:lnTo>
                <a:lnTo>
                  <a:pt x="568" y="235"/>
                </a:lnTo>
                <a:close/>
                <a:moveTo>
                  <a:pt x="198" y="203"/>
                </a:moveTo>
                <a:lnTo>
                  <a:pt x="203" y="211"/>
                </a:lnTo>
                <a:lnTo>
                  <a:pt x="209" y="219"/>
                </a:lnTo>
                <a:lnTo>
                  <a:pt x="215" y="225"/>
                </a:lnTo>
                <a:lnTo>
                  <a:pt x="222" y="230"/>
                </a:lnTo>
                <a:lnTo>
                  <a:pt x="229" y="235"/>
                </a:lnTo>
                <a:lnTo>
                  <a:pt x="237" y="238"/>
                </a:lnTo>
                <a:lnTo>
                  <a:pt x="246" y="240"/>
                </a:lnTo>
                <a:lnTo>
                  <a:pt x="256" y="241"/>
                </a:lnTo>
                <a:lnTo>
                  <a:pt x="262" y="240"/>
                </a:lnTo>
                <a:lnTo>
                  <a:pt x="267" y="239"/>
                </a:lnTo>
                <a:lnTo>
                  <a:pt x="272" y="238"/>
                </a:lnTo>
                <a:lnTo>
                  <a:pt x="276" y="236"/>
                </a:lnTo>
                <a:lnTo>
                  <a:pt x="281" y="234"/>
                </a:lnTo>
                <a:lnTo>
                  <a:pt x="285" y="231"/>
                </a:lnTo>
                <a:lnTo>
                  <a:pt x="289" y="228"/>
                </a:lnTo>
                <a:lnTo>
                  <a:pt x="292" y="225"/>
                </a:lnTo>
                <a:lnTo>
                  <a:pt x="295" y="221"/>
                </a:lnTo>
                <a:lnTo>
                  <a:pt x="298" y="217"/>
                </a:lnTo>
                <a:lnTo>
                  <a:pt x="301" y="213"/>
                </a:lnTo>
                <a:lnTo>
                  <a:pt x="303" y="208"/>
                </a:lnTo>
                <a:lnTo>
                  <a:pt x="304" y="203"/>
                </a:lnTo>
                <a:lnTo>
                  <a:pt x="305" y="198"/>
                </a:lnTo>
                <a:lnTo>
                  <a:pt x="306" y="193"/>
                </a:lnTo>
                <a:lnTo>
                  <a:pt x="306" y="188"/>
                </a:lnTo>
                <a:lnTo>
                  <a:pt x="306" y="182"/>
                </a:lnTo>
                <a:lnTo>
                  <a:pt x="305" y="176"/>
                </a:lnTo>
                <a:lnTo>
                  <a:pt x="303" y="171"/>
                </a:lnTo>
                <a:lnTo>
                  <a:pt x="301" y="167"/>
                </a:lnTo>
                <a:lnTo>
                  <a:pt x="299" y="163"/>
                </a:lnTo>
                <a:lnTo>
                  <a:pt x="296" y="159"/>
                </a:lnTo>
                <a:lnTo>
                  <a:pt x="292" y="156"/>
                </a:lnTo>
                <a:lnTo>
                  <a:pt x="289" y="152"/>
                </a:lnTo>
                <a:lnTo>
                  <a:pt x="280" y="147"/>
                </a:lnTo>
                <a:lnTo>
                  <a:pt x="271" y="142"/>
                </a:lnTo>
                <a:lnTo>
                  <a:pt x="260" y="138"/>
                </a:lnTo>
                <a:lnTo>
                  <a:pt x="250" y="134"/>
                </a:lnTo>
                <a:lnTo>
                  <a:pt x="239" y="129"/>
                </a:lnTo>
                <a:lnTo>
                  <a:pt x="229" y="125"/>
                </a:lnTo>
                <a:lnTo>
                  <a:pt x="220" y="119"/>
                </a:lnTo>
                <a:lnTo>
                  <a:pt x="215" y="116"/>
                </a:lnTo>
                <a:lnTo>
                  <a:pt x="211" y="112"/>
                </a:lnTo>
                <a:lnTo>
                  <a:pt x="207" y="108"/>
                </a:lnTo>
                <a:lnTo>
                  <a:pt x="204" y="104"/>
                </a:lnTo>
                <a:lnTo>
                  <a:pt x="201" y="100"/>
                </a:lnTo>
                <a:lnTo>
                  <a:pt x="198" y="95"/>
                </a:lnTo>
                <a:lnTo>
                  <a:pt x="196" y="89"/>
                </a:lnTo>
                <a:lnTo>
                  <a:pt x="195" y="83"/>
                </a:lnTo>
                <a:lnTo>
                  <a:pt x="194" y="76"/>
                </a:lnTo>
                <a:lnTo>
                  <a:pt x="193" y="69"/>
                </a:lnTo>
                <a:lnTo>
                  <a:pt x="194" y="60"/>
                </a:lnTo>
                <a:lnTo>
                  <a:pt x="195" y="52"/>
                </a:lnTo>
                <a:lnTo>
                  <a:pt x="197" y="45"/>
                </a:lnTo>
                <a:lnTo>
                  <a:pt x="200" y="38"/>
                </a:lnTo>
                <a:lnTo>
                  <a:pt x="203" y="32"/>
                </a:lnTo>
                <a:lnTo>
                  <a:pt x="207" y="26"/>
                </a:lnTo>
                <a:lnTo>
                  <a:pt x="212" y="21"/>
                </a:lnTo>
                <a:lnTo>
                  <a:pt x="217" y="17"/>
                </a:lnTo>
                <a:lnTo>
                  <a:pt x="223" y="13"/>
                </a:lnTo>
                <a:lnTo>
                  <a:pt x="229" y="9"/>
                </a:lnTo>
                <a:lnTo>
                  <a:pt x="236" y="6"/>
                </a:lnTo>
                <a:lnTo>
                  <a:pt x="243" y="4"/>
                </a:lnTo>
                <a:lnTo>
                  <a:pt x="250" y="2"/>
                </a:lnTo>
                <a:lnTo>
                  <a:pt x="258" y="1"/>
                </a:lnTo>
                <a:lnTo>
                  <a:pt x="265" y="0"/>
                </a:lnTo>
                <a:lnTo>
                  <a:pt x="273" y="0"/>
                </a:lnTo>
                <a:lnTo>
                  <a:pt x="280" y="0"/>
                </a:lnTo>
                <a:lnTo>
                  <a:pt x="287" y="1"/>
                </a:lnTo>
                <a:lnTo>
                  <a:pt x="301" y="4"/>
                </a:lnTo>
                <a:lnTo>
                  <a:pt x="307" y="6"/>
                </a:lnTo>
                <a:lnTo>
                  <a:pt x="314" y="9"/>
                </a:lnTo>
                <a:lnTo>
                  <a:pt x="320" y="13"/>
                </a:lnTo>
                <a:lnTo>
                  <a:pt x="325" y="17"/>
                </a:lnTo>
                <a:lnTo>
                  <a:pt x="322" y="24"/>
                </a:lnTo>
                <a:lnTo>
                  <a:pt x="320" y="31"/>
                </a:lnTo>
                <a:lnTo>
                  <a:pt x="315" y="46"/>
                </a:lnTo>
                <a:lnTo>
                  <a:pt x="312" y="46"/>
                </a:lnTo>
                <a:lnTo>
                  <a:pt x="308" y="39"/>
                </a:lnTo>
                <a:lnTo>
                  <a:pt x="304" y="33"/>
                </a:lnTo>
                <a:lnTo>
                  <a:pt x="302" y="30"/>
                </a:lnTo>
                <a:lnTo>
                  <a:pt x="300" y="28"/>
                </a:lnTo>
                <a:lnTo>
                  <a:pt x="294" y="23"/>
                </a:lnTo>
                <a:lnTo>
                  <a:pt x="288" y="20"/>
                </a:lnTo>
                <a:lnTo>
                  <a:pt x="282" y="17"/>
                </a:lnTo>
                <a:lnTo>
                  <a:pt x="278" y="16"/>
                </a:lnTo>
                <a:lnTo>
                  <a:pt x="275" y="15"/>
                </a:lnTo>
                <a:lnTo>
                  <a:pt x="267" y="15"/>
                </a:lnTo>
                <a:lnTo>
                  <a:pt x="262" y="15"/>
                </a:lnTo>
                <a:lnTo>
                  <a:pt x="258" y="16"/>
                </a:lnTo>
                <a:lnTo>
                  <a:pt x="254" y="17"/>
                </a:lnTo>
                <a:lnTo>
                  <a:pt x="249" y="18"/>
                </a:lnTo>
                <a:lnTo>
                  <a:pt x="242" y="22"/>
                </a:lnTo>
                <a:lnTo>
                  <a:pt x="238" y="24"/>
                </a:lnTo>
                <a:lnTo>
                  <a:pt x="235" y="26"/>
                </a:lnTo>
                <a:lnTo>
                  <a:pt x="232" y="29"/>
                </a:lnTo>
                <a:lnTo>
                  <a:pt x="229" y="33"/>
                </a:lnTo>
                <a:lnTo>
                  <a:pt x="227" y="36"/>
                </a:lnTo>
                <a:lnTo>
                  <a:pt x="225" y="40"/>
                </a:lnTo>
                <a:lnTo>
                  <a:pt x="224" y="44"/>
                </a:lnTo>
                <a:lnTo>
                  <a:pt x="223" y="48"/>
                </a:lnTo>
                <a:lnTo>
                  <a:pt x="222" y="52"/>
                </a:lnTo>
                <a:lnTo>
                  <a:pt x="222" y="57"/>
                </a:lnTo>
                <a:lnTo>
                  <a:pt x="222" y="63"/>
                </a:lnTo>
                <a:lnTo>
                  <a:pt x="223" y="69"/>
                </a:lnTo>
                <a:lnTo>
                  <a:pt x="224" y="74"/>
                </a:lnTo>
                <a:lnTo>
                  <a:pt x="227" y="78"/>
                </a:lnTo>
                <a:lnTo>
                  <a:pt x="229" y="82"/>
                </a:lnTo>
                <a:lnTo>
                  <a:pt x="232" y="86"/>
                </a:lnTo>
                <a:lnTo>
                  <a:pt x="236" y="89"/>
                </a:lnTo>
                <a:lnTo>
                  <a:pt x="239" y="93"/>
                </a:lnTo>
                <a:lnTo>
                  <a:pt x="248" y="98"/>
                </a:lnTo>
                <a:lnTo>
                  <a:pt x="258" y="103"/>
                </a:lnTo>
                <a:lnTo>
                  <a:pt x="278" y="112"/>
                </a:lnTo>
                <a:lnTo>
                  <a:pt x="289" y="116"/>
                </a:lnTo>
                <a:lnTo>
                  <a:pt x="299" y="121"/>
                </a:lnTo>
                <a:lnTo>
                  <a:pt x="309" y="126"/>
                </a:lnTo>
                <a:lnTo>
                  <a:pt x="313" y="129"/>
                </a:lnTo>
                <a:lnTo>
                  <a:pt x="317" y="132"/>
                </a:lnTo>
                <a:lnTo>
                  <a:pt x="321" y="136"/>
                </a:lnTo>
                <a:lnTo>
                  <a:pt x="325" y="140"/>
                </a:lnTo>
                <a:lnTo>
                  <a:pt x="328" y="145"/>
                </a:lnTo>
                <a:lnTo>
                  <a:pt x="330" y="149"/>
                </a:lnTo>
                <a:lnTo>
                  <a:pt x="332" y="155"/>
                </a:lnTo>
                <a:lnTo>
                  <a:pt x="334" y="161"/>
                </a:lnTo>
                <a:lnTo>
                  <a:pt x="335" y="167"/>
                </a:lnTo>
                <a:lnTo>
                  <a:pt x="335" y="174"/>
                </a:lnTo>
                <a:lnTo>
                  <a:pt x="335" y="183"/>
                </a:lnTo>
                <a:lnTo>
                  <a:pt x="333" y="192"/>
                </a:lnTo>
                <a:lnTo>
                  <a:pt x="332" y="196"/>
                </a:lnTo>
                <a:lnTo>
                  <a:pt x="331" y="201"/>
                </a:lnTo>
                <a:lnTo>
                  <a:pt x="330" y="205"/>
                </a:lnTo>
                <a:lnTo>
                  <a:pt x="328" y="208"/>
                </a:lnTo>
                <a:lnTo>
                  <a:pt x="324" y="216"/>
                </a:lnTo>
                <a:lnTo>
                  <a:pt x="320" y="222"/>
                </a:lnTo>
                <a:lnTo>
                  <a:pt x="317" y="226"/>
                </a:lnTo>
                <a:lnTo>
                  <a:pt x="315" y="229"/>
                </a:lnTo>
                <a:lnTo>
                  <a:pt x="309" y="234"/>
                </a:lnTo>
                <a:lnTo>
                  <a:pt x="303" y="239"/>
                </a:lnTo>
                <a:lnTo>
                  <a:pt x="296" y="243"/>
                </a:lnTo>
                <a:lnTo>
                  <a:pt x="288" y="247"/>
                </a:lnTo>
                <a:lnTo>
                  <a:pt x="285" y="249"/>
                </a:lnTo>
                <a:lnTo>
                  <a:pt x="281" y="250"/>
                </a:lnTo>
                <a:lnTo>
                  <a:pt x="273" y="253"/>
                </a:lnTo>
                <a:lnTo>
                  <a:pt x="264" y="254"/>
                </a:lnTo>
                <a:lnTo>
                  <a:pt x="255" y="255"/>
                </a:lnTo>
                <a:lnTo>
                  <a:pt x="246" y="256"/>
                </a:lnTo>
                <a:lnTo>
                  <a:pt x="239" y="255"/>
                </a:lnTo>
                <a:lnTo>
                  <a:pt x="231" y="254"/>
                </a:lnTo>
                <a:lnTo>
                  <a:pt x="223" y="253"/>
                </a:lnTo>
                <a:lnTo>
                  <a:pt x="215" y="250"/>
                </a:lnTo>
                <a:lnTo>
                  <a:pt x="211" y="249"/>
                </a:lnTo>
                <a:lnTo>
                  <a:pt x="207" y="247"/>
                </a:lnTo>
                <a:lnTo>
                  <a:pt x="199" y="244"/>
                </a:lnTo>
                <a:lnTo>
                  <a:pt x="193" y="240"/>
                </a:lnTo>
                <a:lnTo>
                  <a:pt x="190" y="238"/>
                </a:lnTo>
                <a:lnTo>
                  <a:pt x="187" y="235"/>
                </a:lnTo>
                <a:lnTo>
                  <a:pt x="190" y="227"/>
                </a:lnTo>
                <a:lnTo>
                  <a:pt x="192" y="219"/>
                </a:lnTo>
                <a:lnTo>
                  <a:pt x="193" y="211"/>
                </a:lnTo>
                <a:lnTo>
                  <a:pt x="194" y="203"/>
                </a:lnTo>
                <a:lnTo>
                  <a:pt x="198" y="203"/>
                </a:lnTo>
                <a:close/>
                <a:moveTo>
                  <a:pt x="118" y="5"/>
                </a:moveTo>
                <a:lnTo>
                  <a:pt x="126" y="5"/>
                </a:lnTo>
                <a:lnTo>
                  <a:pt x="134" y="6"/>
                </a:lnTo>
                <a:lnTo>
                  <a:pt x="142" y="5"/>
                </a:lnTo>
                <a:lnTo>
                  <a:pt x="150" y="5"/>
                </a:lnTo>
                <a:lnTo>
                  <a:pt x="150" y="252"/>
                </a:lnTo>
                <a:lnTo>
                  <a:pt x="142" y="251"/>
                </a:lnTo>
                <a:lnTo>
                  <a:pt x="134" y="250"/>
                </a:lnTo>
                <a:lnTo>
                  <a:pt x="126" y="251"/>
                </a:lnTo>
                <a:lnTo>
                  <a:pt x="118" y="252"/>
                </a:lnTo>
                <a:lnTo>
                  <a:pt x="118" y="5"/>
                </a:lnTo>
                <a:close/>
                <a:moveTo>
                  <a:pt x="76" y="219"/>
                </a:moveTo>
                <a:lnTo>
                  <a:pt x="76" y="227"/>
                </a:lnTo>
                <a:lnTo>
                  <a:pt x="76" y="236"/>
                </a:lnTo>
                <a:lnTo>
                  <a:pt x="75" y="239"/>
                </a:lnTo>
                <a:lnTo>
                  <a:pt x="74" y="243"/>
                </a:lnTo>
                <a:lnTo>
                  <a:pt x="72" y="251"/>
                </a:lnTo>
                <a:lnTo>
                  <a:pt x="70" y="258"/>
                </a:lnTo>
                <a:lnTo>
                  <a:pt x="66" y="264"/>
                </a:lnTo>
                <a:lnTo>
                  <a:pt x="62" y="271"/>
                </a:lnTo>
                <a:lnTo>
                  <a:pt x="58" y="276"/>
                </a:lnTo>
                <a:lnTo>
                  <a:pt x="53" y="281"/>
                </a:lnTo>
                <a:lnTo>
                  <a:pt x="47" y="286"/>
                </a:lnTo>
                <a:lnTo>
                  <a:pt x="41" y="290"/>
                </a:lnTo>
                <a:lnTo>
                  <a:pt x="35" y="293"/>
                </a:lnTo>
                <a:lnTo>
                  <a:pt x="27" y="296"/>
                </a:lnTo>
                <a:lnTo>
                  <a:pt x="20" y="298"/>
                </a:lnTo>
                <a:lnTo>
                  <a:pt x="12" y="299"/>
                </a:lnTo>
                <a:lnTo>
                  <a:pt x="3" y="300"/>
                </a:lnTo>
                <a:lnTo>
                  <a:pt x="0" y="290"/>
                </a:lnTo>
                <a:lnTo>
                  <a:pt x="7" y="290"/>
                </a:lnTo>
                <a:lnTo>
                  <a:pt x="14" y="288"/>
                </a:lnTo>
                <a:lnTo>
                  <a:pt x="19" y="286"/>
                </a:lnTo>
                <a:lnTo>
                  <a:pt x="24" y="284"/>
                </a:lnTo>
                <a:lnTo>
                  <a:pt x="28" y="281"/>
                </a:lnTo>
                <a:lnTo>
                  <a:pt x="30" y="279"/>
                </a:lnTo>
                <a:lnTo>
                  <a:pt x="32" y="277"/>
                </a:lnTo>
                <a:lnTo>
                  <a:pt x="35" y="273"/>
                </a:lnTo>
                <a:lnTo>
                  <a:pt x="37" y="268"/>
                </a:lnTo>
                <a:lnTo>
                  <a:pt x="40" y="264"/>
                </a:lnTo>
                <a:lnTo>
                  <a:pt x="41" y="258"/>
                </a:lnTo>
                <a:lnTo>
                  <a:pt x="42" y="253"/>
                </a:lnTo>
                <a:lnTo>
                  <a:pt x="43" y="247"/>
                </a:lnTo>
                <a:lnTo>
                  <a:pt x="44" y="236"/>
                </a:lnTo>
                <a:lnTo>
                  <a:pt x="45" y="224"/>
                </a:lnTo>
                <a:lnTo>
                  <a:pt x="45" y="5"/>
                </a:lnTo>
                <a:lnTo>
                  <a:pt x="53" y="5"/>
                </a:lnTo>
                <a:lnTo>
                  <a:pt x="61" y="6"/>
                </a:lnTo>
                <a:lnTo>
                  <a:pt x="68" y="5"/>
                </a:lnTo>
                <a:lnTo>
                  <a:pt x="76" y="5"/>
                </a:lnTo>
                <a:lnTo>
                  <a:pt x="76" y="219"/>
                </a:lnTo>
                <a:close/>
              </a:path>
            </a:pathLst>
          </a:custGeom>
          <a:solidFill>
            <a:srgbClr val="D959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latin typeface="+mn-lt"/>
              <a:cs typeface="+mn-cs"/>
            </a:endParaRP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0825" y="1125538"/>
            <a:ext cx="8569325" cy="574675"/>
          </a:xfrm>
        </p:spPr>
        <p:txBody>
          <a:bodyPr/>
          <a:lstStyle>
            <a:lvl1pPr>
              <a:defRPr sz="3000">
                <a:solidFill>
                  <a:srgbClr val="9CA1BD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0825" y="1771650"/>
            <a:ext cx="8569325" cy="288925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18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1163" y="596900"/>
            <a:ext cx="2209800" cy="55292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" y="596900"/>
            <a:ext cx="6481763" cy="55292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" y="1341438"/>
            <a:ext cx="4300538" cy="4784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9938" y="1341438"/>
            <a:ext cx="4302125" cy="4784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7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7013" y="596900"/>
            <a:ext cx="8743950" cy="45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" y="1341438"/>
            <a:ext cx="8755063" cy="478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1038" name="Freeform 14"/>
          <p:cNvSpPr>
            <a:spLocks noEditPoints="1"/>
          </p:cNvSpPr>
          <p:nvPr/>
        </p:nvSpPr>
        <p:spPr bwMode="auto">
          <a:xfrm>
            <a:off x="201613" y="190500"/>
            <a:ext cx="912812" cy="476250"/>
          </a:xfrm>
          <a:custGeom>
            <a:avLst/>
            <a:gdLst/>
            <a:ahLst/>
            <a:cxnLst>
              <a:cxn ang="0">
                <a:pos x="530" y="251"/>
              </a:cxn>
              <a:cxn ang="0">
                <a:pos x="461" y="254"/>
              </a:cxn>
              <a:cxn ang="0">
                <a:pos x="405" y="229"/>
              </a:cxn>
              <a:cxn ang="0">
                <a:pos x="376" y="192"/>
              </a:cxn>
              <a:cxn ang="0">
                <a:pos x="362" y="127"/>
              </a:cxn>
              <a:cxn ang="0">
                <a:pos x="373" y="73"/>
              </a:cxn>
              <a:cxn ang="0">
                <a:pos x="397" y="37"/>
              </a:cxn>
              <a:cxn ang="0">
                <a:pos x="445" y="8"/>
              </a:cxn>
              <a:cxn ang="0">
                <a:pos x="508" y="0"/>
              </a:cxn>
              <a:cxn ang="0">
                <a:pos x="566" y="13"/>
              </a:cxn>
              <a:cxn ang="0">
                <a:pos x="562" y="41"/>
              </a:cxn>
              <a:cxn ang="0">
                <a:pos x="516" y="16"/>
              </a:cxn>
              <a:cxn ang="0">
                <a:pos x="463" y="19"/>
              </a:cxn>
              <a:cxn ang="0">
                <a:pos x="429" y="40"/>
              </a:cxn>
              <a:cxn ang="0">
                <a:pos x="401" y="95"/>
              </a:cxn>
              <a:cxn ang="0">
                <a:pos x="400" y="159"/>
              </a:cxn>
              <a:cxn ang="0">
                <a:pos x="424" y="211"/>
              </a:cxn>
              <a:cxn ang="0">
                <a:pos x="464" y="237"/>
              </a:cxn>
              <a:cxn ang="0">
                <a:pos x="508" y="241"/>
              </a:cxn>
              <a:cxn ang="0">
                <a:pos x="561" y="220"/>
              </a:cxn>
              <a:cxn ang="0">
                <a:pos x="209" y="219"/>
              </a:cxn>
              <a:cxn ang="0">
                <a:pos x="256" y="241"/>
              </a:cxn>
              <a:cxn ang="0">
                <a:pos x="285" y="231"/>
              </a:cxn>
              <a:cxn ang="0">
                <a:pos x="303" y="208"/>
              </a:cxn>
              <a:cxn ang="0">
                <a:pos x="305" y="176"/>
              </a:cxn>
              <a:cxn ang="0">
                <a:pos x="289" y="152"/>
              </a:cxn>
              <a:cxn ang="0">
                <a:pos x="229" y="125"/>
              </a:cxn>
              <a:cxn ang="0">
                <a:pos x="201" y="100"/>
              </a:cxn>
              <a:cxn ang="0">
                <a:pos x="194" y="60"/>
              </a:cxn>
              <a:cxn ang="0">
                <a:pos x="212" y="21"/>
              </a:cxn>
              <a:cxn ang="0">
                <a:pos x="250" y="2"/>
              </a:cxn>
              <a:cxn ang="0">
                <a:pos x="301" y="4"/>
              </a:cxn>
              <a:cxn ang="0">
                <a:pos x="320" y="31"/>
              </a:cxn>
              <a:cxn ang="0">
                <a:pos x="300" y="28"/>
              </a:cxn>
              <a:cxn ang="0">
                <a:pos x="267" y="15"/>
              </a:cxn>
              <a:cxn ang="0">
                <a:pos x="238" y="24"/>
              </a:cxn>
              <a:cxn ang="0">
                <a:pos x="224" y="44"/>
              </a:cxn>
              <a:cxn ang="0">
                <a:pos x="224" y="74"/>
              </a:cxn>
              <a:cxn ang="0">
                <a:pos x="248" y="98"/>
              </a:cxn>
              <a:cxn ang="0">
                <a:pos x="313" y="129"/>
              </a:cxn>
              <a:cxn ang="0">
                <a:pos x="332" y="155"/>
              </a:cxn>
              <a:cxn ang="0">
                <a:pos x="332" y="196"/>
              </a:cxn>
              <a:cxn ang="0">
                <a:pos x="317" y="226"/>
              </a:cxn>
              <a:cxn ang="0">
                <a:pos x="285" y="249"/>
              </a:cxn>
              <a:cxn ang="0">
                <a:pos x="239" y="255"/>
              </a:cxn>
              <a:cxn ang="0">
                <a:pos x="199" y="244"/>
              </a:cxn>
              <a:cxn ang="0">
                <a:pos x="193" y="211"/>
              </a:cxn>
              <a:cxn ang="0">
                <a:pos x="142" y="5"/>
              </a:cxn>
              <a:cxn ang="0">
                <a:pos x="118" y="252"/>
              </a:cxn>
              <a:cxn ang="0">
                <a:pos x="74" y="243"/>
              </a:cxn>
              <a:cxn ang="0">
                <a:pos x="53" y="281"/>
              </a:cxn>
              <a:cxn ang="0">
                <a:pos x="12" y="299"/>
              </a:cxn>
              <a:cxn ang="0">
                <a:pos x="24" y="284"/>
              </a:cxn>
              <a:cxn ang="0">
                <a:pos x="40" y="264"/>
              </a:cxn>
              <a:cxn ang="0">
                <a:pos x="45" y="5"/>
              </a:cxn>
            </a:cxnLst>
            <a:rect l="0" t="0" r="r" b="b"/>
            <a:pathLst>
              <a:path w="575" h="300">
                <a:moveTo>
                  <a:pt x="568" y="235"/>
                </a:moveTo>
                <a:lnTo>
                  <a:pt x="564" y="238"/>
                </a:lnTo>
                <a:lnTo>
                  <a:pt x="560" y="241"/>
                </a:lnTo>
                <a:lnTo>
                  <a:pt x="550" y="245"/>
                </a:lnTo>
                <a:lnTo>
                  <a:pt x="541" y="248"/>
                </a:lnTo>
                <a:lnTo>
                  <a:pt x="530" y="251"/>
                </a:lnTo>
                <a:lnTo>
                  <a:pt x="520" y="253"/>
                </a:lnTo>
                <a:lnTo>
                  <a:pt x="510" y="255"/>
                </a:lnTo>
                <a:lnTo>
                  <a:pt x="499" y="256"/>
                </a:lnTo>
                <a:lnTo>
                  <a:pt x="489" y="256"/>
                </a:lnTo>
                <a:lnTo>
                  <a:pt x="474" y="255"/>
                </a:lnTo>
                <a:lnTo>
                  <a:pt x="461" y="254"/>
                </a:lnTo>
                <a:lnTo>
                  <a:pt x="448" y="251"/>
                </a:lnTo>
                <a:lnTo>
                  <a:pt x="442" y="249"/>
                </a:lnTo>
                <a:lnTo>
                  <a:pt x="436" y="247"/>
                </a:lnTo>
                <a:lnTo>
                  <a:pt x="424" y="242"/>
                </a:lnTo>
                <a:lnTo>
                  <a:pt x="414" y="236"/>
                </a:lnTo>
                <a:lnTo>
                  <a:pt x="405" y="229"/>
                </a:lnTo>
                <a:lnTo>
                  <a:pt x="400" y="225"/>
                </a:lnTo>
                <a:lnTo>
                  <a:pt x="396" y="221"/>
                </a:lnTo>
                <a:lnTo>
                  <a:pt x="388" y="212"/>
                </a:lnTo>
                <a:lnTo>
                  <a:pt x="385" y="207"/>
                </a:lnTo>
                <a:lnTo>
                  <a:pt x="381" y="202"/>
                </a:lnTo>
                <a:lnTo>
                  <a:pt x="376" y="192"/>
                </a:lnTo>
                <a:lnTo>
                  <a:pt x="371" y="180"/>
                </a:lnTo>
                <a:lnTo>
                  <a:pt x="369" y="174"/>
                </a:lnTo>
                <a:lnTo>
                  <a:pt x="367" y="168"/>
                </a:lnTo>
                <a:lnTo>
                  <a:pt x="364" y="155"/>
                </a:lnTo>
                <a:lnTo>
                  <a:pt x="363" y="141"/>
                </a:lnTo>
                <a:lnTo>
                  <a:pt x="362" y="127"/>
                </a:lnTo>
                <a:lnTo>
                  <a:pt x="362" y="120"/>
                </a:lnTo>
                <a:lnTo>
                  <a:pt x="363" y="112"/>
                </a:lnTo>
                <a:lnTo>
                  <a:pt x="365" y="98"/>
                </a:lnTo>
                <a:lnTo>
                  <a:pt x="368" y="85"/>
                </a:lnTo>
                <a:lnTo>
                  <a:pt x="370" y="79"/>
                </a:lnTo>
                <a:lnTo>
                  <a:pt x="373" y="73"/>
                </a:lnTo>
                <a:lnTo>
                  <a:pt x="375" y="67"/>
                </a:lnTo>
                <a:lnTo>
                  <a:pt x="378" y="62"/>
                </a:lnTo>
                <a:lnTo>
                  <a:pt x="382" y="56"/>
                </a:lnTo>
                <a:lnTo>
                  <a:pt x="385" y="51"/>
                </a:lnTo>
                <a:lnTo>
                  <a:pt x="393" y="42"/>
                </a:lnTo>
                <a:lnTo>
                  <a:pt x="397" y="37"/>
                </a:lnTo>
                <a:lnTo>
                  <a:pt x="402" y="33"/>
                </a:lnTo>
                <a:lnTo>
                  <a:pt x="411" y="25"/>
                </a:lnTo>
                <a:lnTo>
                  <a:pt x="416" y="22"/>
                </a:lnTo>
                <a:lnTo>
                  <a:pt x="422" y="19"/>
                </a:lnTo>
                <a:lnTo>
                  <a:pt x="433" y="13"/>
                </a:lnTo>
                <a:lnTo>
                  <a:pt x="445" y="8"/>
                </a:lnTo>
                <a:lnTo>
                  <a:pt x="451" y="6"/>
                </a:lnTo>
                <a:lnTo>
                  <a:pt x="457" y="5"/>
                </a:lnTo>
                <a:lnTo>
                  <a:pt x="470" y="2"/>
                </a:lnTo>
                <a:lnTo>
                  <a:pt x="484" y="0"/>
                </a:lnTo>
                <a:lnTo>
                  <a:pt x="498" y="0"/>
                </a:lnTo>
                <a:lnTo>
                  <a:pt x="508" y="0"/>
                </a:lnTo>
                <a:lnTo>
                  <a:pt x="518" y="1"/>
                </a:lnTo>
                <a:lnTo>
                  <a:pt x="528" y="2"/>
                </a:lnTo>
                <a:lnTo>
                  <a:pt x="537" y="4"/>
                </a:lnTo>
                <a:lnTo>
                  <a:pt x="547" y="7"/>
                </a:lnTo>
                <a:lnTo>
                  <a:pt x="557" y="9"/>
                </a:lnTo>
                <a:lnTo>
                  <a:pt x="566" y="13"/>
                </a:lnTo>
                <a:lnTo>
                  <a:pt x="575" y="16"/>
                </a:lnTo>
                <a:lnTo>
                  <a:pt x="573" y="23"/>
                </a:lnTo>
                <a:lnTo>
                  <a:pt x="571" y="30"/>
                </a:lnTo>
                <a:lnTo>
                  <a:pt x="568" y="44"/>
                </a:lnTo>
                <a:lnTo>
                  <a:pt x="565" y="44"/>
                </a:lnTo>
                <a:lnTo>
                  <a:pt x="562" y="41"/>
                </a:lnTo>
                <a:lnTo>
                  <a:pt x="558" y="37"/>
                </a:lnTo>
                <a:lnTo>
                  <a:pt x="551" y="32"/>
                </a:lnTo>
                <a:lnTo>
                  <a:pt x="543" y="27"/>
                </a:lnTo>
                <a:lnTo>
                  <a:pt x="533" y="22"/>
                </a:lnTo>
                <a:lnTo>
                  <a:pt x="522" y="17"/>
                </a:lnTo>
                <a:lnTo>
                  <a:pt x="516" y="16"/>
                </a:lnTo>
                <a:lnTo>
                  <a:pt x="510" y="15"/>
                </a:lnTo>
                <a:lnTo>
                  <a:pt x="503" y="14"/>
                </a:lnTo>
                <a:lnTo>
                  <a:pt x="497" y="13"/>
                </a:lnTo>
                <a:lnTo>
                  <a:pt x="484" y="14"/>
                </a:lnTo>
                <a:lnTo>
                  <a:pt x="473" y="16"/>
                </a:lnTo>
                <a:lnTo>
                  <a:pt x="463" y="19"/>
                </a:lnTo>
                <a:lnTo>
                  <a:pt x="453" y="23"/>
                </a:lnTo>
                <a:lnTo>
                  <a:pt x="444" y="28"/>
                </a:lnTo>
                <a:lnTo>
                  <a:pt x="440" y="31"/>
                </a:lnTo>
                <a:lnTo>
                  <a:pt x="436" y="34"/>
                </a:lnTo>
                <a:lnTo>
                  <a:pt x="432" y="37"/>
                </a:lnTo>
                <a:lnTo>
                  <a:pt x="429" y="40"/>
                </a:lnTo>
                <a:lnTo>
                  <a:pt x="422" y="48"/>
                </a:lnTo>
                <a:lnTo>
                  <a:pt x="416" y="56"/>
                </a:lnTo>
                <a:lnTo>
                  <a:pt x="411" y="65"/>
                </a:lnTo>
                <a:lnTo>
                  <a:pt x="407" y="75"/>
                </a:lnTo>
                <a:lnTo>
                  <a:pt x="404" y="85"/>
                </a:lnTo>
                <a:lnTo>
                  <a:pt x="401" y="95"/>
                </a:lnTo>
                <a:lnTo>
                  <a:pt x="399" y="106"/>
                </a:lnTo>
                <a:lnTo>
                  <a:pt x="398" y="117"/>
                </a:lnTo>
                <a:lnTo>
                  <a:pt x="398" y="128"/>
                </a:lnTo>
                <a:lnTo>
                  <a:pt x="398" y="141"/>
                </a:lnTo>
                <a:lnTo>
                  <a:pt x="399" y="153"/>
                </a:lnTo>
                <a:lnTo>
                  <a:pt x="400" y="159"/>
                </a:lnTo>
                <a:lnTo>
                  <a:pt x="402" y="165"/>
                </a:lnTo>
                <a:lnTo>
                  <a:pt x="405" y="175"/>
                </a:lnTo>
                <a:lnTo>
                  <a:pt x="408" y="185"/>
                </a:lnTo>
                <a:lnTo>
                  <a:pt x="413" y="195"/>
                </a:lnTo>
                <a:lnTo>
                  <a:pt x="418" y="203"/>
                </a:lnTo>
                <a:lnTo>
                  <a:pt x="424" y="211"/>
                </a:lnTo>
                <a:lnTo>
                  <a:pt x="431" y="218"/>
                </a:lnTo>
                <a:lnTo>
                  <a:pt x="438" y="224"/>
                </a:lnTo>
                <a:lnTo>
                  <a:pt x="442" y="227"/>
                </a:lnTo>
                <a:lnTo>
                  <a:pt x="446" y="230"/>
                </a:lnTo>
                <a:lnTo>
                  <a:pt x="455" y="234"/>
                </a:lnTo>
                <a:lnTo>
                  <a:pt x="464" y="237"/>
                </a:lnTo>
                <a:lnTo>
                  <a:pt x="474" y="240"/>
                </a:lnTo>
                <a:lnTo>
                  <a:pt x="478" y="241"/>
                </a:lnTo>
                <a:lnTo>
                  <a:pt x="484" y="241"/>
                </a:lnTo>
                <a:lnTo>
                  <a:pt x="494" y="242"/>
                </a:lnTo>
                <a:lnTo>
                  <a:pt x="501" y="242"/>
                </a:lnTo>
                <a:lnTo>
                  <a:pt x="508" y="241"/>
                </a:lnTo>
                <a:lnTo>
                  <a:pt x="515" y="240"/>
                </a:lnTo>
                <a:lnTo>
                  <a:pt x="521" y="238"/>
                </a:lnTo>
                <a:lnTo>
                  <a:pt x="533" y="234"/>
                </a:lnTo>
                <a:lnTo>
                  <a:pt x="544" y="230"/>
                </a:lnTo>
                <a:lnTo>
                  <a:pt x="553" y="225"/>
                </a:lnTo>
                <a:lnTo>
                  <a:pt x="561" y="220"/>
                </a:lnTo>
                <a:lnTo>
                  <a:pt x="567" y="216"/>
                </a:lnTo>
                <a:lnTo>
                  <a:pt x="570" y="213"/>
                </a:lnTo>
                <a:lnTo>
                  <a:pt x="568" y="235"/>
                </a:lnTo>
                <a:close/>
                <a:moveTo>
                  <a:pt x="198" y="203"/>
                </a:moveTo>
                <a:lnTo>
                  <a:pt x="203" y="211"/>
                </a:lnTo>
                <a:lnTo>
                  <a:pt x="209" y="219"/>
                </a:lnTo>
                <a:lnTo>
                  <a:pt x="215" y="225"/>
                </a:lnTo>
                <a:lnTo>
                  <a:pt x="222" y="230"/>
                </a:lnTo>
                <a:lnTo>
                  <a:pt x="229" y="235"/>
                </a:lnTo>
                <a:lnTo>
                  <a:pt x="237" y="238"/>
                </a:lnTo>
                <a:lnTo>
                  <a:pt x="246" y="240"/>
                </a:lnTo>
                <a:lnTo>
                  <a:pt x="256" y="241"/>
                </a:lnTo>
                <a:lnTo>
                  <a:pt x="262" y="240"/>
                </a:lnTo>
                <a:lnTo>
                  <a:pt x="267" y="239"/>
                </a:lnTo>
                <a:lnTo>
                  <a:pt x="272" y="238"/>
                </a:lnTo>
                <a:lnTo>
                  <a:pt x="276" y="236"/>
                </a:lnTo>
                <a:lnTo>
                  <a:pt x="281" y="234"/>
                </a:lnTo>
                <a:lnTo>
                  <a:pt x="285" y="231"/>
                </a:lnTo>
                <a:lnTo>
                  <a:pt x="289" y="228"/>
                </a:lnTo>
                <a:lnTo>
                  <a:pt x="292" y="225"/>
                </a:lnTo>
                <a:lnTo>
                  <a:pt x="295" y="221"/>
                </a:lnTo>
                <a:lnTo>
                  <a:pt x="298" y="217"/>
                </a:lnTo>
                <a:lnTo>
                  <a:pt x="301" y="213"/>
                </a:lnTo>
                <a:lnTo>
                  <a:pt x="303" y="208"/>
                </a:lnTo>
                <a:lnTo>
                  <a:pt x="304" y="203"/>
                </a:lnTo>
                <a:lnTo>
                  <a:pt x="305" y="198"/>
                </a:lnTo>
                <a:lnTo>
                  <a:pt x="306" y="193"/>
                </a:lnTo>
                <a:lnTo>
                  <a:pt x="306" y="188"/>
                </a:lnTo>
                <a:lnTo>
                  <a:pt x="306" y="182"/>
                </a:lnTo>
                <a:lnTo>
                  <a:pt x="305" y="176"/>
                </a:lnTo>
                <a:lnTo>
                  <a:pt x="303" y="171"/>
                </a:lnTo>
                <a:lnTo>
                  <a:pt x="301" y="167"/>
                </a:lnTo>
                <a:lnTo>
                  <a:pt x="299" y="163"/>
                </a:lnTo>
                <a:lnTo>
                  <a:pt x="296" y="159"/>
                </a:lnTo>
                <a:lnTo>
                  <a:pt x="292" y="156"/>
                </a:lnTo>
                <a:lnTo>
                  <a:pt x="289" y="152"/>
                </a:lnTo>
                <a:lnTo>
                  <a:pt x="280" y="147"/>
                </a:lnTo>
                <a:lnTo>
                  <a:pt x="271" y="142"/>
                </a:lnTo>
                <a:lnTo>
                  <a:pt x="260" y="138"/>
                </a:lnTo>
                <a:lnTo>
                  <a:pt x="250" y="134"/>
                </a:lnTo>
                <a:lnTo>
                  <a:pt x="239" y="129"/>
                </a:lnTo>
                <a:lnTo>
                  <a:pt x="229" y="125"/>
                </a:lnTo>
                <a:lnTo>
                  <a:pt x="220" y="119"/>
                </a:lnTo>
                <a:lnTo>
                  <a:pt x="215" y="116"/>
                </a:lnTo>
                <a:lnTo>
                  <a:pt x="211" y="112"/>
                </a:lnTo>
                <a:lnTo>
                  <a:pt x="207" y="108"/>
                </a:lnTo>
                <a:lnTo>
                  <a:pt x="204" y="104"/>
                </a:lnTo>
                <a:lnTo>
                  <a:pt x="201" y="100"/>
                </a:lnTo>
                <a:lnTo>
                  <a:pt x="198" y="95"/>
                </a:lnTo>
                <a:lnTo>
                  <a:pt x="196" y="89"/>
                </a:lnTo>
                <a:lnTo>
                  <a:pt x="195" y="83"/>
                </a:lnTo>
                <a:lnTo>
                  <a:pt x="194" y="76"/>
                </a:lnTo>
                <a:lnTo>
                  <a:pt x="193" y="69"/>
                </a:lnTo>
                <a:lnTo>
                  <a:pt x="194" y="60"/>
                </a:lnTo>
                <a:lnTo>
                  <a:pt x="195" y="52"/>
                </a:lnTo>
                <a:lnTo>
                  <a:pt x="197" y="45"/>
                </a:lnTo>
                <a:lnTo>
                  <a:pt x="200" y="38"/>
                </a:lnTo>
                <a:lnTo>
                  <a:pt x="203" y="32"/>
                </a:lnTo>
                <a:lnTo>
                  <a:pt x="207" y="26"/>
                </a:lnTo>
                <a:lnTo>
                  <a:pt x="212" y="21"/>
                </a:lnTo>
                <a:lnTo>
                  <a:pt x="217" y="17"/>
                </a:lnTo>
                <a:lnTo>
                  <a:pt x="223" y="13"/>
                </a:lnTo>
                <a:lnTo>
                  <a:pt x="229" y="9"/>
                </a:lnTo>
                <a:lnTo>
                  <a:pt x="236" y="6"/>
                </a:lnTo>
                <a:lnTo>
                  <a:pt x="243" y="4"/>
                </a:lnTo>
                <a:lnTo>
                  <a:pt x="250" y="2"/>
                </a:lnTo>
                <a:lnTo>
                  <a:pt x="258" y="1"/>
                </a:lnTo>
                <a:lnTo>
                  <a:pt x="265" y="0"/>
                </a:lnTo>
                <a:lnTo>
                  <a:pt x="273" y="0"/>
                </a:lnTo>
                <a:lnTo>
                  <a:pt x="280" y="0"/>
                </a:lnTo>
                <a:lnTo>
                  <a:pt x="287" y="1"/>
                </a:lnTo>
                <a:lnTo>
                  <a:pt x="301" y="4"/>
                </a:lnTo>
                <a:lnTo>
                  <a:pt x="307" y="6"/>
                </a:lnTo>
                <a:lnTo>
                  <a:pt x="314" y="9"/>
                </a:lnTo>
                <a:lnTo>
                  <a:pt x="320" y="13"/>
                </a:lnTo>
                <a:lnTo>
                  <a:pt x="325" y="17"/>
                </a:lnTo>
                <a:lnTo>
                  <a:pt x="322" y="24"/>
                </a:lnTo>
                <a:lnTo>
                  <a:pt x="320" y="31"/>
                </a:lnTo>
                <a:lnTo>
                  <a:pt x="315" y="46"/>
                </a:lnTo>
                <a:lnTo>
                  <a:pt x="312" y="46"/>
                </a:lnTo>
                <a:lnTo>
                  <a:pt x="308" y="39"/>
                </a:lnTo>
                <a:lnTo>
                  <a:pt x="304" y="33"/>
                </a:lnTo>
                <a:lnTo>
                  <a:pt x="302" y="30"/>
                </a:lnTo>
                <a:lnTo>
                  <a:pt x="300" y="28"/>
                </a:lnTo>
                <a:lnTo>
                  <a:pt x="294" y="23"/>
                </a:lnTo>
                <a:lnTo>
                  <a:pt x="288" y="20"/>
                </a:lnTo>
                <a:lnTo>
                  <a:pt x="282" y="17"/>
                </a:lnTo>
                <a:lnTo>
                  <a:pt x="278" y="16"/>
                </a:lnTo>
                <a:lnTo>
                  <a:pt x="275" y="15"/>
                </a:lnTo>
                <a:lnTo>
                  <a:pt x="267" y="15"/>
                </a:lnTo>
                <a:lnTo>
                  <a:pt x="262" y="15"/>
                </a:lnTo>
                <a:lnTo>
                  <a:pt x="258" y="16"/>
                </a:lnTo>
                <a:lnTo>
                  <a:pt x="254" y="17"/>
                </a:lnTo>
                <a:lnTo>
                  <a:pt x="249" y="18"/>
                </a:lnTo>
                <a:lnTo>
                  <a:pt x="242" y="22"/>
                </a:lnTo>
                <a:lnTo>
                  <a:pt x="238" y="24"/>
                </a:lnTo>
                <a:lnTo>
                  <a:pt x="235" y="26"/>
                </a:lnTo>
                <a:lnTo>
                  <a:pt x="232" y="29"/>
                </a:lnTo>
                <a:lnTo>
                  <a:pt x="229" y="33"/>
                </a:lnTo>
                <a:lnTo>
                  <a:pt x="227" y="36"/>
                </a:lnTo>
                <a:lnTo>
                  <a:pt x="225" y="40"/>
                </a:lnTo>
                <a:lnTo>
                  <a:pt x="224" y="44"/>
                </a:lnTo>
                <a:lnTo>
                  <a:pt x="223" y="48"/>
                </a:lnTo>
                <a:lnTo>
                  <a:pt x="222" y="52"/>
                </a:lnTo>
                <a:lnTo>
                  <a:pt x="222" y="57"/>
                </a:lnTo>
                <a:lnTo>
                  <a:pt x="222" y="63"/>
                </a:lnTo>
                <a:lnTo>
                  <a:pt x="223" y="69"/>
                </a:lnTo>
                <a:lnTo>
                  <a:pt x="224" y="74"/>
                </a:lnTo>
                <a:lnTo>
                  <a:pt x="227" y="78"/>
                </a:lnTo>
                <a:lnTo>
                  <a:pt x="229" y="82"/>
                </a:lnTo>
                <a:lnTo>
                  <a:pt x="232" y="86"/>
                </a:lnTo>
                <a:lnTo>
                  <a:pt x="236" y="89"/>
                </a:lnTo>
                <a:lnTo>
                  <a:pt x="239" y="93"/>
                </a:lnTo>
                <a:lnTo>
                  <a:pt x="248" y="98"/>
                </a:lnTo>
                <a:lnTo>
                  <a:pt x="258" y="103"/>
                </a:lnTo>
                <a:lnTo>
                  <a:pt x="278" y="112"/>
                </a:lnTo>
                <a:lnTo>
                  <a:pt x="289" y="116"/>
                </a:lnTo>
                <a:lnTo>
                  <a:pt x="299" y="121"/>
                </a:lnTo>
                <a:lnTo>
                  <a:pt x="309" y="126"/>
                </a:lnTo>
                <a:lnTo>
                  <a:pt x="313" y="129"/>
                </a:lnTo>
                <a:lnTo>
                  <a:pt x="317" y="132"/>
                </a:lnTo>
                <a:lnTo>
                  <a:pt x="321" y="136"/>
                </a:lnTo>
                <a:lnTo>
                  <a:pt x="325" y="140"/>
                </a:lnTo>
                <a:lnTo>
                  <a:pt x="328" y="145"/>
                </a:lnTo>
                <a:lnTo>
                  <a:pt x="330" y="149"/>
                </a:lnTo>
                <a:lnTo>
                  <a:pt x="332" y="155"/>
                </a:lnTo>
                <a:lnTo>
                  <a:pt x="334" y="161"/>
                </a:lnTo>
                <a:lnTo>
                  <a:pt x="335" y="167"/>
                </a:lnTo>
                <a:lnTo>
                  <a:pt x="335" y="174"/>
                </a:lnTo>
                <a:lnTo>
                  <a:pt x="335" y="183"/>
                </a:lnTo>
                <a:lnTo>
                  <a:pt x="333" y="192"/>
                </a:lnTo>
                <a:lnTo>
                  <a:pt x="332" y="196"/>
                </a:lnTo>
                <a:lnTo>
                  <a:pt x="331" y="201"/>
                </a:lnTo>
                <a:lnTo>
                  <a:pt x="330" y="205"/>
                </a:lnTo>
                <a:lnTo>
                  <a:pt x="328" y="208"/>
                </a:lnTo>
                <a:lnTo>
                  <a:pt x="324" y="216"/>
                </a:lnTo>
                <a:lnTo>
                  <a:pt x="320" y="222"/>
                </a:lnTo>
                <a:lnTo>
                  <a:pt x="317" y="226"/>
                </a:lnTo>
                <a:lnTo>
                  <a:pt x="315" y="229"/>
                </a:lnTo>
                <a:lnTo>
                  <a:pt x="309" y="234"/>
                </a:lnTo>
                <a:lnTo>
                  <a:pt x="303" y="239"/>
                </a:lnTo>
                <a:lnTo>
                  <a:pt x="296" y="243"/>
                </a:lnTo>
                <a:lnTo>
                  <a:pt x="288" y="247"/>
                </a:lnTo>
                <a:lnTo>
                  <a:pt x="285" y="249"/>
                </a:lnTo>
                <a:lnTo>
                  <a:pt x="281" y="250"/>
                </a:lnTo>
                <a:lnTo>
                  <a:pt x="273" y="253"/>
                </a:lnTo>
                <a:lnTo>
                  <a:pt x="264" y="254"/>
                </a:lnTo>
                <a:lnTo>
                  <a:pt x="255" y="255"/>
                </a:lnTo>
                <a:lnTo>
                  <a:pt x="246" y="256"/>
                </a:lnTo>
                <a:lnTo>
                  <a:pt x="239" y="255"/>
                </a:lnTo>
                <a:lnTo>
                  <a:pt x="231" y="254"/>
                </a:lnTo>
                <a:lnTo>
                  <a:pt x="223" y="253"/>
                </a:lnTo>
                <a:lnTo>
                  <a:pt x="215" y="250"/>
                </a:lnTo>
                <a:lnTo>
                  <a:pt x="211" y="249"/>
                </a:lnTo>
                <a:lnTo>
                  <a:pt x="207" y="247"/>
                </a:lnTo>
                <a:lnTo>
                  <a:pt x="199" y="244"/>
                </a:lnTo>
                <a:lnTo>
                  <a:pt x="193" y="240"/>
                </a:lnTo>
                <a:lnTo>
                  <a:pt x="190" y="238"/>
                </a:lnTo>
                <a:lnTo>
                  <a:pt x="187" y="235"/>
                </a:lnTo>
                <a:lnTo>
                  <a:pt x="190" y="227"/>
                </a:lnTo>
                <a:lnTo>
                  <a:pt x="192" y="219"/>
                </a:lnTo>
                <a:lnTo>
                  <a:pt x="193" y="211"/>
                </a:lnTo>
                <a:lnTo>
                  <a:pt x="194" y="203"/>
                </a:lnTo>
                <a:lnTo>
                  <a:pt x="198" y="203"/>
                </a:lnTo>
                <a:close/>
                <a:moveTo>
                  <a:pt x="118" y="5"/>
                </a:moveTo>
                <a:lnTo>
                  <a:pt x="126" y="5"/>
                </a:lnTo>
                <a:lnTo>
                  <a:pt x="134" y="6"/>
                </a:lnTo>
                <a:lnTo>
                  <a:pt x="142" y="5"/>
                </a:lnTo>
                <a:lnTo>
                  <a:pt x="150" y="5"/>
                </a:lnTo>
                <a:lnTo>
                  <a:pt x="150" y="252"/>
                </a:lnTo>
                <a:lnTo>
                  <a:pt x="142" y="251"/>
                </a:lnTo>
                <a:lnTo>
                  <a:pt x="134" y="250"/>
                </a:lnTo>
                <a:lnTo>
                  <a:pt x="126" y="251"/>
                </a:lnTo>
                <a:lnTo>
                  <a:pt x="118" y="252"/>
                </a:lnTo>
                <a:lnTo>
                  <a:pt x="118" y="5"/>
                </a:lnTo>
                <a:close/>
                <a:moveTo>
                  <a:pt x="76" y="219"/>
                </a:moveTo>
                <a:lnTo>
                  <a:pt x="76" y="227"/>
                </a:lnTo>
                <a:lnTo>
                  <a:pt x="76" y="236"/>
                </a:lnTo>
                <a:lnTo>
                  <a:pt x="75" y="239"/>
                </a:lnTo>
                <a:lnTo>
                  <a:pt x="74" y="243"/>
                </a:lnTo>
                <a:lnTo>
                  <a:pt x="72" y="251"/>
                </a:lnTo>
                <a:lnTo>
                  <a:pt x="70" y="258"/>
                </a:lnTo>
                <a:lnTo>
                  <a:pt x="66" y="264"/>
                </a:lnTo>
                <a:lnTo>
                  <a:pt x="62" y="271"/>
                </a:lnTo>
                <a:lnTo>
                  <a:pt x="58" y="276"/>
                </a:lnTo>
                <a:lnTo>
                  <a:pt x="53" y="281"/>
                </a:lnTo>
                <a:lnTo>
                  <a:pt x="47" y="286"/>
                </a:lnTo>
                <a:lnTo>
                  <a:pt x="41" y="290"/>
                </a:lnTo>
                <a:lnTo>
                  <a:pt x="35" y="293"/>
                </a:lnTo>
                <a:lnTo>
                  <a:pt x="27" y="296"/>
                </a:lnTo>
                <a:lnTo>
                  <a:pt x="20" y="298"/>
                </a:lnTo>
                <a:lnTo>
                  <a:pt x="12" y="299"/>
                </a:lnTo>
                <a:lnTo>
                  <a:pt x="3" y="300"/>
                </a:lnTo>
                <a:lnTo>
                  <a:pt x="0" y="290"/>
                </a:lnTo>
                <a:lnTo>
                  <a:pt x="7" y="290"/>
                </a:lnTo>
                <a:lnTo>
                  <a:pt x="14" y="288"/>
                </a:lnTo>
                <a:lnTo>
                  <a:pt x="19" y="286"/>
                </a:lnTo>
                <a:lnTo>
                  <a:pt x="24" y="284"/>
                </a:lnTo>
                <a:lnTo>
                  <a:pt x="28" y="281"/>
                </a:lnTo>
                <a:lnTo>
                  <a:pt x="30" y="279"/>
                </a:lnTo>
                <a:lnTo>
                  <a:pt x="32" y="277"/>
                </a:lnTo>
                <a:lnTo>
                  <a:pt x="35" y="273"/>
                </a:lnTo>
                <a:lnTo>
                  <a:pt x="37" y="268"/>
                </a:lnTo>
                <a:lnTo>
                  <a:pt x="40" y="264"/>
                </a:lnTo>
                <a:lnTo>
                  <a:pt x="41" y="258"/>
                </a:lnTo>
                <a:lnTo>
                  <a:pt x="42" y="253"/>
                </a:lnTo>
                <a:lnTo>
                  <a:pt x="43" y="247"/>
                </a:lnTo>
                <a:lnTo>
                  <a:pt x="44" y="236"/>
                </a:lnTo>
                <a:lnTo>
                  <a:pt x="45" y="224"/>
                </a:lnTo>
                <a:lnTo>
                  <a:pt x="45" y="5"/>
                </a:lnTo>
                <a:lnTo>
                  <a:pt x="53" y="5"/>
                </a:lnTo>
                <a:lnTo>
                  <a:pt x="61" y="6"/>
                </a:lnTo>
                <a:lnTo>
                  <a:pt x="68" y="5"/>
                </a:lnTo>
                <a:lnTo>
                  <a:pt x="76" y="5"/>
                </a:lnTo>
                <a:lnTo>
                  <a:pt x="76" y="219"/>
                </a:lnTo>
                <a:close/>
              </a:path>
            </a:pathLst>
          </a:custGeom>
          <a:solidFill>
            <a:srgbClr val="D959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latin typeface="+mn-lt"/>
              <a:cs typeface="+mn-cs"/>
            </a:endParaRPr>
          </a:p>
        </p:txBody>
      </p:sp>
      <p:sp>
        <p:nvSpPr>
          <p:cNvPr id="1039" name="Line 15"/>
          <p:cNvSpPr>
            <a:spLocks noChangeShapeType="1"/>
          </p:cNvSpPr>
          <p:nvPr/>
        </p:nvSpPr>
        <p:spPr bwMode="auto">
          <a:xfrm>
            <a:off x="223838" y="1182688"/>
            <a:ext cx="8637587" cy="0"/>
          </a:xfrm>
          <a:prstGeom prst="line">
            <a:avLst/>
          </a:prstGeom>
          <a:noFill/>
          <a:ln w="12700">
            <a:solidFill>
              <a:srgbClr val="9CA1BD"/>
            </a:solidFill>
            <a:round/>
            <a:headEnd/>
            <a:tailE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latin typeface="+mn-lt"/>
              <a:cs typeface="+mn-cs"/>
            </a:endParaRPr>
          </a:p>
        </p:txBody>
      </p:sp>
      <p:sp>
        <p:nvSpPr>
          <p:cNvPr id="1041" name="Rectangle 17"/>
          <p:cNvSpPr>
            <a:spLocks noChangeArrowheads="1"/>
          </p:cNvSpPr>
          <p:nvPr/>
        </p:nvSpPr>
        <p:spPr bwMode="auto">
          <a:xfrm>
            <a:off x="250825" y="6381750"/>
            <a:ext cx="8637588" cy="252413"/>
          </a:xfrm>
          <a:prstGeom prst="rect">
            <a:avLst/>
          </a:prstGeom>
          <a:solidFill>
            <a:srgbClr val="29335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latin typeface="+mn-lt"/>
              <a:cs typeface="+mn-cs"/>
            </a:endParaRPr>
          </a:p>
        </p:txBody>
      </p:sp>
      <p:sp>
        <p:nvSpPr>
          <p:cNvPr id="1042" name="Rectangle 18"/>
          <p:cNvSpPr>
            <a:spLocks noChangeArrowheads="1"/>
          </p:cNvSpPr>
          <p:nvPr/>
        </p:nvSpPr>
        <p:spPr bwMode="auto">
          <a:xfrm>
            <a:off x="234950" y="6381750"/>
            <a:ext cx="43370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00" b="1">
                <a:solidFill>
                  <a:srgbClr val="9CA1BD"/>
                </a:solidFill>
                <a:latin typeface="+mn-lt"/>
                <a:cs typeface="+mn-cs"/>
              </a:rPr>
              <a:t>Joint Information Systems Committee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sz="2400">
          <a:solidFill>
            <a:srgbClr val="293352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2400">
          <a:solidFill>
            <a:srgbClr val="293352"/>
          </a:solidFill>
          <a:latin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2400">
          <a:solidFill>
            <a:srgbClr val="293352"/>
          </a:solidFill>
          <a:latin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2400">
          <a:solidFill>
            <a:srgbClr val="293352"/>
          </a:solidFill>
          <a:latin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2400">
          <a:solidFill>
            <a:srgbClr val="293352"/>
          </a:solidFill>
          <a:latin typeface="Arial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2400">
          <a:solidFill>
            <a:srgbClr val="293352"/>
          </a:solidFill>
          <a:latin typeface="Arial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2400">
          <a:solidFill>
            <a:srgbClr val="293352"/>
          </a:solidFill>
          <a:latin typeface="Arial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2400">
          <a:solidFill>
            <a:srgbClr val="293352"/>
          </a:solidFill>
          <a:latin typeface="Arial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2400">
          <a:solidFill>
            <a:srgbClr val="29335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50000"/>
        </a:spcBef>
        <a:spcAft>
          <a:spcPct val="0"/>
        </a:spcAft>
        <a:buClr>
          <a:srgbClr val="EBAD14"/>
        </a:buClr>
        <a:buFont typeface="Wingdings" pitchFamily="2" charset="2"/>
        <a:buChar char="n"/>
        <a:defRPr sz="1500">
          <a:solidFill>
            <a:srgbClr val="29335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50000"/>
        </a:spcBef>
        <a:spcAft>
          <a:spcPct val="0"/>
        </a:spcAft>
        <a:buChar char="–"/>
        <a:defRPr sz="1500">
          <a:solidFill>
            <a:srgbClr val="293352"/>
          </a:solidFill>
          <a:latin typeface="+mn-lt"/>
        </a:defRPr>
      </a:lvl2pPr>
      <a:lvl3pPr marL="1143000" indent="-228600" algn="l" rtl="0" eaLnBrk="0" fontAlgn="base" hangingPunct="0">
        <a:spcBef>
          <a:spcPct val="50000"/>
        </a:spcBef>
        <a:spcAft>
          <a:spcPct val="0"/>
        </a:spcAft>
        <a:buChar char="•"/>
        <a:defRPr sz="1500">
          <a:solidFill>
            <a:srgbClr val="293352"/>
          </a:solidFill>
          <a:latin typeface="+mn-lt"/>
        </a:defRPr>
      </a:lvl3pPr>
      <a:lvl4pPr marL="1600200" indent="-228600" algn="l" rtl="0" eaLnBrk="0" fontAlgn="base" hangingPunct="0">
        <a:spcBef>
          <a:spcPct val="50000"/>
        </a:spcBef>
        <a:spcAft>
          <a:spcPct val="0"/>
        </a:spcAft>
        <a:buChar char="–"/>
        <a:defRPr sz="1500">
          <a:solidFill>
            <a:srgbClr val="293352"/>
          </a:solidFill>
          <a:latin typeface="+mn-lt"/>
        </a:defRPr>
      </a:lvl4pPr>
      <a:lvl5pPr marL="2057400" indent="-228600" algn="l" rtl="0" eaLnBrk="0" fontAlgn="base" hangingPunct="0">
        <a:spcBef>
          <a:spcPct val="50000"/>
        </a:spcBef>
        <a:spcAft>
          <a:spcPct val="0"/>
        </a:spcAft>
        <a:buChar char="»"/>
        <a:defRPr sz="1500">
          <a:solidFill>
            <a:srgbClr val="293352"/>
          </a:solidFill>
          <a:latin typeface="+mn-lt"/>
        </a:defRPr>
      </a:lvl5pPr>
      <a:lvl6pPr marL="2514600" indent="-228600" algn="l" rtl="0" eaLnBrk="1" fontAlgn="base" hangingPunct="1">
        <a:spcBef>
          <a:spcPct val="50000"/>
        </a:spcBef>
        <a:spcAft>
          <a:spcPct val="0"/>
        </a:spcAft>
        <a:buChar char="»"/>
        <a:defRPr sz="1500">
          <a:solidFill>
            <a:srgbClr val="293352"/>
          </a:solidFill>
          <a:latin typeface="+mn-lt"/>
        </a:defRPr>
      </a:lvl6pPr>
      <a:lvl7pPr marL="2971800" indent="-228600" algn="l" rtl="0" eaLnBrk="1" fontAlgn="base" hangingPunct="1">
        <a:spcBef>
          <a:spcPct val="50000"/>
        </a:spcBef>
        <a:spcAft>
          <a:spcPct val="0"/>
        </a:spcAft>
        <a:buChar char="»"/>
        <a:defRPr sz="1500">
          <a:solidFill>
            <a:srgbClr val="293352"/>
          </a:solidFill>
          <a:latin typeface="+mn-lt"/>
        </a:defRPr>
      </a:lvl7pPr>
      <a:lvl8pPr marL="3429000" indent="-228600" algn="l" rtl="0" eaLnBrk="1" fontAlgn="base" hangingPunct="1">
        <a:spcBef>
          <a:spcPct val="50000"/>
        </a:spcBef>
        <a:spcAft>
          <a:spcPct val="0"/>
        </a:spcAft>
        <a:buChar char="»"/>
        <a:defRPr sz="1500">
          <a:solidFill>
            <a:srgbClr val="293352"/>
          </a:solidFill>
          <a:latin typeface="+mn-lt"/>
        </a:defRPr>
      </a:lvl8pPr>
      <a:lvl9pPr marL="3886200" indent="-228600" algn="l" rtl="0" eaLnBrk="1" fontAlgn="base" hangingPunct="1">
        <a:spcBef>
          <a:spcPct val="50000"/>
        </a:spcBef>
        <a:spcAft>
          <a:spcPct val="0"/>
        </a:spcAft>
        <a:buChar char="»"/>
        <a:defRPr sz="1500">
          <a:solidFill>
            <a:srgbClr val="29335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mailto:Ellen.lessner@abingdon-witney.ac.uk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abingdon-witney-digit.co.uk/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abingdon-witney-digit.co.uk/getting-started/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abingdon-witney-digit.co.uk/getting-started/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9EPS0h" TargetMode="External"/><Relationship Id="rId7" Type="http://schemas.openxmlformats.org/officeDocument/2006/relationships/hyperlink" Target="http://www.abingdon-witney-digit.co.uk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bit.ly/b5djtd" TargetMode="External"/><Relationship Id="rId5" Type="http://schemas.openxmlformats.org/officeDocument/2006/relationships/hyperlink" Target="http://bit.ly/cfxa6W" TargetMode="External"/><Relationship Id="rId4" Type="http://schemas.openxmlformats.org/officeDocument/2006/relationships/hyperlink" Target="http://bit.ly/dt8A78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xlearn.co.uk/sms.htm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3200" dirty="0" smtClean="0"/>
              <a:t>Digital Literacy Induction across a FE College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25000" lnSpcReduction="20000"/>
          </a:bodyPr>
          <a:lstStyle/>
          <a:p>
            <a:pPr eaLnBrk="1" hangingPunct="1">
              <a:defRPr/>
            </a:pPr>
            <a:r>
              <a:rPr lang="en-GB" dirty="0" smtClean="0">
                <a:solidFill>
                  <a:schemeClr val="tx1"/>
                </a:solidFill>
              </a:rPr>
              <a:t>JISC RSC East Learning Resources Managers’ Forum</a:t>
            </a:r>
          </a:p>
          <a:p>
            <a:pPr eaLnBrk="1" hangingPunct="1">
              <a:defRPr/>
            </a:pPr>
            <a:r>
              <a:rPr lang="en-GB" dirty="0" smtClean="0">
                <a:solidFill>
                  <a:schemeClr val="tx1"/>
                </a:solidFill>
              </a:rPr>
              <a:t>Ellen Lessner – e-Learning Coordinator</a:t>
            </a:r>
          </a:p>
          <a:p>
            <a:pPr eaLnBrk="1" hangingPunct="1">
              <a:defRPr/>
            </a:pPr>
            <a:r>
              <a:rPr lang="en-GB" dirty="0" smtClean="0">
                <a:solidFill>
                  <a:schemeClr val="tx1"/>
                </a:solidFill>
              </a:rPr>
              <a:t>Abingdon and Witney College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076" name="TextBox 3"/>
          <p:cNvSpPr txBox="1">
            <a:spLocks noChangeArrowheads="1"/>
          </p:cNvSpPr>
          <p:nvPr/>
        </p:nvSpPr>
        <p:spPr bwMode="auto">
          <a:xfrm>
            <a:off x="971550" y="2924175"/>
            <a:ext cx="7345363" cy="1508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GB" sz="3600" dirty="0" smtClean="0"/>
          </a:p>
          <a:p>
            <a:pPr algn="ctr"/>
            <a:r>
              <a:rPr lang="en-GB" sz="2800" dirty="0" smtClean="0"/>
              <a:t>Activity week </a:t>
            </a:r>
          </a:p>
          <a:p>
            <a:pPr algn="ctr"/>
            <a:r>
              <a:rPr lang="en-GB" sz="2800" dirty="0" smtClean="0"/>
              <a:t>JISC Online Conference 2011</a:t>
            </a:r>
            <a:endParaRPr lang="en-GB" sz="2800" dirty="0"/>
          </a:p>
        </p:txBody>
      </p:sp>
      <p:sp>
        <p:nvSpPr>
          <p:cNvPr id="3077" name="TextBox 4"/>
          <p:cNvSpPr txBox="1">
            <a:spLocks noChangeArrowheads="1"/>
          </p:cNvSpPr>
          <p:nvPr/>
        </p:nvSpPr>
        <p:spPr bwMode="auto">
          <a:xfrm>
            <a:off x="684213" y="5516563"/>
            <a:ext cx="4751387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/>
              <a:t>Ellen Lessner  - e-Learning Coordinator</a:t>
            </a:r>
          </a:p>
          <a:p>
            <a:r>
              <a:rPr lang="en-GB"/>
              <a:t>Abingdon and Witney College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1258888" y="404813"/>
            <a:ext cx="7417568" cy="671512"/>
          </a:xfrm>
        </p:spPr>
        <p:txBody>
          <a:bodyPr/>
          <a:lstStyle/>
          <a:p>
            <a:pPr lvl="1" algn="ctr" eaLnBrk="1" hangingPunct="1"/>
            <a:r>
              <a:rPr lang="en-GB" sz="3200" b="1" dirty="0" smtClean="0"/>
              <a:t>“Future-proofing is: </a:t>
            </a:r>
            <a:br>
              <a:rPr lang="en-GB" sz="3200" b="1" dirty="0" smtClean="0"/>
            </a:br>
            <a:endParaRPr lang="en-GB" sz="2000" b="1" dirty="0" smtClean="0">
              <a:solidFill>
                <a:schemeClr val="tx1"/>
              </a:solidFill>
            </a:endParaRP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sz="3200" dirty="0" smtClean="0"/>
              <a:t>	Being on the back foot, protecting individuals and institutions against change</a:t>
            </a:r>
          </a:p>
          <a:p>
            <a:pPr eaLnBrk="1" hangingPunct="1"/>
            <a:r>
              <a:rPr lang="en-GB" sz="3200" dirty="0" smtClean="0"/>
              <a:t>	It is thinking that building flexibility, adaptability and responsiveness to change is sufficient</a:t>
            </a:r>
          </a:p>
          <a:p>
            <a:pPr eaLnBrk="1" hangingPunct="1"/>
            <a:r>
              <a:rPr lang="en-GB" sz="3200" dirty="0" smtClean="0"/>
              <a:t>	It is assuming someone else is in charge of what will </a:t>
            </a:r>
            <a:r>
              <a:rPr lang="en-GB" sz="3200" dirty="0" smtClean="0"/>
              <a:t>happen”</a:t>
            </a:r>
            <a:endParaRPr lang="en-GB" sz="3200" dirty="0" smtClean="0"/>
          </a:p>
          <a:p>
            <a:pPr eaLnBrk="1" hangingPunct="1">
              <a:buFont typeface="Wingdings" pitchFamily="2" charset="2"/>
              <a:buNone/>
            </a:pPr>
            <a:r>
              <a:rPr lang="en-GB" sz="3200" dirty="0" smtClean="0"/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1259632" y="596900"/>
            <a:ext cx="7711330" cy="450850"/>
          </a:xfrm>
        </p:spPr>
        <p:txBody>
          <a:bodyPr/>
          <a:lstStyle/>
          <a:p>
            <a:pPr algn="l" eaLnBrk="1" hangingPunct="1"/>
            <a:r>
              <a:rPr lang="en-GB" sz="3600" b="1" dirty="0" smtClean="0">
                <a:solidFill>
                  <a:schemeClr val="tx1"/>
                </a:solidFill>
              </a:rPr>
              <a:t>She also said that:</a:t>
            </a:r>
            <a:endParaRPr lang="en-GB" sz="3600" dirty="0" smtClean="0"/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GB" sz="2800" b="1" dirty="0" smtClean="0"/>
              <a:t>“Future-building </a:t>
            </a:r>
            <a:r>
              <a:rPr lang="en-GB" sz="2800" b="1" dirty="0" smtClean="0"/>
              <a:t>is </a:t>
            </a:r>
          </a:p>
          <a:p>
            <a:pPr eaLnBrk="1" hangingPunct="1"/>
            <a:r>
              <a:rPr lang="en-GB" sz="2800" dirty="0" smtClean="0"/>
              <a:t>	looking clearly at possible futures in development; </a:t>
            </a:r>
          </a:p>
          <a:p>
            <a:pPr eaLnBrk="1" hangingPunct="1"/>
            <a:r>
              <a:rPr lang="en-GB" sz="2800" dirty="0" smtClean="0"/>
              <a:t>	asking 'how can we work together to tip the balance in favour of futures that offer real wellbeing for our students'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GB" sz="2800" u="sng" dirty="0" smtClean="0"/>
              <a:t>“The reorientation of education around the individual not the institution”</a:t>
            </a:r>
          </a:p>
          <a:p>
            <a:pPr eaLnBrk="1" hangingPunct="1">
              <a:buFont typeface="Wingdings" pitchFamily="2" charset="2"/>
              <a:buNone/>
            </a:pPr>
            <a:r>
              <a:rPr lang="en-GB" sz="2800" dirty="0" smtClean="0"/>
              <a:t> </a:t>
            </a:r>
          </a:p>
          <a:p>
            <a:pPr eaLnBrk="1" hangingPunct="1"/>
            <a:endParaRPr lang="en-GB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33" y="596900"/>
            <a:ext cx="7711330" cy="450850"/>
          </a:xfrm>
        </p:spPr>
        <p:txBody>
          <a:bodyPr/>
          <a:lstStyle/>
          <a:p>
            <a:pPr algn="l"/>
            <a:r>
              <a:rPr lang="en-GB" sz="2800" b="1" dirty="0" smtClean="0"/>
              <a:t>Digital literacy is </a:t>
            </a:r>
            <a:r>
              <a:rPr lang="en-GB" sz="4000" b="1" dirty="0" smtClean="0">
                <a:solidFill>
                  <a:srgbClr val="00B050"/>
                </a:solidFill>
              </a:rPr>
              <a:t>our</a:t>
            </a:r>
            <a:r>
              <a:rPr lang="en-GB" sz="2800" b="1" dirty="0" smtClean="0"/>
              <a:t> responsibility</a:t>
            </a:r>
            <a:endParaRPr lang="en-GB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3600" dirty="0" smtClean="0"/>
              <a:t>In schools, colleges and universities, staff and students need to understand how to work effectively and safely online and with all types of technology.</a:t>
            </a:r>
          </a:p>
          <a:p>
            <a:r>
              <a:rPr lang="en-GB" sz="3600" dirty="0" smtClean="0"/>
              <a:t>We need to provide the information consistently and in a format that is easy to access.</a:t>
            </a:r>
            <a:endParaRPr lang="en-GB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sz="3200" smtClean="0"/>
              <a:t>Thank you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smtClean="0"/>
              <a:t>Please feel free to contact me if you have any questions.</a:t>
            </a:r>
          </a:p>
          <a:p>
            <a:r>
              <a:rPr lang="en-GB" sz="2800" smtClean="0"/>
              <a:t>Ellen Lessner – e-Learning Coordinator, Abingdon and Witney College</a:t>
            </a:r>
          </a:p>
          <a:p>
            <a:r>
              <a:rPr lang="en-GB" sz="2800" smtClean="0">
                <a:hlinkClick r:id="rId2"/>
              </a:rPr>
              <a:t>Ellen.lessner@abingdon-witney.ac.uk</a:t>
            </a:r>
            <a:r>
              <a:rPr lang="en-GB" sz="280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en-GB" smtClean="0"/>
          </a:p>
        </p:txBody>
      </p:sp>
      <p:sp>
        <p:nvSpPr>
          <p:cNvPr id="1024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GB" smtClean="0"/>
          </a:p>
        </p:txBody>
      </p:sp>
      <p:pic>
        <p:nvPicPr>
          <p:cNvPr id="10244" name="Picture 3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50" y="571500"/>
            <a:ext cx="8572500" cy="5786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539552" y="3212976"/>
            <a:ext cx="1800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/>
              <a:t>Text</a:t>
            </a:r>
            <a:r>
              <a:rPr lang="en-GB" sz="2400" b="1" dirty="0"/>
              <a:t> </a:t>
            </a:r>
            <a:r>
              <a:rPr lang="en-GB" sz="2400" b="1" dirty="0" smtClean="0"/>
              <a:t>and  video options</a:t>
            </a:r>
            <a:endParaRPr lang="en-GB" sz="2400" b="1" dirty="0"/>
          </a:p>
        </p:txBody>
      </p:sp>
      <p:cxnSp>
        <p:nvCxnSpPr>
          <p:cNvPr id="12" name="Elbow Connector 11"/>
          <p:cNvCxnSpPr/>
          <p:nvPr/>
        </p:nvCxnSpPr>
        <p:spPr bwMode="auto">
          <a:xfrm rot="5400000" flipH="1" flipV="1">
            <a:off x="431540" y="3032956"/>
            <a:ext cx="1152128" cy="504056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8" y="785813"/>
            <a:ext cx="8915400" cy="557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313" y="714375"/>
            <a:ext cx="8686800" cy="542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 smtClean="0"/>
              <a:t>D</a:t>
            </a:r>
            <a:r>
              <a:rPr lang="en-GB" b="1" dirty="0" smtClean="0"/>
              <a:t>igital </a:t>
            </a:r>
            <a:r>
              <a:rPr lang="en-GB" b="1" dirty="0" smtClean="0"/>
              <a:t>literacy </a:t>
            </a:r>
            <a:r>
              <a:rPr lang="en-GB" b="1" dirty="0" smtClean="0"/>
              <a:t>induction at Abingdon and Witney College</a:t>
            </a:r>
            <a:endParaRPr lang="en-GB" b="1" dirty="0" smtClean="0"/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209425" y="1268760"/>
            <a:ext cx="8755063" cy="4784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GB" sz="2800" dirty="0" smtClean="0"/>
              <a:t>O</a:t>
            </a:r>
            <a:r>
              <a:rPr lang="en-GB" sz="2800" dirty="0" smtClean="0"/>
              <a:t>ur </a:t>
            </a:r>
            <a:r>
              <a:rPr lang="en-GB" sz="2800" dirty="0" smtClean="0"/>
              <a:t>Digital Literacy </a:t>
            </a:r>
            <a:r>
              <a:rPr lang="en-GB" sz="2800" dirty="0" smtClean="0"/>
              <a:t>Induction contains the following key </a:t>
            </a:r>
            <a:r>
              <a:rPr lang="en-GB" sz="2800" dirty="0" smtClean="0"/>
              <a:t>points:</a:t>
            </a:r>
          </a:p>
          <a:p>
            <a:pPr>
              <a:lnSpc>
                <a:spcPct val="150000"/>
              </a:lnSpc>
            </a:pPr>
            <a:r>
              <a:rPr lang="en-GB" sz="2800" dirty="0" smtClean="0"/>
              <a:t>Mandatory for all full time students during induction</a:t>
            </a:r>
          </a:p>
          <a:p>
            <a:r>
              <a:rPr lang="en-GB" sz="2800" dirty="0" smtClean="0"/>
              <a:t>They receive </a:t>
            </a:r>
            <a:r>
              <a:rPr lang="en-GB" sz="2800" dirty="0" smtClean="0"/>
              <a:t>a memory stick </a:t>
            </a:r>
            <a:r>
              <a:rPr lang="en-GB" sz="2800" dirty="0" smtClean="0"/>
              <a:t>when the </a:t>
            </a:r>
            <a:r>
              <a:rPr lang="en-GB" sz="2800" dirty="0" smtClean="0"/>
              <a:t>tutor has completed it with them</a:t>
            </a:r>
          </a:p>
          <a:p>
            <a:pPr>
              <a:lnSpc>
                <a:spcPct val="150000"/>
              </a:lnSpc>
            </a:pPr>
            <a:r>
              <a:rPr lang="en-GB" sz="2800" dirty="0" smtClean="0"/>
              <a:t>It is available </a:t>
            </a:r>
            <a:r>
              <a:rPr lang="en-GB" sz="2800" dirty="0" smtClean="0"/>
              <a:t>all year and used with new </a:t>
            </a:r>
            <a:r>
              <a:rPr lang="en-GB" sz="2800" dirty="0" smtClean="0"/>
              <a:t>staff</a:t>
            </a:r>
            <a:endParaRPr lang="en-GB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164555"/>
            <a:ext cx="8755063" cy="4784725"/>
          </a:xfrm>
        </p:spPr>
        <p:txBody>
          <a:bodyPr/>
          <a:lstStyle/>
          <a:p>
            <a:r>
              <a:rPr lang="en-GB" sz="2800" dirty="0" smtClean="0"/>
              <a:t>Quizzes in most sections and a final quiz for recording understanding</a:t>
            </a:r>
          </a:p>
          <a:p>
            <a:pPr>
              <a:lnSpc>
                <a:spcPct val="150000"/>
              </a:lnSpc>
            </a:pPr>
            <a:r>
              <a:rPr lang="en-GB" sz="2800" dirty="0" smtClean="0"/>
              <a:t>Video option for those with lower literacy skills</a:t>
            </a:r>
          </a:p>
          <a:p>
            <a:r>
              <a:rPr lang="en-GB" sz="2800" dirty="0" smtClean="0"/>
              <a:t>Jumping off point for tutors – it begins to highlight the basics of e-safety/plagiarism</a:t>
            </a:r>
          </a:p>
          <a:p>
            <a:r>
              <a:rPr lang="en-GB" sz="2800" dirty="0" smtClean="0"/>
              <a:t>Students are not </a:t>
            </a:r>
            <a:r>
              <a:rPr lang="en-GB" sz="2800" dirty="0" smtClean="0"/>
              <a:t>dependant on their tutor’s own digital skills and knowledge to get the basic level of understanding of digital literacy skills</a:t>
            </a:r>
          </a:p>
          <a:p>
            <a:endParaRPr lang="en-GB" sz="2800" dirty="0" smtClean="0"/>
          </a:p>
          <a:p>
            <a:endParaRPr lang="en-GB" sz="2800" dirty="0" smtClean="0"/>
          </a:p>
          <a:p>
            <a:endParaRPr lang="en-GB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GB" b="1" dirty="0" smtClean="0"/>
              <a:t>Listening to Learners </a:t>
            </a:r>
            <a:r>
              <a:rPr lang="en-GB" b="1" dirty="0" smtClean="0"/>
              <a:t>= Digital Literacy</a:t>
            </a:r>
            <a:endParaRPr lang="en-GB" b="1" dirty="0" smtClean="0"/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179512" y="1124744"/>
            <a:ext cx="8755063" cy="5001419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n-GB" sz="2800" dirty="0" smtClean="0"/>
              <a:t>Learner experience of e-Learning Phase 2 </a:t>
            </a:r>
            <a:r>
              <a:rPr lang="en-GB" sz="2000" dirty="0" smtClean="0">
                <a:hlinkClick r:id="rId3"/>
              </a:rPr>
              <a:t>http://bit.ly/9EPS0h</a:t>
            </a:r>
            <a:r>
              <a:rPr lang="en-GB" sz="2000" dirty="0" smtClean="0"/>
              <a:t> </a:t>
            </a:r>
          </a:p>
          <a:p>
            <a:pPr eaLnBrk="1" hangingPunct="1">
              <a:lnSpc>
                <a:spcPct val="150000"/>
              </a:lnSpc>
            </a:pPr>
            <a:r>
              <a:rPr lang="en-GB" sz="2800" dirty="0" smtClean="0"/>
              <a:t>Learning literacies in a digital age </a:t>
            </a:r>
            <a:r>
              <a:rPr lang="en-GB" sz="2000" dirty="0" smtClean="0">
                <a:hlinkClick r:id="rId4"/>
              </a:rPr>
              <a:t>http://bit.ly/dt8A78</a:t>
            </a:r>
            <a:r>
              <a:rPr lang="en-GB" sz="2000" dirty="0" smtClean="0"/>
              <a:t> </a:t>
            </a:r>
            <a:endParaRPr lang="en-GB" sz="2800" dirty="0" smtClean="0"/>
          </a:p>
          <a:p>
            <a:pPr eaLnBrk="1" hangingPunct="1">
              <a:lnSpc>
                <a:spcPct val="150000"/>
              </a:lnSpc>
            </a:pPr>
            <a:r>
              <a:rPr lang="en-GB" sz="2800" dirty="0" err="1" smtClean="0"/>
              <a:t>Slida</a:t>
            </a:r>
            <a:r>
              <a:rPr lang="en-GB" sz="2800" dirty="0" smtClean="0"/>
              <a:t> </a:t>
            </a:r>
            <a:r>
              <a:rPr lang="en-GB" sz="2800" dirty="0" smtClean="0"/>
              <a:t>project - </a:t>
            </a:r>
            <a:r>
              <a:rPr lang="en-GB" sz="2000" dirty="0" smtClean="0">
                <a:hlinkClick r:id="rId5"/>
              </a:rPr>
              <a:t>http://bit.ly/cfxa6W</a:t>
            </a:r>
            <a:r>
              <a:rPr lang="en-GB" sz="2000" dirty="0" smtClean="0"/>
              <a:t>   </a:t>
            </a:r>
            <a:r>
              <a:rPr lang="en-GB" sz="2800" dirty="0" smtClean="0"/>
              <a:t>(JISC overview)</a:t>
            </a:r>
          </a:p>
          <a:p>
            <a:pPr eaLnBrk="1" hangingPunct="1">
              <a:lnSpc>
                <a:spcPct val="150000"/>
              </a:lnSpc>
            </a:pPr>
            <a:r>
              <a:rPr lang="en-GB" sz="2800" dirty="0" err="1" smtClean="0"/>
              <a:t>Slida</a:t>
            </a:r>
            <a:r>
              <a:rPr lang="en-GB" sz="2800" dirty="0" smtClean="0"/>
              <a:t> case studies - </a:t>
            </a:r>
            <a:r>
              <a:rPr lang="en-GB" sz="2000" dirty="0" smtClean="0">
                <a:hlinkClick r:id="rId6"/>
              </a:rPr>
              <a:t>http://bit.ly/b5djtd</a:t>
            </a:r>
            <a:r>
              <a:rPr lang="en-GB" sz="2000" dirty="0" smtClean="0"/>
              <a:t> </a:t>
            </a:r>
          </a:p>
          <a:p>
            <a:pPr eaLnBrk="1" hangingPunct="1"/>
            <a:r>
              <a:rPr lang="en-GB" sz="2800" b="1" i="1" dirty="0" smtClean="0"/>
              <a:t>Abingdon </a:t>
            </a:r>
            <a:r>
              <a:rPr lang="en-GB" sz="2800" b="1" i="1" dirty="0" smtClean="0"/>
              <a:t>and Witney Digital Literacy Induction</a:t>
            </a:r>
            <a:r>
              <a:rPr lang="en-GB" sz="2800" dirty="0" smtClean="0"/>
              <a:t> </a:t>
            </a:r>
            <a:r>
              <a:rPr lang="en-GB" sz="2800" b="1" dirty="0" smtClean="0"/>
              <a:t>– </a:t>
            </a:r>
            <a:r>
              <a:rPr lang="en-GB" sz="2000" b="1" dirty="0" smtClean="0">
                <a:hlinkClick r:id="rId7"/>
              </a:rPr>
              <a:t>http://www.abingdon-witney-digit.co.uk</a:t>
            </a:r>
            <a:r>
              <a:rPr lang="en-GB" sz="2800" b="1" dirty="0" smtClean="0">
                <a:hlinkClick r:id="rId7"/>
              </a:rPr>
              <a:t>/</a:t>
            </a:r>
            <a:r>
              <a:rPr lang="en-GB" sz="2800" b="1" dirty="0" smtClean="0"/>
              <a:t> </a:t>
            </a:r>
            <a:endParaRPr lang="en-GB" sz="2800" b="1" dirty="0" smtClean="0"/>
          </a:p>
        </p:txBody>
      </p:sp>
      <p:sp>
        <p:nvSpPr>
          <p:cNvPr id="5" name="Curved Down Arrow 4"/>
          <p:cNvSpPr/>
          <p:nvPr/>
        </p:nvSpPr>
        <p:spPr bwMode="auto">
          <a:xfrm rot="3869969">
            <a:off x="7572590" y="1088083"/>
            <a:ext cx="1302004" cy="1368730"/>
          </a:xfrm>
          <a:prstGeom prst="curvedDownArrow">
            <a:avLst>
              <a:gd name="adj1" fmla="val 25000"/>
              <a:gd name="adj2" fmla="val 27847"/>
              <a:gd name="adj3" fmla="val 36924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Curved Down Arrow 5"/>
          <p:cNvSpPr/>
          <p:nvPr/>
        </p:nvSpPr>
        <p:spPr bwMode="auto">
          <a:xfrm rot="4808171">
            <a:off x="2457440" y="3110664"/>
            <a:ext cx="661643" cy="386954"/>
          </a:xfrm>
          <a:prstGeom prst="curved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7668344" y="3861048"/>
            <a:ext cx="1224136" cy="1008112"/>
            <a:chOff x="7668344" y="3861048"/>
            <a:chExt cx="1224136" cy="1008112"/>
          </a:xfrm>
        </p:grpSpPr>
        <p:sp>
          <p:nvSpPr>
            <p:cNvPr id="7" name="Cloud Callout 6"/>
            <p:cNvSpPr/>
            <p:nvPr/>
          </p:nvSpPr>
          <p:spPr bwMode="auto">
            <a:xfrm>
              <a:off x="7668344" y="3861048"/>
              <a:ext cx="1224136" cy="1008112"/>
            </a:xfrm>
            <a:prstGeom prst="cloudCallout">
              <a:avLst>
                <a:gd name="adj1" fmla="val -30387"/>
                <a:gd name="adj2" fmla="val 78321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7884368" y="4149080"/>
              <a:ext cx="79208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b="1" dirty="0" smtClean="0"/>
                <a:t>Good idea!</a:t>
              </a:r>
              <a:endParaRPr lang="en-GB" b="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uiExpand="1" build="p"/>
      <p:bldP spid="5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 smtClean="0"/>
              <a:t>“Your </a:t>
            </a:r>
            <a:r>
              <a:rPr lang="en-GB" b="1" dirty="0" smtClean="0"/>
              <a:t>thoughts about which digital literacies are </a:t>
            </a:r>
            <a:r>
              <a:rPr lang="en-GB" b="1" dirty="0" smtClean="0"/>
              <a:t>important”</a:t>
            </a:r>
            <a:endParaRPr lang="en-GB" b="1" dirty="0" smtClean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smtClean="0"/>
          </a:p>
        </p:txBody>
      </p:sp>
      <p:pic>
        <p:nvPicPr>
          <p:cNvPr id="8196" name="Picture 2"/>
          <p:cNvPicPr>
            <a:picLocks noChangeAspect="1" noChangeArrowheads="1"/>
          </p:cNvPicPr>
          <p:nvPr/>
        </p:nvPicPr>
        <p:blipFill>
          <a:blip r:embed="rId2" cstate="print"/>
          <a:srcRect r="35922" b="10001"/>
          <a:stretch>
            <a:fillRect/>
          </a:stretch>
        </p:blipFill>
        <p:spPr bwMode="auto">
          <a:xfrm>
            <a:off x="179512" y="1196975"/>
            <a:ext cx="8784976" cy="4960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516216" y="2276872"/>
            <a:ext cx="230425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Text Wall - £30/year from Learning Apps - </a:t>
            </a:r>
            <a:r>
              <a:rPr lang="en-GB" sz="2400" b="1" dirty="0" smtClean="0">
                <a:hlinkClick r:id="rId3"/>
              </a:rPr>
              <a:t>http://xlearn.co.uk/sms.htm</a:t>
            </a:r>
            <a:endParaRPr lang="en-GB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1639" y="596900"/>
            <a:ext cx="7200801" cy="450850"/>
          </a:xfrm>
        </p:spPr>
        <p:txBody>
          <a:bodyPr/>
          <a:lstStyle/>
          <a:p>
            <a:pPr algn="l"/>
            <a:r>
              <a:rPr lang="en-GB" sz="4000" b="1" dirty="0" smtClean="0"/>
              <a:t>Digital literacy – reflection</a:t>
            </a:r>
            <a:endParaRPr lang="en-GB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sz="2800" b="1" dirty="0" smtClean="0">
                <a:solidFill>
                  <a:schemeClr val="tx1"/>
                </a:solidFill>
              </a:rPr>
              <a:t>   </a:t>
            </a:r>
          </a:p>
          <a:p>
            <a:pPr>
              <a:buNone/>
            </a:pPr>
            <a:r>
              <a:rPr lang="en-GB" sz="2800" b="1" dirty="0" smtClean="0">
                <a:solidFill>
                  <a:schemeClr val="tx1"/>
                </a:solidFill>
              </a:rPr>
              <a:t>During the JISC Online Conference 2010, Keri Facer, Professor of Education specialising in digital cultures, social justice and educational change, said:</a:t>
            </a:r>
            <a:endParaRPr lang="en-GB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JISC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JISC</Template>
  <TotalTime>158</TotalTime>
  <Words>472</Words>
  <Application>Microsoft Office PowerPoint</Application>
  <PresentationFormat>On-screen Show (4:3)</PresentationFormat>
  <Paragraphs>60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Wingdings</vt:lpstr>
      <vt:lpstr>Calibri</vt:lpstr>
      <vt:lpstr>JISC</vt:lpstr>
      <vt:lpstr>Digital Literacy Induction across a FE College</vt:lpstr>
      <vt:lpstr>Slide 2</vt:lpstr>
      <vt:lpstr>Slide 3</vt:lpstr>
      <vt:lpstr>Slide 4</vt:lpstr>
      <vt:lpstr>Digital literacy induction at Abingdon and Witney College</vt:lpstr>
      <vt:lpstr>Slide 6</vt:lpstr>
      <vt:lpstr>Listening to Learners = Digital Literacy</vt:lpstr>
      <vt:lpstr>“Your thoughts about which digital literacies are important”</vt:lpstr>
      <vt:lpstr>Digital literacy – reflection</vt:lpstr>
      <vt:lpstr>“Future-proofing is:  </vt:lpstr>
      <vt:lpstr>She also said that:</vt:lpstr>
      <vt:lpstr>Digital literacy is our responsibility</vt:lpstr>
      <vt:lpstr>Thank you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Ellen</dc:creator>
  <cp:lastModifiedBy>elessner</cp:lastModifiedBy>
  <cp:revision>38</cp:revision>
  <dcterms:created xsi:type="dcterms:W3CDTF">2010-03-16T20:53:39Z</dcterms:created>
  <dcterms:modified xsi:type="dcterms:W3CDTF">2011-10-17T14:03:18Z</dcterms:modified>
</cp:coreProperties>
</file>