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0" r:id="rId3"/>
    <p:sldId id="310" r:id="rId4"/>
    <p:sldId id="309" r:id="rId5"/>
    <p:sldId id="272" r:id="rId6"/>
    <p:sldId id="257" r:id="rId7"/>
    <p:sldId id="314" r:id="rId8"/>
    <p:sldId id="273" r:id="rId9"/>
    <p:sldId id="311" r:id="rId10"/>
    <p:sldId id="312" r:id="rId11"/>
    <p:sldId id="313" r:id="rId12"/>
    <p:sldId id="274" r:id="rId13"/>
    <p:sldId id="275" r:id="rId14"/>
    <p:sldId id="263" r:id="rId15"/>
    <p:sldId id="276" r:id="rId16"/>
    <p:sldId id="264" r:id="rId17"/>
    <p:sldId id="265" r:id="rId18"/>
    <p:sldId id="277" r:id="rId19"/>
    <p:sldId id="304" r:id="rId20"/>
    <p:sldId id="278" r:id="rId21"/>
    <p:sldId id="284" r:id="rId22"/>
    <p:sldId id="289" r:id="rId23"/>
    <p:sldId id="288" r:id="rId24"/>
    <p:sldId id="286" r:id="rId25"/>
    <p:sldId id="290" r:id="rId26"/>
    <p:sldId id="287" r:id="rId27"/>
    <p:sldId id="293" r:id="rId28"/>
    <p:sldId id="294" r:id="rId29"/>
    <p:sldId id="295" r:id="rId30"/>
    <p:sldId id="296" r:id="rId31"/>
    <p:sldId id="297" r:id="rId32"/>
    <p:sldId id="301" r:id="rId33"/>
    <p:sldId id="303" r:id="rId34"/>
    <p:sldId id="299" r:id="rId35"/>
    <p:sldId id="305" r:id="rId36"/>
    <p:sldId id="306" r:id="rId37"/>
    <p:sldId id="307" r:id="rId38"/>
    <p:sldId id="308" r:id="rId39"/>
    <p:sldId id="315" r:id="rId40"/>
    <p:sldId id="318" r:id="rId41"/>
    <p:sldId id="319" r:id="rId42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6580F-9E67-436E-B1D4-20B903A0CDC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B727CF-0966-449E-BB0B-256CE6C45AF0}">
      <dgm:prSet phldrT="[Text]"/>
      <dgm:spPr/>
      <dgm:t>
        <a:bodyPr/>
        <a:lstStyle/>
        <a:p>
          <a:r>
            <a:rPr lang="en-GB" dirty="0" smtClean="0"/>
            <a:t>Structural</a:t>
          </a:r>
          <a:endParaRPr lang="en-GB" dirty="0"/>
        </a:p>
      </dgm:t>
    </dgm:pt>
    <dgm:pt modelId="{F77F4DE5-64F1-4242-AD5D-C9D793109AE1}" type="parTrans" cxnId="{CA7DABCF-B6E8-40B1-8733-56AA59204189}">
      <dgm:prSet/>
      <dgm:spPr/>
      <dgm:t>
        <a:bodyPr/>
        <a:lstStyle/>
        <a:p>
          <a:endParaRPr lang="en-GB"/>
        </a:p>
      </dgm:t>
    </dgm:pt>
    <dgm:pt modelId="{393D0F28-3031-4420-80CE-7EA0C62C5BBA}" type="sibTrans" cxnId="{CA7DABCF-B6E8-40B1-8733-56AA59204189}">
      <dgm:prSet/>
      <dgm:spPr/>
      <dgm:t>
        <a:bodyPr/>
        <a:lstStyle/>
        <a:p>
          <a:endParaRPr lang="en-GB"/>
        </a:p>
      </dgm:t>
    </dgm:pt>
    <dgm:pt modelId="{21222176-B09A-4D9B-A6D5-791595AE6768}">
      <dgm:prSet phldrT="[Text]"/>
      <dgm:spPr/>
      <dgm:t>
        <a:bodyPr/>
        <a:lstStyle/>
        <a:p>
          <a:r>
            <a:rPr lang="en-GB" dirty="0" smtClean="0"/>
            <a:t>Thematic</a:t>
          </a:r>
          <a:endParaRPr lang="en-GB" dirty="0"/>
        </a:p>
      </dgm:t>
    </dgm:pt>
    <dgm:pt modelId="{DAA2A27D-29BB-4EFC-89EF-7CCCF4BC7392}" type="parTrans" cxnId="{5CF8FC0C-DDFE-4264-B697-C3867D7DEA27}">
      <dgm:prSet/>
      <dgm:spPr/>
      <dgm:t>
        <a:bodyPr/>
        <a:lstStyle/>
        <a:p>
          <a:endParaRPr lang="en-GB"/>
        </a:p>
      </dgm:t>
    </dgm:pt>
    <dgm:pt modelId="{EDC40E56-B06F-417D-90D0-81E6B362A83F}" type="sibTrans" cxnId="{5CF8FC0C-DDFE-4264-B697-C3867D7DEA27}">
      <dgm:prSet/>
      <dgm:spPr/>
      <dgm:t>
        <a:bodyPr/>
        <a:lstStyle/>
        <a:p>
          <a:endParaRPr lang="en-GB"/>
        </a:p>
      </dgm:t>
    </dgm:pt>
    <dgm:pt modelId="{A18E63FD-ADEE-41FA-AFE9-EF9D593BA269}">
      <dgm:prSet phldrT="[Text]"/>
      <dgm:spPr/>
      <dgm:t>
        <a:bodyPr/>
        <a:lstStyle/>
        <a:p>
          <a:r>
            <a:rPr lang="en-GB" dirty="0" smtClean="0"/>
            <a:t>Pedagogic</a:t>
          </a:r>
          <a:endParaRPr lang="en-GB" dirty="0"/>
        </a:p>
      </dgm:t>
    </dgm:pt>
    <dgm:pt modelId="{BCB4D11B-AF8D-40D0-B934-C8CC7C5DC641}" type="parTrans" cxnId="{2EC481F4-C948-482D-B607-472D169C449E}">
      <dgm:prSet/>
      <dgm:spPr/>
      <dgm:t>
        <a:bodyPr/>
        <a:lstStyle/>
        <a:p>
          <a:endParaRPr lang="en-GB"/>
        </a:p>
      </dgm:t>
    </dgm:pt>
    <dgm:pt modelId="{6B608236-6E1A-49C7-913E-7784D597D3FF}" type="sibTrans" cxnId="{2EC481F4-C948-482D-B607-472D169C449E}">
      <dgm:prSet/>
      <dgm:spPr/>
      <dgm:t>
        <a:bodyPr/>
        <a:lstStyle/>
        <a:p>
          <a:endParaRPr lang="en-GB"/>
        </a:p>
      </dgm:t>
    </dgm:pt>
    <dgm:pt modelId="{B129A633-4EE2-4027-BA82-727BB68992FA}">
      <dgm:prSet phldrT="[Text]"/>
      <dgm:spPr/>
      <dgm:t>
        <a:bodyPr/>
        <a:lstStyle/>
        <a:p>
          <a:r>
            <a:rPr lang="en-GB" dirty="0" smtClean="0"/>
            <a:t>Module</a:t>
          </a:r>
          <a:endParaRPr lang="en-GB" dirty="0"/>
        </a:p>
      </dgm:t>
    </dgm:pt>
    <dgm:pt modelId="{1958DE74-E325-4D33-8D4D-745EAB9EEAC6}" type="parTrans" cxnId="{E7302A88-0506-4420-A6E5-8FDF86CF04C2}">
      <dgm:prSet/>
      <dgm:spPr/>
      <dgm:t>
        <a:bodyPr/>
        <a:lstStyle/>
        <a:p>
          <a:endParaRPr lang="en-GB"/>
        </a:p>
      </dgm:t>
    </dgm:pt>
    <dgm:pt modelId="{2AA2FA66-4245-4504-AD9A-7322709F9209}" type="sibTrans" cxnId="{E7302A88-0506-4420-A6E5-8FDF86CF04C2}">
      <dgm:prSet/>
      <dgm:spPr/>
      <dgm:t>
        <a:bodyPr/>
        <a:lstStyle/>
        <a:p>
          <a:endParaRPr lang="en-GB"/>
        </a:p>
      </dgm:t>
    </dgm:pt>
    <dgm:pt modelId="{1EC6E876-C46B-4121-80C8-D953F47ABD5A}" type="pres">
      <dgm:prSet presAssocID="{C456580F-9E67-436E-B1D4-20B903A0CD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26CD32-113A-4C4A-9C9A-1A56E848CB1E}" type="pres">
      <dgm:prSet presAssocID="{C456580F-9E67-436E-B1D4-20B903A0CDC1}" presName="comp1" presStyleCnt="0"/>
      <dgm:spPr/>
    </dgm:pt>
    <dgm:pt modelId="{7420AEF8-904F-424A-9BBE-05866DE20714}" type="pres">
      <dgm:prSet presAssocID="{C456580F-9E67-436E-B1D4-20B903A0CDC1}" presName="circle1" presStyleLbl="node1" presStyleIdx="0" presStyleCnt="4"/>
      <dgm:spPr/>
      <dgm:t>
        <a:bodyPr/>
        <a:lstStyle/>
        <a:p>
          <a:endParaRPr lang="en-GB"/>
        </a:p>
      </dgm:t>
    </dgm:pt>
    <dgm:pt modelId="{42DCA064-B33A-4033-896E-07ED15D79CB1}" type="pres">
      <dgm:prSet presAssocID="{C456580F-9E67-436E-B1D4-20B903A0CDC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8892CC-4D96-4665-9771-F75101E541DE}" type="pres">
      <dgm:prSet presAssocID="{C456580F-9E67-436E-B1D4-20B903A0CDC1}" presName="comp2" presStyleCnt="0"/>
      <dgm:spPr/>
    </dgm:pt>
    <dgm:pt modelId="{243DA725-F975-4938-AC7A-C2500ACCB332}" type="pres">
      <dgm:prSet presAssocID="{C456580F-9E67-436E-B1D4-20B903A0CDC1}" presName="circle2" presStyleLbl="node1" presStyleIdx="1" presStyleCnt="4"/>
      <dgm:spPr/>
      <dgm:t>
        <a:bodyPr/>
        <a:lstStyle/>
        <a:p>
          <a:endParaRPr lang="en-GB"/>
        </a:p>
      </dgm:t>
    </dgm:pt>
    <dgm:pt modelId="{BD301871-184D-4959-BBC2-A353FFA0B1D5}" type="pres">
      <dgm:prSet presAssocID="{C456580F-9E67-436E-B1D4-20B903A0CDC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495C72-AC72-4916-BDA3-FA88629B1AFF}" type="pres">
      <dgm:prSet presAssocID="{C456580F-9E67-436E-B1D4-20B903A0CDC1}" presName="comp3" presStyleCnt="0"/>
      <dgm:spPr/>
    </dgm:pt>
    <dgm:pt modelId="{767B2CAE-3BAF-4787-830D-2AB96449F2CE}" type="pres">
      <dgm:prSet presAssocID="{C456580F-9E67-436E-B1D4-20B903A0CDC1}" presName="circle3" presStyleLbl="node1" presStyleIdx="2" presStyleCnt="4"/>
      <dgm:spPr/>
      <dgm:t>
        <a:bodyPr/>
        <a:lstStyle/>
        <a:p>
          <a:endParaRPr lang="en-GB"/>
        </a:p>
      </dgm:t>
    </dgm:pt>
    <dgm:pt modelId="{C09B09F2-B8DF-4071-B026-5C3C420FD978}" type="pres">
      <dgm:prSet presAssocID="{C456580F-9E67-436E-B1D4-20B903A0CDC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7A6E4-A5B3-4576-BF2B-0A89C2FF5894}" type="pres">
      <dgm:prSet presAssocID="{C456580F-9E67-436E-B1D4-20B903A0CDC1}" presName="comp4" presStyleCnt="0"/>
      <dgm:spPr/>
    </dgm:pt>
    <dgm:pt modelId="{FC62467E-F878-47AE-8674-FF6EBD7305D9}" type="pres">
      <dgm:prSet presAssocID="{C456580F-9E67-436E-B1D4-20B903A0CDC1}" presName="circle4" presStyleLbl="node1" presStyleIdx="3" presStyleCnt="4"/>
      <dgm:spPr/>
      <dgm:t>
        <a:bodyPr/>
        <a:lstStyle/>
        <a:p>
          <a:endParaRPr lang="en-GB"/>
        </a:p>
      </dgm:t>
    </dgm:pt>
    <dgm:pt modelId="{BB75BB7D-A67A-49F9-96EE-F8A8D2E82639}" type="pres">
      <dgm:prSet presAssocID="{C456580F-9E67-436E-B1D4-20B903A0CDC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4B8F0E-6043-40CC-8285-1B5F3749B09F}" type="presOf" srcId="{DEB727CF-0966-449E-BB0B-256CE6C45AF0}" destId="{7420AEF8-904F-424A-9BBE-05866DE20714}" srcOrd="0" destOrd="0" presId="urn:microsoft.com/office/officeart/2005/8/layout/venn2"/>
    <dgm:cxn modelId="{2EC481F4-C948-482D-B607-472D169C449E}" srcId="{C456580F-9E67-436E-B1D4-20B903A0CDC1}" destId="{A18E63FD-ADEE-41FA-AFE9-EF9D593BA269}" srcOrd="2" destOrd="0" parTransId="{BCB4D11B-AF8D-40D0-B934-C8CC7C5DC641}" sibTransId="{6B608236-6E1A-49C7-913E-7784D597D3FF}"/>
    <dgm:cxn modelId="{BD479ADF-2091-483A-A239-0A0A41FD30DB}" type="presOf" srcId="{A18E63FD-ADEE-41FA-AFE9-EF9D593BA269}" destId="{767B2CAE-3BAF-4787-830D-2AB96449F2CE}" srcOrd="0" destOrd="0" presId="urn:microsoft.com/office/officeart/2005/8/layout/venn2"/>
    <dgm:cxn modelId="{076E4B57-1B50-4D28-8BBD-0E8DA5824513}" type="presOf" srcId="{21222176-B09A-4D9B-A6D5-791595AE6768}" destId="{243DA725-F975-4938-AC7A-C2500ACCB332}" srcOrd="0" destOrd="0" presId="urn:microsoft.com/office/officeart/2005/8/layout/venn2"/>
    <dgm:cxn modelId="{5CF8FC0C-DDFE-4264-B697-C3867D7DEA27}" srcId="{C456580F-9E67-436E-B1D4-20B903A0CDC1}" destId="{21222176-B09A-4D9B-A6D5-791595AE6768}" srcOrd="1" destOrd="0" parTransId="{DAA2A27D-29BB-4EFC-89EF-7CCCF4BC7392}" sibTransId="{EDC40E56-B06F-417D-90D0-81E6B362A83F}"/>
    <dgm:cxn modelId="{2F7AE61A-C44E-42D2-AC04-ACDF427CFA67}" type="presOf" srcId="{B129A633-4EE2-4027-BA82-727BB68992FA}" destId="{FC62467E-F878-47AE-8674-FF6EBD7305D9}" srcOrd="0" destOrd="0" presId="urn:microsoft.com/office/officeart/2005/8/layout/venn2"/>
    <dgm:cxn modelId="{935C6684-6D92-4008-B260-5FF7EBDBCD7E}" type="presOf" srcId="{DEB727CF-0966-449E-BB0B-256CE6C45AF0}" destId="{42DCA064-B33A-4033-896E-07ED15D79CB1}" srcOrd="1" destOrd="0" presId="urn:microsoft.com/office/officeart/2005/8/layout/venn2"/>
    <dgm:cxn modelId="{683E70BC-4708-48AD-8FDF-154AE9020986}" type="presOf" srcId="{C456580F-9E67-436E-B1D4-20B903A0CDC1}" destId="{1EC6E876-C46B-4121-80C8-D953F47ABD5A}" srcOrd="0" destOrd="0" presId="urn:microsoft.com/office/officeart/2005/8/layout/venn2"/>
    <dgm:cxn modelId="{8C5A92B3-F6BB-4556-9CC2-0B4E8CEA7097}" type="presOf" srcId="{A18E63FD-ADEE-41FA-AFE9-EF9D593BA269}" destId="{C09B09F2-B8DF-4071-B026-5C3C420FD978}" srcOrd="1" destOrd="0" presId="urn:microsoft.com/office/officeart/2005/8/layout/venn2"/>
    <dgm:cxn modelId="{E7302A88-0506-4420-A6E5-8FDF86CF04C2}" srcId="{C456580F-9E67-436E-B1D4-20B903A0CDC1}" destId="{B129A633-4EE2-4027-BA82-727BB68992FA}" srcOrd="3" destOrd="0" parTransId="{1958DE74-E325-4D33-8D4D-745EAB9EEAC6}" sibTransId="{2AA2FA66-4245-4504-AD9A-7322709F9209}"/>
    <dgm:cxn modelId="{1CA99E9B-79E5-4FC3-A46A-01CBC8BEC4B9}" type="presOf" srcId="{B129A633-4EE2-4027-BA82-727BB68992FA}" destId="{BB75BB7D-A67A-49F9-96EE-F8A8D2E82639}" srcOrd="1" destOrd="0" presId="urn:microsoft.com/office/officeart/2005/8/layout/venn2"/>
    <dgm:cxn modelId="{0F02FA87-09A8-48ED-BD10-23CBD9CCAA35}" type="presOf" srcId="{21222176-B09A-4D9B-A6D5-791595AE6768}" destId="{BD301871-184D-4959-BBC2-A353FFA0B1D5}" srcOrd="1" destOrd="0" presId="urn:microsoft.com/office/officeart/2005/8/layout/venn2"/>
    <dgm:cxn modelId="{CA7DABCF-B6E8-40B1-8733-56AA59204189}" srcId="{C456580F-9E67-436E-B1D4-20B903A0CDC1}" destId="{DEB727CF-0966-449E-BB0B-256CE6C45AF0}" srcOrd="0" destOrd="0" parTransId="{F77F4DE5-64F1-4242-AD5D-C9D793109AE1}" sibTransId="{393D0F28-3031-4420-80CE-7EA0C62C5BBA}"/>
    <dgm:cxn modelId="{8BA9E3E6-2094-4BEB-BEC7-14C869C5580C}" type="presParOf" srcId="{1EC6E876-C46B-4121-80C8-D953F47ABD5A}" destId="{9226CD32-113A-4C4A-9C9A-1A56E848CB1E}" srcOrd="0" destOrd="0" presId="urn:microsoft.com/office/officeart/2005/8/layout/venn2"/>
    <dgm:cxn modelId="{FE7FA5EB-5418-4976-9406-D114E05AF346}" type="presParOf" srcId="{9226CD32-113A-4C4A-9C9A-1A56E848CB1E}" destId="{7420AEF8-904F-424A-9BBE-05866DE20714}" srcOrd="0" destOrd="0" presId="urn:microsoft.com/office/officeart/2005/8/layout/venn2"/>
    <dgm:cxn modelId="{66AD41DF-A423-4D7C-8FFA-87F2702DA361}" type="presParOf" srcId="{9226CD32-113A-4C4A-9C9A-1A56E848CB1E}" destId="{42DCA064-B33A-4033-896E-07ED15D79CB1}" srcOrd="1" destOrd="0" presId="urn:microsoft.com/office/officeart/2005/8/layout/venn2"/>
    <dgm:cxn modelId="{007B34AB-39DF-422A-BFA6-40F480B76ECD}" type="presParOf" srcId="{1EC6E876-C46B-4121-80C8-D953F47ABD5A}" destId="{768892CC-4D96-4665-9771-F75101E541DE}" srcOrd="1" destOrd="0" presId="urn:microsoft.com/office/officeart/2005/8/layout/venn2"/>
    <dgm:cxn modelId="{64CFDE2F-6741-4C43-AD8F-8F8682973D25}" type="presParOf" srcId="{768892CC-4D96-4665-9771-F75101E541DE}" destId="{243DA725-F975-4938-AC7A-C2500ACCB332}" srcOrd="0" destOrd="0" presId="urn:microsoft.com/office/officeart/2005/8/layout/venn2"/>
    <dgm:cxn modelId="{654C9484-3C68-4F44-B5ED-97F87CAE3852}" type="presParOf" srcId="{768892CC-4D96-4665-9771-F75101E541DE}" destId="{BD301871-184D-4959-BBC2-A353FFA0B1D5}" srcOrd="1" destOrd="0" presId="urn:microsoft.com/office/officeart/2005/8/layout/venn2"/>
    <dgm:cxn modelId="{D5149D31-ABA5-49CB-B7B5-7B88D382F2DD}" type="presParOf" srcId="{1EC6E876-C46B-4121-80C8-D953F47ABD5A}" destId="{0B495C72-AC72-4916-BDA3-FA88629B1AFF}" srcOrd="2" destOrd="0" presId="urn:microsoft.com/office/officeart/2005/8/layout/venn2"/>
    <dgm:cxn modelId="{0568CED3-2851-4375-A59B-2C21392E0A27}" type="presParOf" srcId="{0B495C72-AC72-4916-BDA3-FA88629B1AFF}" destId="{767B2CAE-3BAF-4787-830D-2AB96449F2CE}" srcOrd="0" destOrd="0" presId="urn:microsoft.com/office/officeart/2005/8/layout/venn2"/>
    <dgm:cxn modelId="{81339AAA-F505-4802-A98F-E10FC981BEE8}" type="presParOf" srcId="{0B495C72-AC72-4916-BDA3-FA88629B1AFF}" destId="{C09B09F2-B8DF-4071-B026-5C3C420FD978}" srcOrd="1" destOrd="0" presId="urn:microsoft.com/office/officeart/2005/8/layout/venn2"/>
    <dgm:cxn modelId="{2470605B-A5CB-41DC-AA11-BC28EA55ACB7}" type="presParOf" srcId="{1EC6E876-C46B-4121-80C8-D953F47ABD5A}" destId="{07D7A6E4-A5B3-4576-BF2B-0A89C2FF5894}" srcOrd="3" destOrd="0" presId="urn:microsoft.com/office/officeart/2005/8/layout/venn2"/>
    <dgm:cxn modelId="{AFAF4686-4A97-434C-8E0D-94065FABAFEF}" type="presParOf" srcId="{07D7A6E4-A5B3-4576-BF2B-0A89C2FF5894}" destId="{FC62467E-F878-47AE-8674-FF6EBD7305D9}" srcOrd="0" destOrd="0" presId="urn:microsoft.com/office/officeart/2005/8/layout/venn2"/>
    <dgm:cxn modelId="{4AD174C2-10C4-4A49-9199-6C60A0F3F8AA}" type="presParOf" srcId="{07D7A6E4-A5B3-4576-BF2B-0A89C2FF5894}" destId="{BB75BB7D-A67A-49F9-96EE-F8A8D2E826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0AEF8-904F-424A-9BBE-05866DE2071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Structural</a:t>
          </a:r>
          <a:endParaRPr lang="en-GB" sz="1900" kern="1200" dirty="0"/>
        </a:p>
      </dsp:txBody>
      <dsp:txXfrm>
        <a:off x="3482070" y="226298"/>
        <a:ext cx="1265459" cy="678894"/>
      </dsp:txXfrm>
    </dsp:sp>
    <dsp:sp modelId="{243DA725-F975-4938-AC7A-C2500ACCB332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Thematic</a:t>
          </a:r>
          <a:endParaRPr lang="en-GB" sz="1900" kern="1200" dirty="0"/>
        </a:p>
      </dsp:txBody>
      <dsp:txXfrm>
        <a:off x="3482070" y="1122438"/>
        <a:ext cx="1265459" cy="651738"/>
      </dsp:txXfrm>
    </dsp:sp>
    <dsp:sp modelId="{767B2CAE-3BAF-4787-830D-2AB96449F2CE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Pedagogic</a:t>
          </a:r>
          <a:endParaRPr lang="en-GB" sz="1900" kern="1200" dirty="0"/>
        </a:p>
      </dsp:txBody>
      <dsp:txXfrm>
        <a:off x="3482070" y="2014053"/>
        <a:ext cx="1265459" cy="611005"/>
      </dsp:txXfrm>
    </dsp:sp>
    <dsp:sp modelId="{FC62467E-F878-47AE-8674-FF6EBD7305D9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Module</a:t>
          </a:r>
          <a:endParaRPr lang="en-GB" sz="19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5FA1-D2B4-479A-98A3-0BE0C387AE89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DBEE-CD09-4EA9-B143-76ECE6F80E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2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8273B-A27F-4D2D-A3FE-8DC291A76859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6349-5F18-4057-9250-C2C8A6DCC1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22 x 18 = 400 ish modules etc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F10B3-BE5F-4B3B-B160-45658F95CDE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D5684-686B-49E8-B379-2AC9A29615CA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C2907-972D-4AC3-A760-18530370A96D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349-5F18-4057-9250-C2C8A6DCC1D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6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6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7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0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9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1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8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9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4553-460C-40FB-8751-13143766A79A}" type="datetimeFigureOut">
              <a:rPr lang="en-GB" smtClean="0"/>
              <a:pPr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73CF-8826-4F26-A915-0180DDFCB4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9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cademy.ac.uk/assets/documents/teachingandresearch/gibbs_0506.pdf" TargetMode="External"/><Relationship Id="rId2" Type="http://schemas.openxmlformats.org/officeDocument/2006/relationships/hyperlink" Target="http://www2.glos.ac.uk/offload/tli/lets/lathe/issue1/articles/simps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cademy.ac.uk/assets/documents/assessment/2011_Winchester_SS_Briefing_Report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sta.ac.u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assessresource" TargetMode="External"/><Relationship Id="rId2" Type="http://schemas.openxmlformats.org/officeDocument/2006/relationships/hyperlink" Target="http://www.jisc.ac.uk/digiass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.hyland@bathspa.ac.uk" TargetMode="External"/><Relationship Id="rId5" Type="http://schemas.openxmlformats.org/officeDocument/2006/relationships/hyperlink" Target="mailto:Yassein.El-Hakim@winchester.ac.uk" TargetMode="External"/><Relationship Id="rId4" Type="http://schemas.openxmlformats.org/officeDocument/2006/relationships/hyperlink" Target="mailto:Tansy.Jessop@winchester.ac.uk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cademy.ac.uk/assets/York/documents/ourwork/research/gibbs_0506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1602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 evidenced-informed approach to  enhancing programme-wide assessment 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8712" cy="10549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TESTA to FASTECH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352928" cy="138499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Dr Tansy Jessop &amp; </a:t>
            </a:r>
            <a:r>
              <a:rPr lang="en-GB" sz="2800" dirty="0" err="1" smtClean="0"/>
              <a:t>Yaz</a:t>
            </a:r>
            <a:r>
              <a:rPr lang="en-GB" sz="2800" dirty="0" smtClean="0"/>
              <a:t> El Hakim, University of Winchester</a:t>
            </a:r>
          </a:p>
          <a:p>
            <a:pPr algn="ctr"/>
            <a:r>
              <a:rPr lang="en-GB" sz="2800" dirty="0" smtClean="0"/>
              <a:t>Professor Paul Hyland, Bath Spa University</a:t>
            </a:r>
          </a:p>
          <a:p>
            <a:pPr algn="ctr"/>
            <a:r>
              <a:rPr lang="en-GB" sz="2800" dirty="0" smtClean="0"/>
              <a:t>JISC </a:t>
            </a:r>
            <a:r>
              <a:rPr lang="en-GB" sz="2800" dirty="0"/>
              <a:t>O</a:t>
            </a:r>
            <a:r>
              <a:rPr lang="en-GB" sz="2800" dirty="0" smtClean="0"/>
              <a:t>nline Annual: 22 November 2011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80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Assessment Experience Questionnaire</a:t>
            </a:r>
            <a:br>
              <a:rPr lang="en-GB" dirty="0" smtClean="0"/>
            </a:br>
            <a:r>
              <a:rPr lang="en-GB" dirty="0" smtClean="0"/>
              <a:t>version 3.3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28 questions</a:t>
            </a:r>
          </a:p>
          <a:p>
            <a:r>
              <a:rPr lang="en-GB" dirty="0" smtClean="0"/>
              <a:t>5 point </a:t>
            </a:r>
            <a:r>
              <a:rPr lang="en-GB" dirty="0" err="1" smtClean="0"/>
              <a:t>Likert</a:t>
            </a:r>
            <a:r>
              <a:rPr lang="en-GB" dirty="0" smtClean="0"/>
              <a:t> scale where 5 = strongly agree</a:t>
            </a:r>
          </a:p>
          <a:p>
            <a:r>
              <a:rPr lang="en-GB" dirty="0" smtClean="0"/>
              <a:t>9 scales and one overall satisfaction question</a:t>
            </a:r>
          </a:p>
          <a:p>
            <a:r>
              <a:rPr lang="en-GB" dirty="0" smtClean="0"/>
              <a:t>Scales link to conditions of learning</a:t>
            </a:r>
          </a:p>
          <a:p>
            <a:r>
              <a:rPr lang="en-GB" dirty="0" smtClean="0"/>
              <a:t>Examples: 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quantity and distribution of effort; 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use of feedback; 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quantity and quality of feedback;  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clear goals and standards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5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dirty="0" smtClean="0"/>
              <a:t>What kinds of assessment</a:t>
            </a:r>
          </a:p>
          <a:p>
            <a:r>
              <a:rPr lang="en-GB" dirty="0" smtClean="0"/>
              <a:t>How assessment influences your study behaviour</a:t>
            </a:r>
          </a:p>
          <a:p>
            <a:r>
              <a:rPr lang="en-GB" dirty="0" smtClean="0"/>
              <a:t>Whether you know what quality work looks like </a:t>
            </a:r>
          </a:p>
          <a:p>
            <a:r>
              <a:rPr lang="en-GB" dirty="0" smtClean="0"/>
              <a:t>What feedback is like and how you use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52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5300" dirty="0" smtClean="0"/>
              <a:t>Research Methodology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1979613" y="2565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4067175" y="1557337"/>
            <a:ext cx="2808288" cy="2713831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b="1" dirty="0">
                <a:solidFill>
                  <a:srgbClr val="000000"/>
                </a:solidFill>
              </a:rPr>
              <a:t>    </a:t>
            </a:r>
            <a:r>
              <a:rPr lang="en-GB" b="1" dirty="0">
                <a:solidFill>
                  <a:schemeClr val="bg1"/>
                </a:solidFill>
              </a:rPr>
              <a:t>ASSESSMENT</a:t>
            </a:r>
          </a:p>
          <a:p>
            <a:r>
              <a:rPr lang="en-GB" b="1" dirty="0">
                <a:solidFill>
                  <a:schemeClr val="bg1"/>
                </a:solidFill>
              </a:rPr>
              <a:t>    EXPERIENCE</a:t>
            </a:r>
          </a:p>
          <a:p>
            <a:r>
              <a:rPr lang="en-GB" b="1" dirty="0">
                <a:solidFill>
                  <a:schemeClr val="bg1"/>
                </a:solidFill>
              </a:rPr>
              <a:t>QUESTIONNAIRE</a:t>
            </a:r>
          </a:p>
          <a:p>
            <a:r>
              <a:rPr lang="en-GB" b="1" dirty="0">
                <a:solidFill>
                  <a:schemeClr val="bg1"/>
                </a:solidFill>
              </a:rPr>
              <a:t>   (AEQ n= 1200+)</a:t>
            </a:r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2663788" y="3573462"/>
            <a:ext cx="2807531" cy="273585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FOCUS GROUPS</a:t>
            </a:r>
          </a:p>
          <a:p>
            <a:r>
              <a:rPr lang="en-GB" b="1" dirty="0">
                <a:solidFill>
                  <a:schemeClr val="bg1"/>
                </a:solidFill>
              </a:rPr>
              <a:t>      (n=50 with </a:t>
            </a:r>
          </a:p>
          <a:p>
            <a:r>
              <a:rPr lang="en-GB" b="1" dirty="0">
                <a:solidFill>
                  <a:schemeClr val="bg1"/>
                </a:solidFill>
              </a:rPr>
              <a:t>     301 students)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115616" y="1557337"/>
            <a:ext cx="3096344" cy="28797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PROGRAMME AUDIT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          </a:t>
            </a:r>
            <a:r>
              <a:rPr lang="en-GB" sz="2000" b="1" dirty="0" smtClean="0">
                <a:solidFill>
                  <a:schemeClr val="bg1"/>
                </a:solidFill>
              </a:rPr>
              <a:t>(n=22)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16216" y="4071360"/>
            <a:ext cx="2376959" cy="22379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Programme </a:t>
            </a:r>
            <a:r>
              <a:rPr lang="en-GB" sz="2400" dirty="0">
                <a:solidFill>
                  <a:srgbClr val="FFFFFF"/>
                </a:solidFill>
              </a:rPr>
              <a:t>Team Meeting</a:t>
            </a:r>
          </a:p>
          <a:p>
            <a:pPr algn="ctr">
              <a:defRPr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337548">
            <a:off x="4760913" y="3867150"/>
            <a:ext cx="2019300" cy="8080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4">
                    <a:lumMod val="10000"/>
                  </a:schemeClr>
                </a:solidFill>
              </a:rPr>
              <a:t>Case Study 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70800" y="3111500"/>
            <a:ext cx="544513" cy="750888"/>
          </a:xfrm>
          <a:custGeom>
            <a:avLst/>
            <a:gdLst>
              <a:gd name="connsiteX0" fmla="*/ 162260 w 544397"/>
              <a:gd name="connsiteY0" fmla="*/ 736979 h 750626"/>
              <a:gd name="connsiteX1" fmla="*/ 203203 w 544397"/>
              <a:gd name="connsiteY1" fmla="*/ 504967 h 750626"/>
              <a:gd name="connsiteX2" fmla="*/ 121317 w 544397"/>
              <a:gd name="connsiteY2" fmla="*/ 423080 h 750626"/>
              <a:gd name="connsiteX3" fmla="*/ 66726 w 544397"/>
              <a:gd name="connsiteY3" fmla="*/ 341194 h 750626"/>
              <a:gd name="connsiteX4" fmla="*/ 25782 w 544397"/>
              <a:gd name="connsiteY4" fmla="*/ 300250 h 750626"/>
              <a:gd name="connsiteX5" fmla="*/ 80373 w 544397"/>
              <a:gd name="connsiteY5" fmla="*/ 81886 h 750626"/>
              <a:gd name="connsiteX6" fmla="*/ 148612 w 544397"/>
              <a:gd name="connsiteY6" fmla="*/ 54591 h 750626"/>
              <a:gd name="connsiteX7" fmla="*/ 230499 w 544397"/>
              <a:gd name="connsiteY7" fmla="*/ 0 h 750626"/>
              <a:gd name="connsiteX8" fmla="*/ 380624 w 544397"/>
              <a:gd name="connsiteY8" fmla="*/ 13647 h 750626"/>
              <a:gd name="connsiteX9" fmla="*/ 421567 w 544397"/>
              <a:gd name="connsiteY9" fmla="*/ 27295 h 750626"/>
              <a:gd name="connsiteX10" fmla="*/ 448863 w 544397"/>
              <a:gd name="connsiteY10" fmla="*/ 68238 h 750626"/>
              <a:gd name="connsiteX11" fmla="*/ 489806 w 544397"/>
              <a:gd name="connsiteY11" fmla="*/ 95534 h 750626"/>
              <a:gd name="connsiteX12" fmla="*/ 503454 w 544397"/>
              <a:gd name="connsiteY12" fmla="*/ 136477 h 750626"/>
              <a:gd name="connsiteX13" fmla="*/ 530749 w 544397"/>
              <a:gd name="connsiteY13" fmla="*/ 177420 h 750626"/>
              <a:gd name="connsiteX14" fmla="*/ 544397 w 544397"/>
              <a:gd name="connsiteY14" fmla="*/ 232011 h 750626"/>
              <a:gd name="connsiteX15" fmla="*/ 530749 w 544397"/>
              <a:gd name="connsiteY15" fmla="*/ 327546 h 750626"/>
              <a:gd name="connsiteX16" fmla="*/ 421567 w 544397"/>
              <a:gd name="connsiteY16" fmla="*/ 395785 h 750626"/>
              <a:gd name="connsiteX17" fmla="*/ 380624 w 544397"/>
              <a:gd name="connsiteY17" fmla="*/ 423080 h 750626"/>
              <a:gd name="connsiteX18" fmla="*/ 326033 w 544397"/>
              <a:gd name="connsiteY18" fmla="*/ 545910 h 750626"/>
              <a:gd name="connsiteX19" fmla="*/ 298738 w 544397"/>
              <a:gd name="connsiteY19" fmla="*/ 682388 h 750626"/>
              <a:gd name="connsiteX20" fmla="*/ 285090 w 544397"/>
              <a:gd name="connsiteY20" fmla="*/ 736979 h 750626"/>
              <a:gd name="connsiteX21" fmla="*/ 244146 w 544397"/>
              <a:gd name="connsiteY21" fmla="*/ 750626 h 750626"/>
              <a:gd name="connsiteX22" fmla="*/ 203203 w 544397"/>
              <a:gd name="connsiteY22" fmla="*/ 736979 h 750626"/>
              <a:gd name="connsiteX23" fmla="*/ 216851 w 544397"/>
              <a:gd name="connsiteY23" fmla="*/ 709683 h 750626"/>
              <a:gd name="connsiteX24" fmla="*/ 312385 w 544397"/>
              <a:gd name="connsiteY24" fmla="*/ 696035 h 750626"/>
              <a:gd name="connsiteX25" fmla="*/ 230499 w 544397"/>
              <a:gd name="connsiteY25" fmla="*/ 668740 h 750626"/>
              <a:gd name="connsiteX26" fmla="*/ 189555 w 544397"/>
              <a:gd name="connsiteY26" fmla="*/ 655092 h 750626"/>
              <a:gd name="connsiteX27" fmla="*/ 285090 w 544397"/>
              <a:gd name="connsiteY27" fmla="*/ 641444 h 750626"/>
              <a:gd name="connsiteX28" fmla="*/ 244146 w 544397"/>
              <a:gd name="connsiteY28" fmla="*/ 668740 h 750626"/>
              <a:gd name="connsiteX29" fmla="*/ 189555 w 544397"/>
              <a:gd name="connsiteY29" fmla="*/ 614149 h 750626"/>
              <a:gd name="connsiteX30" fmla="*/ 271442 w 544397"/>
              <a:gd name="connsiteY30" fmla="*/ 586853 h 750626"/>
              <a:gd name="connsiteX31" fmla="*/ 285090 w 544397"/>
              <a:gd name="connsiteY31" fmla="*/ 641444 h 750626"/>
              <a:gd name="connsiteX32" fmla="*/ 230499 w 544397"/>
              <a:gd name="connsiteY32" fmla="*/ 627797 h 750626"/>
              <a:gd name="connsiteX33" fmla="*/ 216851 w 544397"/>
              <a:gd name="connsiteY33" fmla="*/ 586853 h 750626"/>
              <a:gd name="connsiteX34" fmla="*/ 216851 w 544397"/>
              <a:gd name="connsiteY34" fmla="*/ 559558 h 750626"/>
              <a:gd name="connsiteX35" fmla="*/ 312385 w 544397"/>
              <a:gd name="connsiteY35" fmla="*/ 573206 h 750626"/>
              <a:gd name="connsiteX36" fmla="*/ 298738 w 544397"/>
              <a:gd name="connsiteY36" fmla="*/ 614149 h 750626"/>
              <a:gd name="connsiteX37" fmla="*/ 230499 w 544397"/>
              <a:gd name="connsiteY37" fmla="*/ 600501 h 750626"/>
              <a:gd name="connsiteX38" fmla="*/ 230499 w 544397"/>
              <a:gd name="connsiteY38" fmla="*/ 491319 h 750626"/>
              <a:gd name="connsiteX39" fmla="*/ 271442 w 544397"/>
              <a:gd name="connsiteY39" fmla="*/ 518614 h 750626"/>
              <a:gd name="connsiteX40" fmla="*/ 298738 w 544397"/>
              <a:gd name="connsiteY40" fmla="*/ 559558 h 750626"/>
              <a:gd name="connsiteX41" fmla="*/ 285090 w 544397"/>
              <a:gd name="connsiteY41" fmla="*/ 382137 h 750626"/>
              <a:gd name="connsiteX42" fmla="*/ 244146 w 544397"/>
              <a:gd name="connsiteY42" fmla="*/ 395785 h 750626"/>
              <a:gd name="connsiteX43" fmla="*/ 257794 w 544397"/>
              <a:gd name="connsiteY43" fmla="*/ 477671 h 750626"/>
              <a:gd name="connsiteX44" fmla="*/ 271442 w 544397"/>
              <a:gd name="connsiteY44" fmla="*/ 518614 h 750626"/>
              <a:gd name="connsiteX45" fmla="*/ 312385 w 544397"/>
              <a:gd name="connsiteY45" fmla="*/ 504967 h 750626"/>
              <a:gd name="connsiteX46" fmla="*/ 326033 w 544397"/>
              <a:gd name="connsiteY46" fmla="*/ 450376 h 750626"/>
              <a:gd name="connsiteX47" fmla="*/ 298738 w 544397"/>
              <a:gd name="connsiteY47" fmla="*/ 341194 h 750626"/>
              <a:gd name="connsiteX48" fmla="*/ 244146 w 544397"/>
              <a:gd name="connsiteY48" fmla="*/ 382137 h 75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44397" h="750626">
                <a:moveTo>
                  <a:pt x="162260" y="736979"/>
                </a:moveTo>
                <a:cubicBezTo>
                  <a:pt x="191589" y="531669"/>
                  <a:pt x="169210" y="606945"/>
                  <a:pt x="203203" y="504967"/>
                </a:cubicBezTo>
                <a:cubicBezTo>
                  <a:pt x="172555" y="351729"/>
                  <a:pt x="224752" y="503530"/>
                  <a:pt x="121317" y="423080"/>
                </a:cubicBezTo>
                <a:cubicBezTo>
                  <a:pt x="95422" y="402940"/>
                  <a:pt x="89923" y="364391"/>
                  <a:pt x="66726" y="341194"/>
                </a:cubicBezTo>
                <a:lnTo>
                  <a:pt x="25782" y="300250"/>
                </a:lnTo>
                <a:cubicBezTo>
                  <a:pt x="33191" y="203932"/>
                  <a:pt x="0" y="132119"/>
                  <a:pt x="80373" y="81886"/>
                </a:cubicBezTo>
                <a:cubicBezTo>
                  <a:pt x="101148" y="68902"/>
                  <a:pt x="127105" y="66322"/>
                  <a:pt x="148612" y="54591"/>
                </a:cubicBezTo>
                <a:cubicBezTo>
                  <a:pt x="177412" y="38882"/>
                  <a:pt x="230499" y="0"/>
                  <a:pt x="230499" y="0"/>
                </a:cubicBezTo>
                <a:cubicBezTo>
                  <a:pt x="280541" y="4549"/>
                  <a:pt x="330881" y="6541"/>
                  <a:pt x="380624" y="13647"/>
                </a:cubicBezTo>
                <a:cubicBezTo>
                  <a:pt x="394865" y="15681"/>
                  <a:pt x="410333" y="18308"/>
                  <a:pt x="421567" y="27295"/>
                </a:cubicBezTo>
                <a:cubicBezTo>
                  <a:pt x="434375" y="37542"/>
                  <a:pt x="437265" y="56640"/>
                  <a:pt x="448863" y="68238"/>
                </a:cubicBezTo>
                <a:cubicBezTo>
                  <a:pt x="460461" y="79836"/>
                  <a:pt x="476158" y="86435"/>
                  <a:pt x="489806" y="95534"/>
                </a:cubicBezTo>
                <a:cubicBezTo>
                  <a:pt x="494355" y="109182"/>
                  <a:pt x="497020" y="123610"/>
                  <a:pt x="503454" y="136477"/>
                </a:cubicBezTo>
                <a:cubicBezTo>
                  <a:pt x="510789" y="151148"/>
                  <a:pt x="524288" y="162344"/>
                  <a:pt x="530749" y="177420"/>
                </a:cubicBezTo>
                <a:cubicBezTo>
                  <a:pt x="538138" y="194660"/>
                  <a:pt x="539848" y="213814"/>
                  <a:pt x="544397" y="232011"/>
                </a:cubicBezTo>
                <a:cubicBezTo>
                  <a:pt x="539848" y="263856"/>
                  <a:pt x="539992" y="296734"/>
                  <a:pt x="530749" y="327546"/>
                </a:cubicBezTo>
                <a:cubicBezTo>
                  <a:pt x="510288" y="395750"/>
                  <a:pt x="479031" y="357476"/>
                  <a:pt x="421567" y="395785"/>
                </a:cubicBezTo>
                <a:lnTo>
                  <a:pt x="380624" y="423080"/>
                </a:lnTo>
                <a:cubicBezTo>
                  <a:pt x="348142" y="520528"/>
                  <a:pt x="369289" y="481027"/>
                  <a:pt x="326033" y="545910"/>
                </a:cubicBezTo>
                <a:cubicBezTo>
                  <a:pt x="316935" y="591403"/>
                  <a:pt x="309990" y="637380"/>
                  <a:pt x="298738" y="682388"/>
                </a:cubicBezTo>
                <a:cubicBezTo>
                  <a:pt x="294189" y="700585"/>
                  <a:pt x="296808" y="722332"/>
                  <a:pt x="285090" y="736979"/>
                </a:cubicBezTo>
                <a:cubicBezTo>
                  <a:pt x="276103" y="748213"/>
                  <a:pt x="257794" y="746077"/>
                  <a:pt x="244146" y="750626"/>
                </a:cubicBezTo>
                <a:cubicBezTo>
                  <a:pt x="230498" y="746077"/>
                  <a:pt x="214436" y="745966"/>
                  <a:pt x="203203" y="736979"/>
                </a:cubicBezTo>
                <a:cubicBezTo>
                  <a:pt x="115013" y="666426"/>
                  <a:pt x="206757" y="706318"/>
                  <a:pt x="216851" y="709683"/>
                </a:cubicBezTo>
                <a:cubicBezTo>
                  <a:pt x="248696" y="705134"/>
                  <a:pt x="302212" y="726552"/>
                  <a:pt x="312385" y="696035"/>
                </a:cubicBezTo>
                <a:cubicBezTo>
                  <a:pt x="321484" y="668740"/>
                  <a:pt x="257794" y="677838"/>
                  <a:pt x="230499" y="668740"/>
                </a:cubicBezTo>
                <a:lnTo>
                  <a:pt x="189555" y="655092"/>
                </a:lnTo>
                <a:cubicBezTo>
                  <a:pt x="199864" y="648220"/>
                  <a:pt x="267465" y="588567"/>
                  <a:pt x="285090" y="641444"/>
                </a:cubicBezTo>
                <a:cubicBezTo>
                  <a:pt x="290277" y="657005"/>
                  <a:pt x="257794" y="659641"/>
                  <a:pt x="244146" y="668740"/>
                </a:cubicBezTo>
                <a:cubicBezTo>
                  <a:pt x="244146" y="668740"/>
                  <a:pt x="153162" y="650542"/>
                  <a:pt x="189555" y="614149"/>
                </a:cubicBezTo>
                <a:cubicBezTo>
                  <a:pt x="209900" y="593804"/>
                  <a:pt x="271442" y="586853"/>
                  <a:pt x="271442" y="586853"/>
                </a:cubicBezTo>
                <a:cubicBezTo>
                  <a:pt x="273805" y="587641"/>
                  <a:pt x="382095" y="609108"/>
                  <a:pt x="285090" y="641444"/>
                </a:cubicBezTo>
                <a:cubicBezTo>
                  <a:pt x="267296" y="647376"/>
                  <a:pt x="248696" y="632346"/>
                  <a:pt x="230499" y="627797"/>
                </a:cubicBezTo>
                <a:cubicBezTo>
                  <a:pt x="225950" y="614149"/>
                  <a:pt x="227024" y="597026"/>
                  <a:pt x="216851" y="586853"/>
                </a:cubicBezTo>
                <a:cubicBezTo>
                  <a:pt x="189556" y="559558"/>
                  <a:pt x="134964" y="586854"/>
                  <a:pt x="216851" y="559558"/>
                </a:cubicBezTo>
                <a:cubicBezTo>
                  <a:pt x="248696" y="564107"/>
                  <a:pt x="285620" y="555362"/>
                  <a:pt x="312385" y="573206"/>
                </a:cubicBezTo>
                <a:cubicBezTo>
                  <a:pt x="324355" y="581186"/>
                  <a:pt x="312386" y="609600"/>
                  <a:pt x="298738" y="614149"/>
                </a:cubicBezTo>
                <a:cubicBezTo>
                  <a:pt x="276732" y="621484"/>
                  <a:pt x="253245" y="605050"/>
                  <a:pt x="230499" y="600501"/>
                </a:cubicBezTo>
                <a:cubicBezTo>
                  <a:pt x="221091" y="572277"/>
                  <a:pt x="195364" y="517670"/>
                  <a:pt x="230499" y="491319"/>
                </a:cubicBezTo>
                <a:cubicBezTo>
                  <a:pt x="243621" y="481477"/>
                  <a:pt x="257794" y="509516"/>
                  <a:pt x="271442" y="518614"/>
                </a:cubicBezTo>
                <a:cubicBezTo>
                  <a:pt x="280541" y="532262"/>
                  <a:pt x="297106" y="575879"/>
                  <a:pt x="298738" y="559558"/>
                </a:cubicBezTo>
                <a:cubicBezTo>
                  <a:pt x="304640" y="500537"/>
                  <a:pt x="303847" y="438408"/>
                  <a:pt x="285090" y="382137"/>
                </a:cubicBezTo>
                <a:cubicBezTo>
                  <a:pt x="280541" y="368489"/>
                  <a:pt x="257794" y="391236"/>
                  <a:pt x="244146" y="395785"/>
                </a:cubicBezTo>
                <a:cubicBezTo>
                  <a:pt x="248695" y="423080"/>
                  <a:pt x="251791" y="450658"/>
                  <a:pt x="257794" y="477671"/>
                </a:cubicBezTo>
                <a:cubicBezTo>
                  <a:pt x="260915" y="491714"/>
                  <a:pt x="258575" y="512180"/>
                  <a:pt x="271442" y="518614"/>
                </a:cubicBezTo>
                <a:cubicBezTo>
                  <a:pt x="284309" y="525048"/>
                  <a:pt x="298737" y="509516"/>
                  <a:pt x="312385" y="504967"/>
                </a:cubicBezTo>
                <a:cubicBezTo>
                  <a:pt x="316934" y="486770"/>
                  <a:pt x="326033" y="469133"/>
                  <a:pt x="326033" y="450376"/>
                </a:cubicBezTo>
                <a:cubicBezTo>
                  <a:pt x="326033" y="417441"/>
                  <a:pt x="309506" y="373501"/>
                  <a:pt x="298738" y="341194"/>
                </a:cubicBezTo>
                <a:cubicBezTo>
                  <a:pt x="235319" y="357048"/>
                  <a:pt x="244146" y="336084"/>
                  <a:pt x="244146" y="3821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8188325" y="2879725"/>
            <a:ext cx="287338" cy="246063"/>
          </a:xfrm>
          <a:custGeom>
            <a:avLst/>
            <a:gdLst>
              <a:gd name="connsiteX0" fmla="*/ 0 w 286603"/>
              <a:gd name="connsiteY0" fmla="*/ 245659 h 245659"/>
              <a:gd name="connsiteX1" fmla="*/ 68239 w 286603"/>
              <a:gd name="connsiteY1" fmla="*/ 191068 h 245659"/>
              <a:gd name="connsiteX2" fmla="*/ 109182 w 286603"/>
              <a:gd name="connsiteY2" fmla="*/ 177421 h 245659"/>
              <a:gd name="connsiteX3" fmla="*/ 163773 w 286603"/>
              <a:gd name="connsiteY3" fmla="*/ 136477 h 245659"/>
              <a:gd name="connsiteX4" fmla="*/ 204716 w 286603"/>
              <a:gd name="connsiteY4" fmla="*/ 109182 h 245659"/>
              <a:gd name="connsiteX5" fmla="*/ 272955 w 286603"/>
              <a:gd name="connsiteY5" fmla="*/ 27295 h 245659"/>
              <a:gd name="connsiteX6" fmla="*/ 286603 w 286603"/>
              <a:gd name="connsiteY6" fmla="*/ 0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03" h="245659">
                <a:moveTo>
                  <a:pt x="0" y="245659"/>
                </a:moveTo>
                <a:cubicBezTo>
                  <a:pt x="22746" y="227462"/>
                  <a:pt x="43537" y="206506"/>
                  <a:pt x="68239" y="191068"/>
                </a:cubicBezTo>
                <a:cubicBezTo>
                  <a:pt x="80438" y="183444"/>
                  <a:pt x="96692" y="184558"/>
                  <a:pt x="109182" y="177421"/>
                </a:cubicBezTo>
                <a:cubicBezTo>
                  <a:pt x="128931" y="166136"/>
                  <a:pt x="145264" y="149698"/>
                  <a:pt x="163773" y="136477"/>
                </a:cubicBezTo>
                <a:cubicBezTo>
                  <a:pt x="177120" y="126943"/>
                  <a:pt x="192115" y="119683"/>
                  <a:pt x="204716" y="109182"/>
                </a:cubicBezTo>
                <a:cubicBezTo>
                  <a:pt x="237804" y="81609"/>
                  <a:pt x="251485" y="63078"/>
                  <a:pt x="272955" y="27295"/>
                </a:cubicBezTo>
                <a:cubicBezTo>
                  <a:pt x="278189" y="18572"/>
                  <a:pt x="282054" y="9098"/>
                  <a:pt x="28660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Freeform 13"/>
          <p:cNvSpPr/>
          <p:nvPr/>
        </p:nvSpPr>
        <p:spPr>
          <a:xfrm flipH="1">
            <a:off x="8027988" y="2205038"/>
            <a:ext cx="144462" cy="792162"/>
          </a:xfrm>
          <a:custGeom>
            <a:avLst/>
            <a:gdLst>
              <a:gd name="connsiteX0" fmla="*/ 28399 w 28399"/>
              <a:gd name="connsiteY0" fmla="*/ 765318 h 765318"/>
              <a:gd name="connsiteX1" fmla="*/ 14751 w 28399"/>
              <a:gd name="connsiteY1" fmla="*/ 287646 h 765318"/>
              <a:gd name="connsiteX2" fmla="*/ 1103 w 28399"/>
              <a:gd name="connsiteY2" fmla="*/ 219408 h 76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9" h="765318">
                <a:moveTo>
                  <a:pt x="28399" y="765318"/>
                </a:moveTo>
                <a:cubicBezTo>
                  <a:pt x="23850" y="606094"/>
                  <a:pt x="22909" y="446726"/>
                  <a:pt x="14751" y="287646"/>
                </a:cubicBezTo>
                <a:cubicBezTo>
                  <a:pt x="0" y="0"/>
                  <a:pt x="1103" y="307263"/>
                  <a:pt x="1103" y="2194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7466013" y="2743200"/>
            <a:ext cx="282575" cy="300038"/>
          </a:xfrm>
          <a:custGeom>
            <a:avLst/>
            <a:gdLst>
              <a:gd name="connsiteX0" fmla="*/ 272956 w 283807"/>
              <a:gd name="connsiteY0" fmla="*/ 300251 h 300251"/>
              <a:gd name="connsiteX1" fmla="*/ 259308 w 283807"/>
              <a:gd name="connsiteY1" fmla="*/ 136478 h 300251"/>
              <a:gd name="connsiteX2" fmla="*/ 177421 w 283807"/>
              <a:gd name="connsiteY2" fmla="*/ 109182 h 300251"/>
              <a:gd name="connsiteX3" fmla="*/ 136478 w 283807"/>
              <a:gd name="connsiteY3" fmla="*/ 95534 h 300251"/>
              <a:gd name="connsiteX4" fmla="*/ 40944 w 283807"/>
              <a:gd name="connsiteY4" fmla="*/ 68239 h 300251"/>
              <a:gd name="connsiteX5" fmla="*/ 0 w 283807"/>
              <a:gd name="connsiteY5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07" h="300251">
                <a:moveTo>
                  <a:pt x="272956" y="300251"/>
                </a:moveTo>
                <a:cubicBezTo>
                  <a:pt x="268407" y="245660"/>
                  <a:pt x="283807" y="185475"/>
                  <a:pt x="259308" y="136478"/>
                </a:cubicBezTo>
                <a:cubicBezTo>
                  <a:pt x="246441" y="110743"/>
                  <a:pt x="204717" y="118281"/>
                  <a:pt x="177421" y="109182"/>
                </a:cubicBezTo>
                <a:cubicBezTo>
                  <a:pt x="163773" y="104633"/>
                  <a:pt x="150434" y="99023"/>
                  <a:pt x="136478" y="95534"/>
                </a:cubicBezTo>
                <a:cubicBezTo>
                  <a:pt x="67931" y="78398"/>
                  <a:pt x="99681" y="87819"/>
                  <a:pt x="40944" y="68239"/>
                </a:cubicBezTo>
                <a:cubicBezTo>
                  <a:pt x="8005" y="18832"/>
                  <a:pt x="20983" y="4196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8407400" y="3467100"/>
            <a:ext cx="341313" cy="0"/>
          </a:xfrm>
          <a:custGeom>
            <a:avLst/>
            <a:gdLst>
              <a:gd name="connsiteX0" fmla="*/ 0 w 341194"/>
              <a:gd name="connsiteY0" fmla="*/ 0 h 0"/>
              <a:gd name="connsiteX1" fmla="*/ 341194 w 3411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194">
                <a:moveTo>
                  <a:pt x="0" y="0"/>
                </a:moveTo>
                <a:lnTo>
                  <a:pt x="34119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7261225" y="3284538"/>
            <a:ext cx="354013" cy="127000"/>
          </a:xfrm>
          <a:custGeom>
            <a:avLst/>
            <a:gdLst>
              <a:gd name="connsiteX0" fmla="*/ 354842 w 354842"/>
              <a:gd name="connsiteY0" fmla="*/ 4196 h 127026"/>
              <a:gd name="connsiteX1" fmla="*/ 177421 w 354842"/>
              <a:gd name="connsiteY1" fmla="*/ 72435 h 127026"/>
              <a:gd name="connsiteX2" fmla="*/ 177421 w 354842"/>
              <a:gd name="connsiteY2" fmla="*/ 72435 h 127026"/>
              <a:gd name="connsiteX3" fmla="*/ 40943 w 354842"/>
              <a:gd name="connsiteY3" fmla="*/ 99731 h 127026"/>
              <a:gd name="connsiteX4" fmla="*/ 0 w 354842"/>
              <a:gd name="connsiteY4" fmla="*/ 127026 h 1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42" h="127026">
                <a:moveTo>
                  <a:pt x="354842" y="4196"/>
                </a:moveTo>
                <a:cubicBezTo>
                  <a:pt x="226832" y="22483"/>
                  <a:pt x="286073" y="0"/>
                  <a:pt x="177421" y="72435"/>
                </a:cubicBezTo>
                <a:lnTo>
                  <a:pt x="177421" y="72435"/>
                </a:lnTo>
                <a:cubicBezTo>
                  <a:pt x="105961" y="96256"/>
                  <a:pt x="150719" y="84049"/>
                  <a:pt x="40943" y="99731"/>
                </a:cubicBezTo>
                <a:lnTo>
                  <a:pt x="0" y="1270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7246938" y="3630613"/>
            <a:ext cx="436562" cy="273050"/>
          </a:xfrm>
          <a:custGeom>
            <a:avLst/>
            <a:gdLst>
              <a:gd name="connsiteX0" fmla="*/ 436729 w 436729"/>
              <a:gd name="connsiteY0" fmla="*/ 0 h 272956"/>
              <a:gd name="connsiteX1" fmla="*/ 341194 w 436729"/>
              <a:gd name="connsiteY1" fmla="*/ 13648 h 272956"/>
              <a:gd name="connsiteX2" fmla="*/ 300251 w 436729"/>
              <a:gd name="connsiteY2" fmla="*/ 54592 h 272956"/>
              <a:gd name="connsiteX3" fmla="*/ 259308 w 436729"/>
              <a:gd name="connsiteY3" fmla="*/ 68239 h 272956"/>
              <a:gd name="connsiteX4" fmla="*/ 204717 w 436729"/>
              <a:gd name="connsiteY4" fmla="*/ 122830 h 272956"/>
              <a:gd name="connsiteX5" fmla="*/ 150126 w 436729"/>
              <a:gd name="connsiteY5" fmla="*/ 150126 h 272956"/>
              <a:gd name="connsiteX6" fmla="*/ 68239 w 436729"/>
              <a:gd name="connsiteY6" fmla="*/ 232012 h 272956"/>
              <a:gd name="connsiteX7" fmla="*/ 0 w 436729"/>
              <a:gd name="connsiteY7" fmla="*/ 272956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29" h="272956">
                <a:moveTo>
                  <a:pt x="436729" y="0"/>
                </a:moveTo>
                <a:cubicBezTo>
                  <a:pt x="404884" y="4549"/>
                  <a:pt x="371061" y="1701"/>
                  <a:pt x="341194" y="13648"/>
                </a:cubicBezTo>
                <a:cubicBezTo>
                  <a:pt x="323274" y="20816"/>
                  <a:pt x="316310" y="43886"/>
                  <a:pt x="300251" y="54592"/>
                </a:cubicBezTo>
                <a:cubicBezTo>
                  <a:pt x="288281" y="62572"/>
                  <a:pt x="272956" y="63690"/>
                  <a:pt x="259308" y="68239"/>
                </a:cubicBezTo>
                <a:cubicBezTo>
                  <a:pt x="241111" y="86436"/>
                  <a:pt x="225305" y="107389"/>
                  <a:pt x="204717" y="122830"/>
                </a:cubicBezTo>
                <a:cubicBezTo>
                  <a:pt x="188441" y="135037"/>
                  <a:pt x="166013" y="137417"/>
                  <a:pt x="150126" y="150126"/>
                </a:cubicBezTo>
                <a:cubicBezTo>
                  <a:pt x="119983" y="174240"/>
                  <a:pt x="105688" y="222650"/>
                  <a:pt x="68239" y="232012"/>
                </a:cubicBezTo>
                <a:cubicBezTo>
                  <a:pt x="3779" y="248127"/>
                  <a:pt x="22036" y="228883"/>
                  <a:pt x="0" y="2729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8202613" y="3643313"/>
            <a:ext cx="327025" cy="207962"/>
          </a:xfrm>
          <a:custGeom>
            <a:avLst/>
            <a:gdLst>
              <a:gd name="connsiteX0" fmla="*/ 0 w 327547"/>
              <a:gd name="connsiteY0" fmla="*/ 0 h 207241"/>
              <a:gd name="connsiteX1" fmla="*/ 54592 w 327547"/>
              <a:gd name="connsiteY1" fmla="*/ 27296 h 207241"/>
              <a:gd name="connsiteX2" fmla="*/ 95535 w 327547"/>
              <a:gd name="connsiteY2" fmla="*/ 54591 h 207241"/>
              <a:gd name="connsiteX3" fmla="*/ 136478 w 327547"/>
              <a:gd name="connsiteY3" fmla="*/ 68239 h 207241"/>
              <a:gd name="connsiteX4" fmla="*/ 191069 w 327547"/>
              <a:gd name="connsiteY4" fmla="*/ 150126 h 207241"/>
              <a:gd name="connsiteX5" fmla="*/ 272956 w 327547"/>
              <a:gd name="connsiteY5" fmla="*/ 177421 h 207241"/>
              <a:gd name="connsiteX6" fmla="*/ 327547 w 327547"/>
              <a:gd name="connsiteY6" fmla="*/ 204717 h 2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47" h="207241">
                <a:moveTo>
                  <a:pt x="0" y="0"/>
                </a:moveTo>
                <a:cubicBezTo>
                  <a:pt x="18197" y="9099"/>
                  <a:pt x="36927" y="17202"/>
                  <a:pt x="54592" y="27296"/>
                </a:cubicBezTo>
                <a:cubicBezTo>
                  <a:pt x="68833" y="35434"/>
                  <a:pt x="80864" y="47256"/>
                  <a:pt x="95535" y="54591"/>
                </a:cubicBezTo>
                <a:cubicBezTo>
                  <a:pt x="108402" y="61025"/>
                  <a:pt x="122830" y="63690"/>
                  <a:pt x="136478" y="68239"/>
                </a:cubicBezTo>
                <a:cubicBezTo>
                  <a:pt x="149302" y="106710"/>
                  <a:pt x="149248" y="126892"/>
                  <a:pt x="191069" y="150126"/>
                </a:cubicBezTo>
                <a:cubicBezTo>
                  <a:pt x="216220" y="164099"/>
                  <a:pt x="272956" y="177421"/>
                  <a:pt x="272956" y="177421"/>
                </a:cubicBezTo>
                <a:cubicBezTo>
                  <a:pt x="317684" y="207241"/>
                  <a:pt x="297496" y="204717"/>
                  <a:pt x="327547" y="2047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2) The cases are surprising, complex, puzzling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95455"/>
            <a:ext cx="3612232" cy="26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15719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is one case from the TESTA data……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197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7443738" cy="10080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Case Study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Lots of coursework (47 tasks)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Very varied forms (15 types of assessment)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Very few exams (1 in every 10)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Masses of written feedback on assignments (15,412 words)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Learning outcomes and criteria clearly specified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….looks like a ‘model’ assessment environment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2618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dirty="0"/>
              <a:t>But students</a:t>
            </a:r>
            <a:r>
              <a:rPr lang="en-GB" dirty="0" smtClean="0"/>
              <a:t>: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Don’t put in a lot of effort and distribute their effort across few topics</a:t>
            </a:r>
          </a:p>
          <a:p>
            <a:pPr>
              <a:lnSpc>
                <a:spcPct val="90000"/>
              </a:lnSpc>
            </a:pPr>
            <a:r>
              <a:rPr lang="en-GB" dirty="0"/>
              <a:t>Don’t think there is a lot of feedback or that it very useful, and don’t make use of it</a:t>
            </a:r>
          </a:p>
          <a:p>
            <a:pPr>
              <a:lnSpc>
                <a:spcPct val="90000"/>
              </a:lnSpc>
            </a:pPr>
            <a:r>
              <a:rPr lang="en-GB" dirty="0"/>
              <a:t>Don’t think it is at all clear what the goals and standards </a:t>
            </a:r>
            <a:r>
              <a:rPr lang="en-GB" dirty="0" smtClean="0"/>
              <a:t>are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……what is going on?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7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Your best guesses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Variety of assessment confuses students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Assessment in ‘bunched’ at certain times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feedback is too late to be of any use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Teachers don’t share a common standard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Other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sz="3000" i="1" dirty="0">
                <a:solidFill>
                  <a:schemeClr val="tx2"/>
                </a:solidFill>
              </a:rPr>
              <a:t>Select your response from the buttons (A B C D E) at the bottom-right of the list of participants</a:t>
            </a:r>
          </a:p>
          <a:p>
            <a:pPr>
              <a:buFont typeface="Arial" charset="0"/>
              <a:buChar char="•"/>
            </a:pPr>
            <a:r>
              <a:rPr lang="en-GB" sz="3000" i="1" dirty="0">
                <a:solidFill>
                  <a:schemeClr val="tx2"/>
                </a:solidFill>
              </a:rPr>
              <a:t>Type any additional comments into the text-chat</a:t>
            </a:r>
          </a:p>
        </p:txBody>
      </p:sp>
    </p:spTree>
    <p:extLst>
      <p:ext uri="{BB962C8B-B14F-4D97-AF65-F5344CB8AC3E}">
        <p14:creationId xmlns:p14="http://schemas.microsoft.com/office/powerpoint/2010/main" val="61024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Teachers work hard, students less so.</a:t>
            </a:r>
          </a:p>
          <a:p>
            <a:r>
              <a:rPr lang="en-GB" dirty="0" smtClean="0"/>
              <a:t>Feedback is too late to be usefu</a:t>
            </a:r>
            <a:r>
              <a:rPr lang="en-GB" dirty="0"/>
              <a:t>l</a:t>
            </a:r>
            <a:endParaRPr lang="en-GB" dirty="0" smtClean="0"/>
          </a:p>
          <a:p>
            <a:r>
              <a:rPr lang="en-GB" dirty="0" smtClean="0"/>
              <a:t>Teachers have varied standards</a:t>
            </a:r>
          </a:p>
          <a:p>
            <a:r>
              <a:rPr lang="en-GB" dirty="0" smtClean="0"/>
              <a:t>Students see feedback as ‘modular’</a:t>
            </a:r>
          </a:p>
          <a:p>
            <a:r>
              <a:rPr lang="en-GB" dirty="0" smtClean="0"/>
              <a:t>Variety confuses students</a:t>
            </a:r>
          </a:p>
          <a:p>
            <a:r>
              <a:rPr lang="en-GB" dirty="0" smtClean="0"/>
              <a:t>Formative tasks are assigned low priority</a:t>
            </a:r>
          </a:p>
          <a:p>
            <a:r>
              <a:rPr lang="en-GB" dirty="0" smtClean="0"/>
              <a:t>Summative assessment drives effort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going 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869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3) Trends in assessment and feedback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High summative assessment, low formative             </a:t>
            </a:r>
          </a:p>
          <a:p>
            <a:r>
              <a:rPr lang="en-GB" dirty="0" smtClean="0"/>
              <a:t>High variety (average 11; range 7-17)</a:t>
            </a:r>
          </a:p>
          <a:p>
            <a:r>
              <a:rPr lang="en-GB" dirty="0" smtClean="0"/>
              <a:t>Written feedback (ave7,153; r = 2,869-15,412 )</a:t>
            </a:r>
          </a:p>
          <a:p>
            <a:r>
              <a:rPr lang="en-GB" dirty="0" smtClean="0"/>
              <a:t>Low oral feedback (average 6 hours)</a:t>
            </a:r>
          </a:p>
          <a:p>
            <a:r>
              <a:rPr lang="en-GB" dirty="0" smtClean="0"/>
              <a:t>Watertight documents, tacit standards</a:t>
            </a:r>
          </a:p>
          <a:p>
            <a:r>
              <a:rPr lang="en-GB" dirty="0"/>
              <a:t>Huge </a:t>
            </a:r>
            <a:r>
              <a:rPr lang="en-GB" dirty="0" smtClean="0"/>
              <a:t>institutional and programme variations: </a:t>
            </a:r>
            <a:endParaRPr lang="en-GB" dirty="0"/>
          </a:p>
          <a:p>
            <a:pPr>
              <a:buFont typeface="Courier New" pitchFamily="49" charset="0"/>
              <a:buChar char="o"/>
            </a:pPr>
            <a:r>
              <a:rPr lang="en-GB" dirty="0"/>
              <a:t>formative: summative ratios (134:1 </a:t>
            </a:r>
            <a:r>
              <a:rPr lang="en-GB" dirty="0" err="1"/>
              <a:t>cf</a:t>
            </a:r>
            <a:r>
              <a:rPr lang="en-GB" dirty="0"/>
              <a:t> 1:10)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oral feedback (37 minutes to 30 hours)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685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Pre-Conference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Pre-reading: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1) </a:t>
            </a:r>
            <a:r>
              <a:rPr lang="en-GB" sz="2800" dirty="0" smtClean="0"/>
              <a:t>Gibbs  &amp; Simpson (2004) Conditions under which </a:t>
            </a:r>
            <a:r>
              <a:rPr lang="en-GB" sz="2800" dirty="0"/>
              <a:t>a</a:t>
            </a:r>
            <a:r>
              <a:rPr lang="en-GB" sz="2800" dirty="0" smtClean="0"/>
              <a:t>ssessment supports student learning. 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www2.glos.ac.uk/offload/tli/lets/lathe/issue1/articles/simpson.pdf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0" indent="0">
              <a:buNone/>
            </a:pPr>
            <a:r>
              <a:rPr lang="en-GB" sz="2800" dirty="0" smtClean="0"/>
              <a:t>2) Gibbs</a:t>
            </a:r>
            <a:r>
              <a:rPr lang="en-GB" sz="2800" dirty="0"/>
              <a:t>, G. </a:t>
            </a:r>
            <a:r>
              <a:rPr lang="en-GB" sz="2800" dirty="0" smtClean="0"/>
              <a:t>&amp; Dunbar-</a:t>
            </a:r>
            <a:r>
              <a:rPr lang="en-GB" sz="2800" dirty="0" err="1" smtClean="0"/>
              <a:t>Goddet</a:t>
            </a:r>
            <a:r>
              <a:rPr lang="en-GB" sz="2800" dirty="0"/>
              <a:t>, H. (2007) The effects of programme </a:t>
            </a:r>
            <a:r>
              <a:rPr lang="en-GB" sz="2800" dirty="0" smtClean="0"/>
              <a:t>assessment environments </a:t>
            </a:r>
            <a:r>
              <a:rPr lang="en-GB" sz="2800" dirty="0"/>
              <a:t>on student learning. </a:t>
            </a:r>
            <a:r>
              <a:rPr lang="en-GB" sz="2800" dirty="0" smtClean="0"/>
              <a:t>  </a:t>
            </a:r>
            <a:endParaRPr lang="en-GB" sz="2800" dirty="0"/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http://www.heacademy.ac.uk/assets/documents/teachingandresearch/gibbs_0506.pdf</a:t>
            </a:r>
            <a:endParaRPr lang="en-GB" sz="16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800" dirty="0" smtClean="0"/>
              <a:t>3) Jessop, T., Smith, C. </a:t>
            </a:r>
            <a:r>
              <a:rPr lang="en-GB" sz="2800" dirty="0"/>
              <a:t>&amp;</a:t>
            </a:r>
            <a:r>
              <a:rPr lang="en-GB" sz="2800" dirty="0" smtClean="0"/>
              <a:t> El Hakim, Y. (</a:t>
            </a:r>
            <a:r>
              <a:rPr lang="en-GB" sz="2800" dirty="0"/>
              <a:t>2011) Programme-wide assessment: doing ‘more with less’ from the TESTA NTFS </a:t>
            </a:r>
            <a:r>
              <a:rPr lang="en-GB" sz="2800" dirty="0" smtClean="0"/>
              <a:t>project. HEA Assessment &amp; Feedback  Briefing Paper.</a:t>
            </a:r>
            <a:endParaRPr lang="en-GB" sz="2800" dirty="0"/>
          </a:p>
          <a:p>
            <a:pPr marL="0" indent="0">
              <a:buNone/>
            </a:pPr>
            <a:r>
              <a:rPr lang="en-GB" sz="1400" dirty="0">
                <a:hlinkClick r:id="rId4"/>
              </a:rPr>
              <a:t>http://www.heacademy.ac.uk/assets/documents/assessment/2011_Winchester_SS_Briefing_Report.pdf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99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4) The effort narrative. TESTA  data shows that:</a:t>
            </a:r>
            <a:br>
              <a:rPr lang="en-GB" dirty="0" smtClean="0"/>
            </a:br>
            <a:endParaRPr lang="en-GB" dirty="0"/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verage of 12 summative per year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 teaching weeks, one every two weeks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ummative tasks end-loaded &amp; bunched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eading to patchy effort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 surface learning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an average three formative tasks a year….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3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The </a:t>
            </a:r>
            <a:r>
              <a:rPr lang="en-GB" i="1" dirty="0">
                <a:solidFill>
                  <a:schemeClr val="tx2"/>
                </a:solidFill>
              </a:rPr>
              <a:t>more you write the better you become at it… and if we’ve only written 40 pieces over three years that’s not a </a:t>
            </a:r>
            <a:r>
              <a:rPr lang="en-GB" i="1" dirty="0" smtClean="0">
                <a:solidFill>
                  <a:schemeClr val="tx2"/>
                </a:solidFill>
              </a:rPr>
              <a:t>lot.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So </a:t>
            </a:r>
            <a:r>
              <a:rPr lang="en-GB" i="1" dirty="0">
                <a:solidFill>
                  <a:schemeClr val="tx2"/>
                </a:solidFill>
              </a:rPr>
              <a:t>you could have a great time doing nothing until like a month before Christmas and you’d suddenly panic. I prefer steady deadlines, there’s a gradual move forward, rather than bam</a:t>
            </a:r>
            <a:r>
              <a:rPr lang="en-GB" i="1" dirty="0" smtClean="0">
                <a:solidFill>
                  <a:schemeClr val="tx2"/>
                </a:solidFill>
              </a:rPr>
              <a:t>!</a:t>
            </a:r>
            <a:r>
              <a:rPr lang="en-GB" i="1" dirty="0">
                <a:solidFill>
                  <a:schemeClr val="tx2"/>
                </a:solidFill>
              </a:rPr>
              <a:t/>
            </a:r>
            <a:br>
              <a:rPr lang="en-GB" i="1" dirty="0">
                <a:solidFill>
                  <a:schemeClr val="tx2"/>
                </a:solidFill>
              </a:rPr>
            </a:br>
            <a:endParaRPr lang="en-GB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I</a:t>
            </a:r>
            <a:r>
              <a:rPr lang="en-GB" i="1" dirty="0" smtClean="0">
                <a:solidFill>
                  <a:schemeClr val="tx2"/>
                </a:solidFill>
              </a:rPr>
              <a:t>n </a:t>
            </a:r>
            <a:r>
              <a:rPr lang="en-GB" i="1" dirty="0">
                <a:solidFill>
                  <a:schemeClr val="tx2"/>
                </a:solidFill>
              </a:rPr>
              <a:t>the second </a:t>
            </a:r>
            <a:r>
              <a:rPr lang="en-GB" i="1" dirty="0" smtClean="0">
                <a:solidFill>
                  <a:schemeClr val="tx2"/>
                </a:solidFill>
              </a:rPr>
              <a:t>year, </a:t>
            </a:r>
            <a:r>
              <a:rPr lang="en-GB" i="1" dirty="0">
                <a:solidFill>
                  <a:schemeClr val="tx2"/>
                </a:solidFill>
              </a:rPr>
              <a:t>I kept getting such good marks I thought </a:t>
            </a:r>
            <a:r>
              <a:rPr lang="en-GB" i="1" dirty="0" smtClean="0">
                <a:solidFill>
                  <a:schemeClr val="tx2"/>
                </a:solidFill>
              </a:rPr>
              <a:t>“If </a:t>
            </a:r>
            <a:r>
              <a:rPr lang="en-GB" i="1" dirty="0">
                <a:solidFill>
                  <a:schemeClr val="tx2"/>
                </a:solidFill>
              </a:rPr>
              <a:t>I’m getting this much without putting in much effort that means I could do so much better if I actually did do the </a:t>
            </a:r>
            <a:r>
              <a:rPr lang="en-GB" i="1" dirty="0" smtClean="0">
                <a:solidFill>
                  <a:schemeClr val="tx2"/>
                </a:solidFill>
              </a:rPr>
              <a:t>hours” but </a:t>
            </a:r>
            <a:r>
              <a:rPr lang="en-GB" i="1" dirty="0">
                <a:solidFill>
                  <a:schemeClr val="tx2"/>
                </a:solidFill>
              </a:rPr>
              <a:t>it just goes up and down really.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9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TESTA plus HEPI quiz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Which one is false? </a:t>
            </a:r>
          </a:p>
          <a:p>
            <a:pPr marL="514350" indent="-514350">
              <a:buAutoNum type="alphaUcParenR"/>
            </a:pPr>
            <a:r>
              <a:rPr lang="en-GB" dirty="0" smtClean="0"/>
              <a:t>1 in 3 UK students study for 20 hours or less a week</a:t>
            </a:r>
          </a:p>
          <a:p>
            <a:pPr marL="514350" indent="-514350">
              <a:buAutoNum type="alphaUcParenR"/>
            </a:pPr>
            <a:r>
              <a:rPr lang="en-GB" dirty="0" smtClean="0"/>
              <a:t>Students </a:t>
            </a:r>
            <a:r>
              <a:rPr lang="en-GB" dirty="0"/>
              <a:t>on </a:t>
            </a:r>
            <a:r>
              <a:rPr lang="en-GB" dirty="0" smtClean="0"/>
              <a:t>only 1 </a:t>
            </a:r>
            <a:r>
              <a:rPr lang="en-GB" dirty="0"/>
              <a:t>out of 7 TESTA programmes </a:t>
            </a:r>
            <a:r>
              <a:rPr lang="en-GB" dirty="0" smtClean="0"/>
              <a:t>agreed that they were working hard</a:t>
            </a:r>
          </a:p>
          <a:p>
            <a:pPr marL="514350" indent="-514350">
              <a:buAutoNum type="alphaUcParenR"/>
            </a:pPr>
            <a:r>
              <a:rPr lang="en-GB" dirty="0" smtClean="0"/>
              <a:t>Students work hardest when there is a high volume of formative assessment and oral feedback</a:t>
            </a:r>
          </a:p>
          <a:p>
            <a:pPr marL="514350" indent="-514350">
              <a:buAutoNum type="alphaUcParenR"/>
            </a:pPr>
            <a:r>
              <a:rPr lang="en-GB" dirty="0" smtClean="0"/>
              <a:t>Students work hardest when there is a high volume of summative assessment and written feedback</a:t>
            </a:r>
          </a:p>
          <a:p>
            <a:pPr marL="514350" indent="-514350">
              <a:buAutoNum type="alphaUcParenR"/>
            </a:pPr>
            <a:r>
              <a:rPr lang="en-GB" dirty="0" smtClean="0"/>
              <a:t>1 in 3 UK students undertake &gt; 6 hours of paid work a week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Select your response from the buttons (A B C D E) at the bottom-right of the list of participants</a:t>
            </a:r>
          </a:p>
          <a:p>
            <a:pPr marL="514350" indent="-514350">
              <a:buAutoNum type="alphaU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13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Chat box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ideas might encourage students to put in effort regularly on degree programmes?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 smtClean="0">
                <a:solidFill>
                  <a:srgbClr val="002060"/>
                </a:solidFill>
              </a:rPr>
              <a:t>Type your responses in the text chat</a:t>
            </a:r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5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Strategies to encourage student effort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Choose your top strategy to encourage effort: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Raise expectations in first year 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Require more formative assessment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Link formative and summative tasks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Use more peer and self assessment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Design small, frequent assessed tasks</a:t>
            </a:r>
          </a:p>
          <a:p>
            <a:pPr marL="0" indent="0">
              <a:buNone/>
            </a:pPr>
            <a:endParaRPr lang="en-GB" sz="28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i="1" dirty="0" smtClean="0">
                <a:solidFill>
                  <a:schemeClr val="tx2"/>
                </a:solidFill>
              </a:rPr>
              <a:t>Select </a:t>
            </a:r>
            <a:r>
              <a:rPr lang="en-GB" sz="2800" i="1" dirty="0">
                <a:solidFill>
                  <a:schemeClr val="tx2"/>
                </a:solidFill>
              </a:rPr>
              <a:t>your response from the buttons (A B C D E) at the bottom-right of the list of participants</a:t>
            </a:r>
          </a:p>
          <a:p>
            <a:pPr marL="514350" indent="-514350">
              <a:buAutoNum type="alphaUcParenR"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32879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Technologies that may help…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lphaUcParenR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13285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What </a:t>
            </a:r>
            <a:r>
              <a:rPr lang="en-GB" sz="4000" dirty="0" smtClean="0"/>
              <a:t>technologies might work to spur on regular and distributed effort?</a:t>
            </a:r>
          </a:p>
          <a:p>
            <a:endParaRPr lang="en-GB" sz="4000" dirty="0"/>
          </a:p>
          <a:p>
            <a:r>
              <a:rPr lang="en-GB" sz="4000" i="1" dirty="0">
                <a:solidFill>
                  <a:srgbClr val="002060"/>
                </a:solidFill>
              </a:rPr>
              <a:t>Type your responses in the text chat</a:t>
            </a:r>
          </a:p>
        </p:txBody>
      </p:sp>
    </p:spTree>
    <p:extLst>
      <p:ext uri="{BB962C8B-B14F-4D97-AF65-F5344CB8AC3E}">
        <p14:creationId xmlns:p14="http://schemas.microsoft.com/office/powerpoint/2010/main" val="215690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5) The baffled student narrative</a:t>
            </a:r>
          </a:p>
          <a:p>
            <a:pPr>
              <a:buFont typeface="Courier New" pitchFamily="49" charset="0"/>
              <a:buChar char="o"/>
            </a:pPr>
            <a:r>
              <a:rPr lang="en-GB" sz="3600" dirty="0" smtClean="0"/>
              <a:t>The language of written criteria is difficult to understand</a:t>
            </a:r>
          </a:p>
          <a:p>
            <a:pPr>
              <a:buFont typeface="Courier New" pitchFamily="49" charset="0"/>
              <a:buChar char="o"/>
            </a:pPr>
            <a:r>
              <a:rPr lang="en-GB" sz="3600" dirty="0"/>
              <a:t>f</a:t>
            </a:r>
            <a:r>
              <a:rPr lang="en-GB" sz="3600" dirty="0" smtClean="0"/>
              <a:t>eedback does not always refer to criteria</a:t>
            </a:r>
          </a:p>
          <a:p>
            <a:pPr>
              <a:buFont typeface="Courier New" pitchFamily="49" charset="0"/>
              <a:buChar char="o"/>
            </a:pPr>
            <a:r>
              <a:rPr lang="en-GB" sz="3600" dirty="0"/>
              <a:t>s</a:t>
            </a:r>
            <a:r>
              <a:rPr lang="en-GB" sz="3600" dirty="0" smtClean="0"/>
              <a:t>tudents feel that marking standards vary and are subjective and arbitrary</a:t>
            </a:r>
          </a:p>
          <a:p>
            <a:pPr>
              <a:buFont typeface="Courier New" pitchFamily="49" charset="0"/>
              <a:buChar char="o"/>
            </a:pPr>
            <a:r>
              <a:rPr lang="en-GB" sz="3600" dirty="0"/>
              <a:t>s</a:t>
            </a:r>
            <a:r>
              <a:rPr lang="en-GB" sz="3600" dirty="0" smtClean="0"/>
              <a:t>tudents sometimes use criteria instrumentally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33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 smtClean="0">
                <a:solidFill>
                  <a:srgbClr val="003399"/>
                </a:solidFill>
                <a:latin typeface="Arial"/>
              </a:rPr>
              <a:t>	</a:t>
            </a: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	</a:t>
            </a:r>
            <a:endParaRPr lang="en-GB" sz="2400" i="1" kern="0" dirty="0" smtClean="0">
              <a:solidFill>
                <a:srgbClr val="003399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	</a:t>
            </a:r>
            <a:r>
              <a:rPr lang="en-GB" sz="2400" i="1" kern="0" dirty="0" smtClean="0">
                <a:solidFill>
                  <a:srgbClr val="003399"/>
                </a:solidFill>
                <a:latin typeface="Arial"/>
              </a:rPr>
              <a:t>I’m </a:t>
            </a: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not a marker so I can’t really think like them... I don’t have any idea of why it got that mark. </a:t>
            </a: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endParaRPr lang="en-GB" sz="2400" i="1" kern="0" dirty="0">
              <a:solidFill>
                <a:srgbClr val="003399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	They have different criteria, build up their own criteria. Some of them will mark more interested in how you word things. </a:t>
            </a:r>
            <a:endParaRPr lang="en-GB" sz="2400" kern="0" dirty="0">
              <a:solidFill>
                <a:srgbClr val="003399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	</a:t>
            </a:r>
            <a:r>
              <a:rPr lang="en-GB" sz="2400" i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2400" i="1" kern="0" dirty="0">
                <a:solidFill>
                  <a:srgbClr val="000000"/>
                </a:solidFill>
                <a:latin typeface="Arial"/>
              </a:rPr>
            </a:b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You know who are going to give crap marks and who are going to give decent marks. </a:t>
            </a:r>
          </a:p>
          <a:p>
            <a:pPr lvl="0" eaLnBrk="0" fontAlgn="base" hangingPunct="0"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400" i="1" kern="0" dirty="0">
                <a:solidFill>
                  <a:srgbClr val="003399"/>
                </a:solidFill>
                <a:latin typeface="Arial"/>
              </a:rPr>
              <a:t>	 </a:t>
            </a:r>
            <a:endParaRPr lang="en-GB" sz="2400" kern="0" dirty="0">
              <a:solidFill>
                <a:srgbClr val="003399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99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Chat Box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600" dirty="0" smtClean="0"/>
              <a:t>What strategies might help students to internalise goals and standards?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i="1" dirty="0" smtClean="0">
                <a:solidFill>
                  <a:srgbClr val="002060"/>
                </a:solidFill>
              </a:rPr>
              <a:t>Type your responses in the text chat</a:t>
            </a:r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2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Strategies to help students know what ‘good’ 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Which strategy do you think helps most?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Showing students models of good work 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Peer marking workshops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Lots of formative tasks with feedback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Plenty of interactive dialogue about standards</a:t>
            </a:r>
          </a:p>
          <a:p>
            <a:pPr marL="514350" indent="-514350">
              <a:buAutoNum type="alphaUcParenR"/>
            </a:pPr>
            <a:r>
              <a:rPr lang="en-GB" sz="2800" dirty="0" smtClean="0"/>
              <a:t>Self assessment  activities</a:t>
            </a:r>
          </a:p>
          <a:p>
            <a:pPr marL="514350" indent="-514350">
              <a:buNone/>
            </a:pPr>
            <a:r>
              <a:rPr lang="en-GB" sz="2800" dirty="0" smtClean="0"/>
              <a:t>		</a:t>
            </a:r>
            <a:endParaRPr lang="en-GB" sz="28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i="1" dirty="0" smtClean="0">
                <a:solidFill>
                  <a:schemeClr val="tx2"/>
                </a:solidFill>
              </a:rPr>
              <a:t>Select </a:t>
            </a:r>
            <a:r>
              <a:rPr lang="en-GB" sz="2800" i="1" dirty="0">
                <a:solidFill>
                  <a:schemeClr val="tx2"/>
                </a:solidFill>
              </a:rPr>
              <a:t>your response from the buttons (A B C D E) at the bottom-right of the list of participants</a:t>
            </a:r>
          </a:p>
          <a:p>
            <a:pPr marL="514350" indent="-514350">
              <a:buAutoNum type="alphaUcParenR"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68373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What conditions do you see as most important in student learning (Paper 1)?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is your response to the idea of institutional and programme ‘assessment  environments’ which influence assessment and feedback patterns? (Paper 2)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are the main challenges and benefits of addressing assessment patterns on a whole programme?  (Paper 3)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Pre-conference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23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6) </a:t>
            </a:r>
            <a:r>
              <a:rPr lang="en-GB" sz="2800" dirty="0" smtClean="0"/>
              <a:t>System-wide </a:t>
            </a:r>
            <a:r>
              <a:rPr lang="en-GB" sz="2800" dirty="0"/>
              <a:t>features make it difficult for students to use feedback and act on </a:t>
            </a:r>
            <a:r>
              <a:rPr lang="en-GB" sz="2800" dirty="0" smtClean="0"/>
              <a:t>it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 smtClean="0"/>
              <a:t>feedback often arrives after a module, or after submission of the next task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 smtClean="0"/>
              <a:t>tasks are not sequenced or connected across modules, leading to lack of feed forward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 smtClean="0"/>
              <a:t>students sometimes receive grades electronically before their feedback becomes available on parchment in a dusty office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 smtClean="0"/>
              <a:t>technology has led to some depersonalised cut and pasting</a:t>
            </a:r>
          </a:p>
        </p:txBody>
      </p:sp>
    </p:spTree>
    <p:extLst>
      <p:ext uri="{BB962C8B-B14F-4D97-AF65-F5344CB8AC3E}">
        <p14:creationId xmlns:p14="http://schemas.microsoft.com/office/powerpoint/2010/main" val="3462599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5721499"/>
          </a:xfrm>
        </p:spPr>
        <p:txBody>
          <a:bodyPr>
            <a:normAutofit fontScale="25000" lnSpcReduction="20000"/>
          </a:bodyPr>
          <a:lstStyle/>
          <a:p>
            <a:pPr marL="514350" lvl="0" indent="-51435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  <a:defRPr/>
            </a:pP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It’s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rare that you’ll get it in time to help you on that </a:t>
            </a: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same module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A89060"/>
              </a:buClr>
              <a:buNone/>
              <a:defRPr/>
            </a:pPr>
            <a:r>
              <a:rPr lang="en-GB" sz="9600" i="1" dirty="0" smtClean="0">
                <a:solidFill>
                  <a:schemeClr val="bg1"/>
                </a:solidFill>
              </a:rPr>
              <a:t>t’s </a:t>
            </a:r>
            <a:r>
              <a:rPr lang="en-GB" sz="9600" i="1" dirty="0">
                <a:solidFill>
                  <a:schemeClr val="bg1"/>
                </a:solidFill>
              </a:rPr>
              <a:t>rare that you’ll get it in time to help you on that same module.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A89060"/>
              </a:buClr>
              <a:buNone/>
              <a:defRPr/>
            </a:pP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You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know that twenty other people have got the same </a:t>
            </a: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sort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of comment.</a:t>
            </a:r>
            <a:br>
              <a:rPr lang="en-GB" sz="9600" i="1" kern="0" dirty="0">
                <a:solidFill>
                  <a:srgbClr val="003399"/>
                </a:solidFill>
                <a:latin typeface="Arial"/>
              </a:rPr>
            </a:br>
            <a:endParaRPr lang="en-GB" sz="9600" i="1" kern="0" dirty="0">
              <a:solidFill>
                <a:srgbClr val="003399"/>
              </a:solidFill>
              <a:latin typeface="Arial"/>
            </a:endParaRPr>
          </a:p>
          <a:p>
            <a:pPr marL="0" indent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I look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on the Internet and say ‘</a:t>
            </a: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Right, that’s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my mark. I don’t need to know too much about why I got it’. </a:t>
            </a: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/>
            </a:r>
            <a:br>
              <a:rPr lang="en-GB" sz="9600" i="1" kern="0" dirty="0" smtClean="0">
                <a:solidFill>
                  <a:srgbClr val="003399"/>
                </a:solidFill>
                <a:latin typeface="Arial"/>
              </a:rPr>
            </a:br>
            <a:endParaRPr lang="en-GB" sz="9600" i="1" kern="0" dirty="0">
              <a:solidFill>
                <a:srgbClr val="003399"/>
              </a:solidFill>
              <a:latin typeface="Arial"/>
            </a:endParaRPr>
          </a:p>
          <a:p>
            <a:pPr marL="0" lvl="0" indent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I only apply feedback to that module because I have this fear that if I transfer it to other modules it’s not going to transfer </a:t>
            </a: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smoothly.</a:t>
            </a:r>
          </a:p>
          <a:p>
            <a:pPr marL="0" lvl="0" indent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endParaRPr lang="en-GB" sz="9600" i="1" kern="0" dirty="0">
              <a:solidFill>
                <a:srgbClr val="003399"/>
              </a:solidFill>
              <a:latin typeface="Arial"/>
            </a:endParaRPr>
          </a:p>
          <a:p>
            <a:pPr marL="0" lvl="0" indent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9600" i="1" kern="0" dirty="0" smtClean="0">
                <a:solidFill>
                  <a:srgbClr val="003399"/>
                </a:solidFill>
                <a:latin typeface="Arial"/>
              </a:rPr>
              <a:t>You </a:t>
            </a:r>
            <a:r>
              <a:rPr lang="en-GB" sz="9600" i="1" kern="0" dirty="0">
                <a:solidFill>
                  <a:srgbClr val="003399"/>
                </a:solidFill>
                <a:latin typeface="Arial"/>
              </a:rPr>
              <a:t>can’t carry forward most of the comments because you might have an essay first and your next assignment might be a poster. </a:t>
            </a:r>
          </a:p>
          <a:p>
            <a:pPr lvl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endParaRPr lang="en-GB" sz="3600" i="1" kern="0" dirty="0">
              <a:solidFill>
                <a:srgbClr val="003399"/>
              </a:solidFill>
              <a:latin typeface="Arial"/>
            </a:endParaRPr>
          </a:p>
          <a:p>
            <a:pPr lvl="0" eaLnBrk="0" fontAlgn="base" hangingPunct="0">
              <a:lnSpc>
                <a:spcPts val="2875"/>
              </a:lnSpc>
              <a:spcAft>
                <a:spcPct val="0"/>
              </a:spcAft>
              <a:buClr>
                <a:srgbClr val="A89060"/>
              </a:buClr>
              <a:buNone/>
            </a:pPr>
            <a:r>
              <a:rPr lang="en-GB" sz="2000" i="1" kern="0" dirty="0">
                <a:solidFill>
                  <a:srgbClr val="000000"/>
                </a:solidFill>
                <a:latin typeface="Arial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8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Changes through TESTA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85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36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Types of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Reduced summative</a:t>
            </a:r>
            <a:endParaRPr lang="en-GB" sz="3600" dirty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Increased formative </a:t>
            </a:r>
            <a:r>
              <a:rPr lang="en-GB" sz="3600" dirty="0"/>
              <a:t>assessment </a:t>
            </a:r>
            <a:endParaRPr lang="en-GB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Streamlined variety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Raised expectations of student workload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Sequenced and linked tasks across modules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Practice based changes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95322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www.testa.ac.uk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 descr="C:\Users\User\Pictures\JISC TES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8" y="1023350"/>
            <a:ext cx="7622942" cy="49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85" y="124253"/>
            <a:ext cx="8296726" cy="122870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3100" b="1" dirty="0" smtClean="0"/>
              <a:t>FASTECH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100" dirty="0" smtClean="0"/>
              <a:t>Feedback </a:t>
            </a:r>
            <a:r>
              <a:rPr lang="en-US" sz="3100" dirty="0"/>
              <a:t>a</a:t>
            </a:r>
            <a:r>
              <a:rPr lang="en-US" sz="3100" dirty="0" smtClean="0"/>
              <a:t>nd Assessment for Students with Technology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85" y="990106"/>
            <a:ext cx="829672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What is FASTECH?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R&amp;D Project (3 </a:t>
            </a:r>
            <a:r>
              <a:rPr lang="en-US" dirty="0" err="1" smtClean="0"/>
              <a:t>yrs</a:t>
            </a:r>
            <a:r>
              <a:rPr lang="en-US" dirty="0" smtClean="0"/>
              <a:t>): ‘R’ primarily with TESTA tools; ‘D’ in disciplines and universities.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pproach: teaching teams with students interpret ‘R’ data to determine goals of ‘D’. 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ctivities:  to address QA and QE issues, optimize sector engagement (</a:t>
            </a:r>
            <a:r>
              <a:rPr lang="en-US" dirty="0" err="1" smtClean="0"/>
              <a:t>fastech.ac.uk</a:t>
            </a:r>
            <a:r>
              <a:rPr lang="en-US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utputs: R&amp;D findings, experiences &amp; guides by teachers, students, others…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Pragmatic Principles?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Fast: using readily-available technologies; quick to learn, easy to use 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Efficient: after start-up period; saves time &amp; effort ( paper), productivity …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Effective: brings significant learning benefit to students, pedagogic impact 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2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FASTECH: </a:t>
            </a:r>
            <a:r>
              <a:rPr lang="en-US" sz="2400" b="1" dirty="0"/>
              <a:t>a</a:t>
            </a:r>
            <a:r>
              <a:rPr lang="en-US" sz="2400" b="1" dirty="0" smtClean="0"/>
              <a:t> Pedagogical Goal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9" y="1739523"/>
            <a:ext cx="1974096" cy="4386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Student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baggage …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a</a:t>
            </a:r>
            <a:r>
              <a:rPr lang="en-US" sz="1800" dirty="0" smtClean="0">
                <a:solidFill>
                  <a:srgbClr val="0000FF"/>
                </a:solidFill>
              </a:rPr>
              <a:t>ll can be strategic!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and blocks:</a:t>
            </a:r>
          </a:p>
          <a:p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deas about roles of S &amp; T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…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3558" y="980207"/>
            <a:ext cx="50525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… </a:t>
            </a:r>
            <a:r>
              <a:rPr lang="en-US" sz="2400" b="1" dirty="0" smtClean="0"/>
              <a:t>ability to manage own learning </a:t>
            </a:r>
            <a:r>
              <a:rPr lang="en-US" sz="2400" dirty="0" smtClean="0"/>
              <a:t>…</a:t>
            </a:r>
            <a:endParaRPr lang="en-US" sz="2400" dirty="0"/>
          </a:p>
          <a:p>
            <a:r>
              <a:rPr lang="en-US" dirty="0" smtClean="0"/>
              <a:t>In each assessment culture, this entails using technologies that help promote</a:t>
            </a:r>
          </a:p>
          <a:p>
            <a:endParaRPr lang="en-US" sz="2000" dirty="0" smtClean="0"/>
          </a:p>
          <a:p>
            <a:r>
              <a:rPr lang="en-US" dirty="0" smtClean="0"/>
              <a:t>transparency &amp; S participation in all processes from design and management to feedback and revision</a:t>
            </a:r>
          </a:p>
          <a:p>
            <a:r>
              <a:rPr lang="en-US" dirty="0" smtClean="0"/>
              <a:t>(validity, reliability &amp; fairness are not enough)</a:t>
            </a:r>
          </a:p>
          <a:p>
            <a:endParaRPr lang="en-US" dirty="0"/>
          </a:p>
          <a:p>
            <a:r>
              <a:rPr lang="en-US" dirty="0" smtClean="0"/>
              <a:t>a reshaping of teacher &amp; student responsibilities</a:t>
            </a:r>
          </a:p>
          <a:p>
            <a:endParaRPr lang="en-US" dirty="0" smtClean="0"/>
          </a:p>
          <a:p>
            <a:r>
              <a:rPr lang="en-US" dirty="0" smtClean="0"/>
              <a:t>processes that enhance and create new: peer-learning activities &amp; collaborations (in/out of class); self &amp; peer assessment; recording, sharing &amp; review of students’ progress and achievements … 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eacher revision of pedagogies, based upon records of student progress &amp; achievement in learning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ttuning of assessment to address individual &amp; distinctive needs &amp; aspirations </a:t>
            </a:r>
            <a:r>
              <a:rPr lang="en-US" dirty="0"/>
              <a:t> </a:t>
            </a:r>
            <a:r>
              <a:rPr lang="en-US" dirty="0" smtClean="0"/>
              <a:t>        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0439" y="1739523"/>
            <a:ext cx="215356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Teacher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baggage …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and blocks: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deas about role of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nsure about value of feedback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assessment &amp; marking conflated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riteria &amp; standards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…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 smtClean="0"/>
              <a:t>Finally, </a:t>
            </a:r>
            <a:br>
              <a:rPr lang="en-GB" sz="2400" b="1" dirty="0" smtClean="0"/>
            </a:br>
            <a:r>
              <a:rPr lang="en-GB" sz="2400" dirty="0" smtClean="0"/>
              <a:t>for an </a:t>
            </a:r>
            <a:r>
              <a:rPr lang="en-GB" sz="2400" dirty="0"/>
              <a:t>e</a:t>
            </a:r>
            <a:r>
              <a:rPr lang="en-GB" sz="2400" dirty="0" smtClean="0"/>
              <a:t>xcellent </a:t>
            </a:r>
            <a:r>
              <a:rPr lang="en-GB" sz="2400" dirty="0"/>
              <a:t>o</a:t>
            </a:r>
            <a:r>
              <a:rPr lang="en-GB" sz="2400" dirty="0" smtClean="0"/>
              <a:t>verview</a:t>
            </a:r>
            <a:br>
              <a:rPr lang="en-GB" sz="2400" dirty="0" smtClean="0"/>
            </a:br>
            <a:r>
              <a:rPr lang="en-GB" sz="2400" dirty="0" smtClean="0"/>
              <a:t>of technologies and pedagogies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4500" dirty="0" smtClean="0"/>
              <a:t>JISC, </a:t>
            </a:r>
            <a:r>
              <a:rPr lang="en-GB" sz="4500" i="1" dirty="0" smtClean="0"/>
              <a:t>Effective Assessment in a Digital Age. </a:t>
            </a:r>
            <a:r>
              <a:rPr lang="en-GB" sz="4500" dirty="0" smtClean="0"/>
              <a:t>Bristol: HEFCE, 2010.</a:t>
            </a:r>
          </a:p>
          <a:p>
            <a:pPr marL="0" indent="0">
              <a:buNone/>
            </a:pPr>
            <a:r>
              <a:rPr lang="en-GB" sz="4500" dirty="0" smtClean="0"/>
              <a:t>Available at: </a:t>
            </a:r>
            <a:r>
              <a:rPr lang="en-GB" sz="4500" dirty="0" smtClean="0">
                <a:hlinkClick r:id="rId2"/>
              </a:rPr>
              <a:t>www.jisc.ac.uk/digiassess</a:t>
            </a:r>
            <a:r>
              <a:rPr lang="en-GB" sz="4500" dirty="0" smtClean="0"/>
              <a:t>  (esp., pp. 14-15, 54-55)</a:t>
            </a:r>
          </a:p>
          <a:p>
            <a:pPr marL="0" indent="0">
              <a:buNone/>
            </a:pPr>
            <a:r>
              <a:rPr lang="en-GB" sz="4500" dirty="0" smtClean="0"/>
              <a:t>For resources associated with this publication:</a:t>
            </a:r>
          </a:p>
          <a:p>
            <a:pPr marL="0" indent="0">
              <a:buNone/>
            </a:pPr>
            <a:r>
              <a:rPr lang="en-GB" sz="4500" dirty="0" smtClean="0">
                <a:hlinkClick r:id="rId3"/>
              </a:rPr>
              <a:t>www.jisc.ac.uk/assessresource</a:t>
            </a:r>
            <a:endParaRPr lang="en-GB" sz="4500" dirty="0" smtClean="0"/>
          </a:p>
          <a:p>
            <a:pPr marL="0" indent="0">
              <a:buNone/>
            </a:pPr>
            <a:endParaRPr lang="en-GB" sz="3300" dirty="0" smtClean="0"/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4500" dirty="0" smtClean="0"/>
              <a:t>Please contact us for more info about TESTA and FASTECH:</a:t>
            </a:r>
          </a:p>
          <a:p>
            <a:pPr marL="0" indent="0">
              <a:buNone/>
            </a:pPr>
            <a:r>
              <a:rPr lang="en-GB" sz="4500" dirty="0" smtClean="0">
                <a:hlinkClick r:id="rId4"/>
              </a:rPr>
              <a:t>Tansy.Jessop@winchester.ac.uk</a:t>
            </a: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>
                <a:hlinkClick r:id="rId5"/>
              </a:rPr>
              <a:t>Yassein.El-Hakim@winchester.ac.uk</a:t>
            </a: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>
                <a:hlinkClick r:id="rId6"/>
              </a:rPr>
              <a:t>p.hyland@bathspa.ac.uk</a:t>
            </a:r>
            <a:r>
              <a:rPr lang="en-GB" sz="4500" dirty="0" smtClean="0"/>
              <a:t> 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4500" dirty="0" smtClean="0"/>
              <a:t>Websites: www.testa.ac.uk  &amp;  www.fastech.ac.uk (from January 2012)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4500" dirty="0" smtClean="0"/>
              <a:t>                                                                                                                                                        Thank You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5718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dirty="0" smtClean="0"/>
              <a:t>DISCUSSION</a:t>
            </a:r>
            <a:br>
              <a:rPr lang="en-GB" sz="3600" dirty="0" smtClean="0"/>
            </a:br>
            <a:r>
              <a:rPr lang="en-GB" sz="2800" dirty="0" smtClean="0"/>
              <a:t>to be continued in the conference discussion forum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How do you think using technology in A&amp;F will improve students’ learning?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etware.com/i/photo/cathedral-winchester-gb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0"/>
            <a:ext cx="4673704" cy="35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aneaustensworld.files.wordpress.com/2008/10/beechen-cliff-bath-abbey-tod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12" y="0"/>
            <a:ext cx="4968372" cy="34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0/Chichester_cathedral.jpg/250px-Chichester_cathed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78"/>
            <a:ext cx="4497322" cy="33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ickell-organs.co.uk/gallery/Worcester-Cathedr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22" y="3449188"/>
            <a:ext cx="4646678" cy="34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7002" y="3187578"/>
            <a:ext cx="576064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TESTA ‘Cathedrals Group’ Universities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10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Black, P. &amp; D. William (1998) ‘Assessment and Classroom Learning’, </a:t>
            </a:r>
            <a:r>
              <a:rPr lang="en-GB" sz="2000" i="1" dirty="0"/>
              <a:t>Assessment in Education: Principles, Policy and Practice</a:t>
            </a:r>
            <a:r>
              <a:rPr lang="en-GB" sz="2000" dirty="0"/>
              <a:t>.</a:t>
            </a:r>
            <a:r>
              <a:rPr lang="en-GB" sz="2000" i="1" dirty="0"/>
              <a:t> </a:t>
            </a:r>
            <a:r>
              <a:rPr lang="en-GB" sz="2000" dirty="0"/>
              <a:t>5(1): 7-74.</a:t>
            </a:r>
          </a:p>
          <a:p>
            <a:pPr marL="0" indent="0">
              <a:buNone/>
            </a:pPr>
            <a:r>
              <a:rPr lang="en-GB" sz="2000" dirty="0" err="1"/>
              <a:t>Bloxham</a:t>
            </a:r>
            <a:r>
              <a:rPr lang="en-GB" sz="2000" dirty="0"/>
              <a:t>, S. &amp; P. Boyd (2007) Planning a programme assessment strategy. Chapter 11 (157-175) in </a:t>
            </a:r>
            <a:r>
              <a:rPr lang="en-GB" sz="2000" i="1" dirty="0"/>
              <a:t>Developing Effective Assessment in Higher Education</a:t>
            </a:r>
            <a:r>
              <a:rPr lang="en-GB" sz="2000" dirty="0"/>
              <a:t>. Berkshire. Open University Press.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err="1"/>
              <a:t>Boud</a:t>
            </a:r>
            <a:r>
              <a:rPr lang="en-GB" sz="2000" dirty="0"/>
              <a:t>, D. (2000) Sustainable Assessment: Rethinking assessment for the learning society, </a:t>
            </a:r>
            <a:r>
              <a:rPr lang="en-GB" sz="2000" i="1" dirty="0"/>
              <a:t>Studies in Continuing Education</a:t>
            </a:r>
            <a:r>
              <a:rPr lang="en-GB" sz="2000" dirty="0"/>
              <a:t>, 22: 2, 151 — 167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/>
              <a:t>Gibbs, G. &amp; Simpson, C. (2004) Conditions under which assessment supports students' learning. </a:t>
            </a:r>
            <a:r>
              <a:rPr lang="en-GB" sz="2000" i="1" dirty="0"/>
              <a:t>Learning and Teaching in Higher Education</a:t>
            </a:r>
            <a:r>
              <a:rPr lang="en-GB" sz="2000" dirty="0"/>
              <a:t>. 1(1): 3-31.</a:t>
            </a:r>
          </a:p>
          <a:p>
            <a:pPr marL="0" indent="0">
              <a:buNone/>
            </a:pPr>
            <a:r>
              <a:rPr lang="en-GB" sz="2000" dirty="0"/>
              <a:t>Gibbs, G., &amp; Dunbar-</a:t>
            </a:r>
            <a:r>
              <a:rPr lang="en-GB" sz="2000" dirty="0" err="1"/>
              <a:t>Goddet</a:t>
            </a:r>
            <a:r>
              <a:rPr lang="en-GB" sz="2000" dirty="0"/>
              <a:t>, H. (2007)</a:t>
            </a:r>
            <a:r>
              <a:rPr lang="en-GB" sz="2000" b="1" dirty="0"/>
              <a:t> </a:t>
            </a:r>
            <a:r>
              <a:rPr lang="en-GB" sz="2000" dirty="0"/>
              <a:t>The effects of programme assessment environments on student learning. Higher Education Academy.  </a:t>
            </a:r>
            <a:r>
              <a:rPr lang="en-GB" sz="2000" u="sng" dirty="0">
                <a:hlinkClick r:id="rId2"/>
              </a:rPr>
              <a:t>http://www.heacademy.ac.uk/assets/York/documents/ourwork/research/gibbs_0506.pdf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Gibbs, G. &amp; Dunbar-</a:t>
            </a:r>
            <a:r>
              <a:rPr lang="en-GB" sz="2000" dirty="0" err="1"/>
              <a:t>Goddet</a:t>
            </a:r>
            <a:r>
              <a:rPr lang="en-GB" sz="2000" dirty="0"/>
              <a:t>, H. (2009). Characterising programme-level assessment environments that support learning. </a:t>
            </a:r>
            <a:r>
              <a:rPr lang="en-GB" sz="2000" i="1" dirty="0"/>
              <a:t>Assessment &amp; Evaluation in Higher Education. </a:t>
            </a:r>
            <a:r>
              <a:rPr lang="en-GB" sz="2000" dirty="0"/>
              <a:t>34,4: 481-489</a:t>
            </a:r>
            <a:r>
              <a:rPr lang="en-GB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674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Jessop, T., El Hakim, Y. &amp; Gibbs, G. (2011) TESTA: Research inspiring change, </a:t>
            </a:r>
            <a:r>
              <a:rPr lang="en-GB" sz="2000" i="1" dirty="0"/>
              <a:t>Educational Developments </a:t>
            </a:r>
            <a:r>
              <a:rPr lang="en-GB" sz="2000" dirty="0"/>
              <a:t>12 (4). In press.</a:t>
            </a:r>
          </a:p>
          <a:p>
            <a:pPr marL="0" indent="0">
              <a:buNone/>
            </a:pPr>
            <a:r>
              <a:rPr lang="en-GB" sz="2000" dirty="0" smtClean="0"/>
              <a:t>Jessop, T., </a:t>
            </a:r>
            <a:r>
              <a:rPr lang="en-GB" sz="2000" dirty="0" err="1" smtClean="0"/>
              <a:t>McNab</a:t>
            </a:r>
            <a:r>
              <a:rPr lang="en-GB" sz="2000" dirty="0" smtClean="0"/>
              <a:t>, N., and </a:t>
            </a:r>
            <a:r>
              <a:rPr lang="en-GB" sz="2000" dirty="0" err="1" smtClean="0"/>
              <a:t>Gubby</a:t>
            </a:r>
            <a:r>
              <a:rPr lang="en-GB" sz="2000" dirty="0" smtClean="0"/>
              <a:t>, L. (2012 forthcoming) Mind </a:t>
            </a:r>
            <a:r>
              <a:rPr lang="en-GB" sz="2000" dirty="0"/>
              <a:t>the gap: An analysis of how quality assurance procedures influence programme assessment patterns. </a:t>
            </a:r>
            <a:r>
              <a:rPr lang="en-GB" sz="2000" i="1" dirty="0"/>
              <a:t>Active Learning in Higher Education. </a:t>
            </a:r>
            <a:r>
              <a:rPr lang="en-GB" sz="2000" dirty="0"/>
              <a:t>13(3).</a:t>
            </a:r>
          </a:p>
          <a:p>
            <a:pPr marL="0" indent="0">
              <a:buNone/>
            </a:pPr>
            <a:r>
              <a:rPr lang="en-GB" sz="2000" dirty="0" smtClean="0"/>
              <a:t>Knight</a:t>
            </a:r>
            <a:r>
              <a:rPr lang="en-GB" sz="2000" dirty="0"/>
              <a:t>, P.T. and </a:t>
            </a:r>
            <a:r>
              <a:rPr lang="en-GB" sz="2000" dirty="0" err="1"/>
              <a:t>Yorke</a:t>
            </a:r>
            <a:r>
              <a:rPr lang="en-GB" sz="2000" dirty="0"/>
              <a:t>, M. (2003) </a:t>
            </a:r>
            <a:r>
              <a:rPr lang="en-GB" sz="2000" i="1" dirty="0"/>
              <a:t>Assessment, Learning and Employability. </a:t>
            </a:r>
            <a:r>
              <a:rPr lang="en-GB" sz="2000" dirty="0"/>
              <a:t>Maidenhead. Open University Press.</a:t>
            </a:r>
          </a:p>
          <a:p>
            <a:pPr marL="0" indent="0">
              <a:buNone/>
            </a:pPr>
            <a:r>
              <a:rPr lang="en-GB" sz="2000" dirty="0" err="1"/>
              <a:t>Nicol</a:t>
            </a:r>
            <a:r>
              <a:rPr lang="en-GB" sz="2000" dirty="0"/>
              <a:t>, D. J. and McFarlane-Dick, D. (2006) Formative Assessment </a:t>
            </a:r>
            <a:r>
              <a:rPr lang="en-GB" sz="2000" dirty="0" smtClean="0"/>
              <a:t>and Self-Regulated </a:t>
            </a:r>
            <a:r>
              <a:rPr lang="en-GB" sz="2000" dirty="0"/>
              <a:t>Learning: A Model and Seven Principles of Good Feedback Practice. </a:t>
            </a:r>
            <a:r>
              <a:rPr lang="en-GB" sz="2000" i="1" dirty="0"/>
              <a:t>Studies in Higher Education. </a:t>
            </a:r>
            <a:r>
              <a:rPr lang="en-GB" sz="2000" dirty="0"/>
              <a:t>31(2): 199-218</a:t>
            </a:r>
            <a:r>
              <a:rPr lang="en-GB" sz="2000" dirty="0" smtClean="0"/>
              <a:t>.</a:t>
            </a:r>
            <a:r>
              <a:rPr lang="en-GB" sz="2000" dirty="0"/>
              <a:t>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err="1" smtClean="0"/>
              <a:t>Nicol</a:t>
            </a:r>
            <a:r>
              <a:rPr lang="en-GB" sz="2000" dirty="0"/>
              <a:t>, D. (2010) From monologue to dialogue: improving written feedback processes in mass higher education, </a:t>
            </a:r>
            <a:r>
              <a:rPr lang="en-GB" sz="2000" i="1" dirty="0"/>
              <a:t>Assessment &amp; Evaluation in Higher Education, </a:t>
            </a:r>
            <a:r>
              <a:rPr lang="en-GB" sz="2000" dirty="0"/>
              <a:t>35: 5, 501 </a:t>
            </a:r>
            <a:r>
              <a:rPr lang="en-GB" sz="2000" dirty="0" smtClean="0"/>
              <a:t>– 517</a:t>
            </a:r>
          </a:p>
          <a:p>
            <a:pPr marL="0" indent="0">
              <a:buNone/>
            </a:pPr>
            <a:r>
              <a:rPr lang="en-GB" sz="2000" dirty="0" err="1" smtClean="0"/>
              <a:t>Sambell</a:t>
            </a:r>
            <a:r>
              <a:rPr lang="en-GB" sz="2000" dirty="0"/>
              <a:t>, K (2011) Rethinking Feedback in Higher Education. Higher Education Academy Escalate Subject Centre Publication.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094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Why TESTA has been compelling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39248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The research methodology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dirty="0"/>
              <a:t>It is conceptually grounded in assessment and feedback literature</a:t>
            </a:r>
          </a:p>
          <a:p>
            <a:pPr marL="514350" indent="-514350">
              <a:buAutoNum type="arabicParenR"/>
            </a:pPr>
            <a:r>
              <a:rPr lang="en-GB" dirty="0" smtClean="0"/>
              <a:t>It’s about improving student learning</a:t>
            </a:r>
          </a:p>
          <a:p>
            <a:pPr marL="514350" indent="-514350">
              <a:buAutoNum type="arabicParenR"/>
            </a:pPr>
            <a:r>
              <a:rPr lang="en-GB" dirty="0" smtClean="0"/>
              <a:t>It is programmatic in focus</a:t>
            </a:r>
          </a:p>
          <a:p>
            <a:pPr marL="514350" indent="-514350">
              <a:buAutoNum type="arabicParenR"/>
            </a:pPr>
            <a:r>
              <a:rPr lang="en-GB" dirty="0" smtClean="0"/>
              <a:t>The change process is dialogic </a:t>
            </a:r>
            <a:r>
              <a:rPr lang="en-GB" dirty="0"/>
              <a:t>&amp;</a:t>
            </a:r>
            <a:r>
              <a:rPr lang="en-GB" dirty="0" smtClean="0"/>
              <a:t> developmental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2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arenR"/>
            </a:pPr>
            <a:r>
              <a:rPr lang="en-GB" sz="12800" dirty="0" smtClean="0"/>
              <a:t>The Research Methodology (Tansy)</a:t>
            </a:r>
          </a:p>
          <a:p>
            <a:pPr marL="514350" indent="-514350">
              <a:buAutoNum type="arabicParenR"/>
            </a:pPr>
            <a:r>
              <a:rPr lang="en-GB" sz="12800" dirty="0" smtClean="0"/>
              <a:t>Case study as a compelling narrative (Tansy)</a:t>
            </a:r>
          </a:p>
          <a:p>
            <a:pPr marL="514350" indent="-514350">
              <a:buAutoNum type="arabicParenR"/>
            </a:pPr>
            <a:r>
              <a:rPr lang="en-GB" sz="12800" dirty="0" smtClean="0"/>
              <a:t>Trends in assessment &amp; feedback (Tansy)</a:t>
            </a:r>
            <a:br>
              <a:rPr lang="en-GB" sz="12800" dirty="0" smtClean="0"/>
            </a:br>
            <a:r>
              <a:rPr lang="en-GB" sz="12800" dirty="0" smtClean="0"/>
              <a:t>				</a:t>
            </a:r>
            <a:r>
              <a:rPr lang="en-GB" sz="1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Q&amp;A</a:t>
            </a:r>
          </a:p>
          <a:p>
            <a:pPr marL="514350" indent="-514350">
              <a:buAutoNum type="arabicParenR"/>
            </a:pPr>
            <a:r>
              <a:rPr lang="en-GB" sz="12800" dirty="0" smtClean="0"/>
              <a:t>The student effort narrative (</a:t>
            </a:r>
            <a:r>
              <a:rPr lang="en-GB" sz="12800" dirty="0" err="1" smtClean="0"/>
              <a:t>Yaz</a:t>
            </a:r>
            <a:r>
              <a:rPr lang="en-GB" sz="12800" dirty="0" smtClean="0"/>
              <a:t>)</a:t>
            </a:r>
          </a:p>
          <a:p>
            <a:pPr marL="514350" indent="-514350">
              <a:buAutoNum type="arabicParenR"/>
            </a:pPr>
            <a:r>
              <a:rPr lang="en-GB" sz="12800" dirty="0" smtClean="0"/>
              <a:t>The bewildered student narrative (</a:t>
            </a:r>
            <a:r>
              <a:rPr lang="en-GB" sz="12800" dirty="0" err="1" smtClean="0"/>
              <a:t>Yaz</a:t>
            </a:r>
            <a:r>
              <a:rPr lang="en-GB" sz="12800" dirty="0" smtClean="0"/>
              <a:t>)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sz="12800" dirty="0" smtClean="0"/>
              <a:t>Systems-failure </a:t>
            </a:r>
            <a:r>
              <a:rPr lang="en-GB" sz="12800" dirty="0"/>
              <a:t>on feedback </a:t>
            </a:r>
            <a:r>
              <a:rPr lang="en-GB" sz="12800" dirty="0" smtClean="0"/>
              <a:t>narrative (</a:t>
            </a:r>
            <a:r>
              <a:rPr lang="en-GB" sz="12800" dirty="0" err="1" smtClean="0"/>
              <a:t>Yaz</a:t>
            </a:r>
            <a:r>
              <a:rPr lang="en-GB" sz="12800" dirty="0" smtClean="0"/>
              <a:t>)</a:t>
            </a:r>
            <a:br>
              <a:rPr lang="en-GB" sz="12800" dirty="0" smtClean="0"/>
            </a:br>
            <a:r>
              <a:rPr lang="en-GB" sz="12800" dirty="0" smtClean="0"/>
              <a:t>				</a:t>
            </a:r>
            <a:r>
              <a:rPr lang="en-GB" sz="1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Q&amp;A</a:t>
            </a:r>
            <a:endParaRPr lang="en-GB" sz="1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GB" sz="12800" dirty="0" smtClean="0"/>
              <a:t>A way forward: FASTECH (Paul)</a:t>
            </a:r>
          </a:p>
          <a:p>
            <a:pPr marL="514350" indent="-514350">
              <a:buAutoNum type="arabicParenR"/>
            </a:pPr>
            <a:endParaRPr lang="en-GB" sz="12800" dirty="0" smtClean="0"/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9600" dirty="0" smtClean="0"/>
              <a:t/>
            </a:r>
            <a:br>
              <a:rPr lang="en-GB" sz="9600" dirty="0" smtClean="0"/>
            </a:br>
            <a:endParaRPr lang="en-GB" sz="4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1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Two Paradigms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0" dirty="0" smtClean="0"/>
              <a:t>Transmission</a:t>
            </a:r>
            <a:endParaRPr lang="en-GB" sz="2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536504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Expert to novice</a:t>
            </a:r>
          </a:p>
          <a:p>
            <a:r>
              <a:rPr lang="en-GB" dirty="0" smtClean="0"/>
              <a:t>Planned, packaged &amp; ‘delivered’</a:t>
            </a:r>
          </a:p>
          <a:p>
            <a:r>
              <a:rPr lang="en-GB" dirty="0" smtClean="0"/>
              <a:t>Feedback given by experts</a:t>
            </a:r>
          </a:p>
          <a:p>
            <a:r>
              <a:rPr lang="en-GB" dirty="0" smtClean="0"/>
              <a:t>Feedback received by novices</a:t>
            </a:r>
          </a:p>
          <a:p>
            <a:r>
              <a:rPr lang="en-GB" dirty="0" smtClean="0"/>
              <a:t>One way traffic</a:t>
            </a:r>
          </a:p>
          <a:p>
            <a:r>
              <a:rPr lang="en-GB" dirty="0" smtClean="0"/>
              <a:t>Very little dialogue</a:t>
            </a:r>
          </a:p>
          <a:p>
            <a:r>
              <a:rPr lang="en-GB" dirty="0" smtClean="0"/>
              <a:t>Emphasis on measurement</a:t>
            </a:r>
          </a:p>
          <a:p>
            <a:r>
              <a:rPr lang="en-GB" dirty="0" smtClean="0"/>
              <a:t>Competition</a:t>
            </a:r>
          </a:p>
          <a:p>
            <a:pPr marL="0" indent="0">
              <a:buNone/>
            </a:pPr>
            <a:r>
              <a:rPr lang="en-GB" i="1" dirty="0" smtClean="0"/>
              <a:t>Metaphor = mechanical system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0" dirty="0" smtClean="0"/>
              <a:t>Social constructivist model</a:t>
            </a:r>
            <a:endParaRPr lang="en-GB" sz="28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7772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Participatory, democratic</a:t>
            </a:r>
          </a:p>
          <a:p>
            <a:r>
              <a:rPr lang="en-GB" dirty="0" smtClean="0"/>
              <a:t>Messy and process-oriented</a:t>
            </a:r>
          </a:p>
          <a:p>
            <a:r>
              <a:rPr lang="en-GB" dirty="0" smtClean="0"/>
              <a:t>Peer review</a:t>
            </a:r>
          </a:p>
          <a:p>
            <a:r>
              <a:rPr lang="en-GB" dirty="0" smtClean="0"/>
              <a:t>Self-evaluation</a:t>
            </a:r>
          </a:p>
          <a:p>
            <a:r>
              <a:rPr lang="en-GB" dirty="0" smtClean="0"/>
              <a:t>Social process</a:t>
            </a:r>
          </a:p>
          <a:p>
            <a:r>
              <a:rPr lang="en-GB" dirty="0" smtClean="0"/>
              <a:t>Dialogue</a:t>
            </a:r>
          </a:p>
          <a:p>
            <a:r>
              <a:rPr lang="en-GB" dirty="0" smtClean="0"/>
              <a:t>Emphasis on learning</a:t>
            </a:r>
          </a:p>
          <a:p>
            <a:r>
              <a:rPr lang="en-GB" dirty="0" smtClean="0"/>
              <a:t>Collaboration</a:t>
            </a:r>
          </a:p>
          <a:p>
            <a:pPr marL="0" indent="0">
              <a:buNone/>
            </a:pPr>
            <a:r>
              <a:rPr lang="en-GB" i="1" dirty="0" smtClean="0"/>
              <a:t>Metaphor = the journey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7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577483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GB" sz="3600" dirty="0" smtClean="0"/>
              <a:t>Research Methodology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triangulates data from three sources </a:t>
            </a:r>
          </a:p>
          <a:p>
            <a:r>
              <a:rPr lang="en-GB" sz="3600" dirty="0"/>
              <a:t>p</a:t>
            </a:r>
            <a:r>
              <a:rPr lang="en-GB" sz="3600" dirty="0" smtClean="0"/>
              <a:t>resented in a case study </a:t>
            </a:r>
          </a:p>
          <a:p>
            <a:r>
              <a:rPr lang="en-GB" sz="3600" dirty="0" smtClean="0"/>
              <a:t>complex, ambiguous, textured </a:t>
            </a:r>
          </a:p>
          <a:p>
            <a:r>
              <a:rPr lang="en-GB" sz="3600" dirty="0"/>
              <a:t>o</a:t>
            </a:r>
            <a:r>
              <a:rPr lang="en-GB" sz="3600" dirty="0" smtClean="0"/>
              <a:t>pen to discussion - not the ‘final word’</a:t>
            </a:r>
          </a:p>
          <a:p>
            <a:r>
              <a:rPr lang="en-GB" sz="3600" dirty="0" smtClean="0"/>
              <a:t>‘before’ and ‘after’ data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923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much summative assessment</a:t>
            </a:r>
          </a:p>
          <a:p>
            <a:r>
              <a:rPr lang="en-GB" dirty="0"/>
              <a:t>H</a:t>
            </a:r>
            <a:r>
              <a:rPr lang="en-GB" dirty="0" smtClean="0"/>
              <a:t>ow much formative (</a:t>
            </a:r>
            <a:r>
              <a:rPr lang="en-GB" dirty="0" err="1" smtClean="0"/>
              <a:t>reqd</a:t>
            </a:r>
            <a:r>
              <a:rPr lang="en-GB" dirty="0" smtClean="0"/>
              <a:t>, formal, feedback)</a:t>
            </a:r>
          </a:p>
          <a:p>
            <a:r>
              <a:rPr lang="en-GB" dirty="0"/>
              <a:t>H</a:t>
            </a:r>
            <a:r>
              <a:rPr lang="en-GB" dirty="0" smtClean="0"/>
              <a:t>ow many varieties of assessment</a:t>
            </a:r>
          </a:p>
          <a:p>
            <a:r>
              <a:rPr lang="en-GB" dirty="0" smtClean="0"/>
              <a:t>Proportion exams to coursework</a:t>
            </a:r>
          </a:p>
          <a:p>
            <a:r>
              <a:rPr lang="en-GB" dirty="0" smtClean="0"/>
              <a:t>Word count of written feedback</a:t>
            </a:r>
          </a:p>
          <a:p>
            <a:r>
              <a:rPr lang="en-GB" dirty="0" smtClean="0"/>
              <a:t>How much ‘formal’ oral feedback</a:t>
            </a:r>
          </a:p>
          <a:p>
            <a:r>
              <a:rPr lang="en-GB" dirty="0" smtClean="0"/>
              <a:t>Criteria, learning outcomes, course docs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87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1901</Words>
  <Application>Microsoft Office PowerPoint</Application>
  <PresentationFormat>On-screen Show (4:3)</PresentationFormat>
  <Paragraphs>343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An evidenced-informed approach to  enhancing programme-wide assessment   </vt:lpstr>
      <vt:lpstr>Pre-Conference Activities</vt:lpstr>
      <vt:lpstr>Pre-conference questions</vt:lpstr>
      <vt:lpstr>PowerPoint Presentation</vt:lpstr>
      <vt:lpstr>Why TESTA has been compelling</vt:lpstr>
      <vt:lpstr>Presentation Overview</vt:lpstr>
      <vt:lpstr>Two Paradigms</vt:lpstr>
      <vt:lpstr>PowerPoint Presentation</vt:lpstr>
      <vt:lpstr>Programme Audit</vt:lpstr>
      <vt:lpstr>Assessment Experience Questionnaire version 3.3</vt:lpstr>
      <vt:lpstr>Focus groups</vt:lpstr>
      <vt:lpstr>Research Methodology </vt:lpstr>
      <vt:lpstr>PowerPoint Presentation</vt:lpstr>
      <vt:lpstr>Case Study 1</vt:lpstr>
      <vt:lpstr>PowerPoint Presentation</vt:lpstr>
      <vt:lpstr>Your best guesses</vt:lpstr>
      <vt:lpstr>What is going on?</vt:lpstr>
      <vt:lpstr>PowerPoint Presentation</vt:lpstr>
      <vt:lpstr>Q&amp;A</vt:lpstr>
      <vt:lpstr>PowerPoint Presentation</vt:lpstr>
      <vt:lpstr>PowerPoint Presentation</vt:lpstr>
      <vt:lpstr>TESTA plus HEPI quiz</vt:lpstr>
      <vt:lpstr>Chat box</vt:lpstr>
      <vt:lpstr>Strategies to encourage student effort</vt:lpstr>
      <vt:lpstr>Technologies that may help…</vt:lpstr>
      <vt:lpstr>PowerPoint Presentation</vt:lpstr>
      <vt:lpstr>PowerPoint Presentation</vt:lpstr>
      <vt:lpstr>Chat Box</vt:lpstr>
      <vt:lpstr>Strategies to help students know what ‘good’ is</vt:lpstr>
      <vt:lpstr>PowerPoint Presentation</vt:lpstr>
      <vt:lpstr>PowerPoint Presentation</vt:lpstr>
      <vt:lpstr>Changes through TESTA</vt:lpstr>
      <vt:lpstr>Types of changes</vt:lpstr>
      <vt:lpstr>www.testa.ac.uk </vt:lpstr>
      <vt:lpstr>Q&amp;A</vt:lpstr>
      <vt:lpstr> FASTECH Feedback and Assessment for Students with Technology </vt:lpstr>
      <vt:lpstr>FASTECH: a Pedagogical Goal</vt:lpstr>
      <vt:lpstr>Finally,  for an excellent overview of technologies and pedagogies</vt:lpstr>
      <vt:lpstr>DISCUSSION to be continued in the conference discussion forum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evidenced-based TESTA to FASTECH</dc:title>
  <dc:creator>User</dc:creator>
  <cp:lastModifiedBy>User</cp:lastModifiedBy>
  <cp:revision>81</cp:revision>
  <cp:lastPrinted>2011-10-31T09:49:31Z</cp:lastPrinted>
  <dcterms:created xsi:type="dcterms:W3CDTF">2011-10-31T04:57:00Z</dcterms:created>
  <dcterms:modified xsi:type="dcterms:W3CDTF">2011-11-17T17:51:14Z</dcterms:modified>
</cp:coreProperties>
</file>