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9.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 id="2147483677" r:id="rId4"/>
    <p:sldMasterId id="2147483679" r:id="rId5"/>
    <p:sldMasterId id="2147483681" r:id="rId6"/>
    <p:sldMasterId id="2147483683" r:id="rId7"/>
    <p:sldMasterId id="2147483685" r:id="rId8"/>
    <p:sldMasterId id="2147483687" r:id="rId9"/>
    <p:sldMasterId id="2147483689" r:id="rId10"/>
    <p:sldMasterId id="2147483691" r:id="rId11"/>
    <p:sldMasterId id="2147483693" r:id="rId12"/>
    <p:sldMasterId id="2147483697" r:id="rId13"/>
    <p:sldMasterId id="2147483699" r:id="rId14"/>
    <p:sldMasterId id="2147483701" r:id="rId15"/>
    <p:sldMasterId id="2147483703" r:id="rId16"/>
    <p:sldMasterId id="2147483705" r:id="rId17"/>
    <p:sldMasterId id="2147483707" r:id="rId18"/>
    <p:sldMasterId id="2147483709" r:id="rId19"/>
    <p:sldMasterId id="2147483716" r:id="rId20"/>
  </p:sldMasterIdLst>
  <p:notesMasterIdLst>
    <p:notesMasterId r:id="rId46"/>
  </p:notesMasterIdLst>
  <p:sldIdLst>
    <p:sldId id="284" r:id="rId21"/>
    <p:sldId id="285" r:id="rId22"/>
    <p:sldId id="286" r:id="rId23"/>
    <p:sldId id="256" r:id="rId24"/>
    <p:sldId id="257" r:id="rId25"/>
    <p:sldId id="259" r:id="rId26"/>
    <p:sldId id="260" r:id="rId27"/>
    <p:sldId id="261" r:id="rId28"/>
    <p:sldId id="262" r:id="rId29"/>
    <p:sldId id="263" r:id="rId30"/>
    <p:sldId id="264" r:id="rId31"/>
    <p:sldId id="265" r:id="rId32"/>
    <p:sldId id="266" r:id="rId33"/>
    <p:sldId id="267" r:id="rId34"/>
    <p:sldId id="268" r:id="rId35"/>
    <p:sldId id="269" r:id="rId36"/>
    <p:sldId id="270" r:id="rId37"/>
    <p:sldId id="278" r:id="rId38"/>
    <p:sldId id="279" r:id="rId39"/>
    <p:sldId id="280" r:id="rId40"/>
    <p:sldId id="281" r:id="rId41"/>
    <p:sldId id="282" r:id="rId42"/>
    <p:sldId id="283" r:id="rId43"/>
    <p:sldId id="258" r:id="rId44"/>
    <p:sldId id="288"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80" autoAdjust="0"/>
  </p:normalViewPr>
  <p:slideViewPr>
    <p:cSldViewPr>
      <p:cViewPr varScale="1">
        <p:scale>
          <a:sx n="79" d="100"/>
          <a:sy n="79" d="100"/>
        </p:scale>
        <p:origin x="-660" y="-78"/>
      </p:cViewPr>
      <p:guideLst>
        <p:guide orient="horz" pos="2160"/>
        <p:guide pos="2880"/>
      </p:guideLst>
    </p:cSldViewPr>
  </p:slideViewPr>
  <p:outlineViewPr>
    <p:cViewPr>
      <p:scale>
        <a:sx n="33" d="100"/>
        <a:sy n="33" d="100"/>
      </p:scale>
      <p:origin x="0" y="1602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CE516-2825-4333-B0CA-9454D2683DE6}" type="datetimeFigureOut">
              <a:rPr lang="en-US" smtClean="0"/>
              <a:pPr/>
              <a:t>11/24/2011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AA9A81-123C-46D5-8D3F-717D7399CBDD}" type="slidenum">
              <a:rPr lang="en-US" smtClean="0"/>
              <a:pPr/>
              <a:t>‹#›</a:t>
            </a:fld>
            <a:endParaRPr lang="en-US"/>
          </a:p>
        </p:txBody>
      </p:sp>
    </p:spTree>
    <p:extLst>
      <p:ext uri="{BB962C8B-B14F-4D97-AF65-F5344CB8AC3E}">
        <p14:creationId xmlns:p14="http://schemas.microsoft.com/office/powerpoint/2010/main" val="169697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JISCEL11</a:t>
            </a:r>
          </a:p>
          <a:p>
            <a:r>
              <a:rPr lang="en-GB" dirty="0" smtClean="0"/>
              <a:t>Open Practice Across Sectors</a:t>
            </a:r>
            <a:endParaRPr lang="en-US" dirty="0"/>
          </a:p>
        </p:txBody>
      </p:sp>
      <p:sp>
        <p:nvSpPr>
          <p:cNvPr id="4" name="Slide Number Placeholder 3"/>
          <p:cNvSpPr>
            <a:spLocks noGrp="1"/>
          </p:cNvSpPr>
          <p:nvPr>
            <p:ph type="sldNum" sz="quarter" idx="10"/>
          </p:nvPr>
        </p:nvSpPr>
        <p:spPr/>
        <p:txBody>
          <a:bodyPr/>
          <a:lstStyle/>
          <a:p>
            <a:fld id="{14AA9A81-123C-46D5-8D3F-717D7399CBDD}"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What do we mean by Open Practice?</a:t>
            </a:r>
          </a:p>
          <a:p>
            <a:endParaRPr lang="en-GB" dirty="0" smtClean="0"/>
          </a:p>
          <a:p>
            <a:r>
              <a:rPr lang="en-GB" dirty="0" smtClean="0"/>
              <a:t>Collaborative and Competitive</a:t>
            </a:r>
          </a:p>
          <a:p>
            <a:pPr lvl="1"/>
            <a:r>
              <a:rPr lang="en-GB" dirty="0" smtClean="0"/>
              <a:t>Solutions are open for development but compete for attention</a:t>
            </a:r>
          </a:p>
          <a:p>
            <a:pPr lvl="1"/>
            <a:r>
              <a:rPr lang="en-GB" dirty="0" smtClean="0"/>
              <a:t>More than OERs, but OER is a key initiative</a:t>
            </a:r>
            <a:endParaRPr lang="en-US" dirty="0" smtClean="0"/>
          </a:p>
          <a:p>
            <a:r>
              <a:rPr lang="en-GB" dirty="0" smtClean="0"/>
              <a:t>Discoverable</a:t>
            </a:r>
          </a:p>
          <a:p>
            <a:pPr lvl="1"/>
            <a:r>
              <a:rPr lang="en-GB" dirty="0" smtClean="0"/>
              <a:t>Published by mechanisms that assist teachers and learners</a:t>
            </a:r>
          </a:p>
          <a:p>
            <a:pPr lvl="1"/>
            <a:r>
              <a:rPr lang="en-GB" dirty="0" smtClean="0"/>
              <a:t>Methodologies are shared through publications and events</a:t>
            </a:r>
          </a:p>
          <a:p>
            <a:pPr lvl="1"/>
            <a:r>
              <a:rPr lang="en-GB" dirty="0" smtClean="0"/>
              <a:t>Resources shared online in a structured environment</a:t>
            </a:r>
          </a:p>
          <a:p>
            <a:r>
              <a:rPr lang="en-GB" dirty="0" smtClean="0"/>
              <a:t>Seeking to optimise the T&amp;L experience</a:t>
            </a:r>
          </a:p>
          <a:p>
            <a:pPr lvl="1"/>
            <a:r>
              <a:rPr lang="en-GB" dirty="0" smtClean="0"/>
              <a:t>What is the natural organisation for a connected world?</a:t>
            </a:r>
          </a:p>
          <a:p>
            <a:r>
              <a:rPr lang="en-GB" dirty="0" smtClean="0"/>
              <a:t>Examples from across sectors present their challenges and issues</a:t>
            </a:r>
          </a:p>
          <a:p>
            <a:endParaRPr lang="en-US" dirty="0"/>
          </a:p>
        </p:txBody>
      </p:sp>
      <p:sp>
        <p:nvSpPr>
          <p:cNvPr id="4" name="Slide Number Placeholder 3"/>
          <p:cNvSpPr>
            <a:spLocks noGrp="1"/>
          </p:cNvSpPr>
          <p:nvPr>
            <p:ph type="sldNum" sz="quarter" idx="10"/>
          </p:nvPr>
        </p:nvSpPr>
        <p:spPr/>
        <p:txBody>
          <a:bodyPr/>
          <a:lstStyle/>
          <a:p>
            <a:fld id="{14AA9A81-123C-46D5-8D3F-717D7399CBD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On the website you can find </a:t>
            </a:r>
            <a:r>
              <a:rPr lang="en-US" dirty="0" smtClean="0">
                <a:latin typeface="Calibri" charset="0"/>
                <a:ea typeface="ＭＳ Ｐゴシック" charset="0"/>
                <a:cs typeface="ＭＳ Ｐゴシック" charset="0"/>
              </a:rPr>
              <a:t>full</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reports</a:t>
            </a:r>
            <a:r>
              <a:rPr lang="en-US" dirty="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a beginners guide to OER, and the Risk-Kit. </a:t>
            </a:r>
            <a:r>
              <a:rPr lang="en-US" dirty="0">
                <a:latin typeface="Calibri" charset="0"/>
                <a:ea typeface="ＭＳ Ｐゴシック" charset="0"/>
                <a:cs typeface="ＭＳ Ｐゴシック" charset="0"/>
              </a:rPr>
              <a:t>You can find information about OER2, PORSCHE and ACTOR projects, and find an increasing number of </a:t>
            </a:r>
            <a:r>
              <a:rPr lang="en-US" dirty="0" smtClean="0">
                <a:latin typeface="Calibri" charset="0"/>
                <a:ea typeface="ＭＳ Ｐゴシック" charset="0"/>
                <a:cs typeface="ＭＳ Ｐゴシック" charset="0"/>
              </a:rPr>
              <a:t>case</a:t>
            </a:r>
            <a:r>
              <a:rPr lang="en-US" baseline="0" dirty="0" smtClean="0">
                <a:latin typeface="Calibri" charset="0"/>
                <a:ea typeface="ＭＳ Ｐゴシック" charset="0"/>
                <a:cs typeface="ＭＳ Ｐゴシック" charset="0"/>
              </a:rPr>
              <a:t> studies.</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70C374-B770-CF4C-A95B-BBEC83B50A3B}" type="slidenum">
              <a:rPr lang="en-US" sz="1200">
                <a:solidFill>
                  <a:srgbClr val="000000"/>
                </a:solidFill>
                <a:latin typeface="Gill Sans" charset="0"/>
                <a:ea typeface="ヒラギノ角ゴ ProN W3" charset="0"/>
                <a:cs typeface="ヒラギノ角ゴ ProN W3" charset="0"/>
                <a:sym typeface="Gill Sans" charset="0"/>
              </a:rPr>
              <a:pPr eaLnBrk="1" hangingPunct="1"/>
              <a:t>23</a:t>
            </a:fld>
            <a:endParaRPr lang="en-US" sz="1200">
              <a:solidFill>
                <a:srgbClr val="000000"/>
              </a:solidFill>
              <a:latin typeface="Gill Sans" charset="0"/>
              <a:ea typeface="ヒラギノ角ゴ ProN W3" charset="0"/>
              <a:cs typeface="ヒラギノ角ゴ ProN W3" charset="0"/>
              <a:sym typeface="Gill San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Discussion</a:t>
            </a:r>
          </a:p>
          <a:p>
            <a:endParaRPr lang="en-GB" dirty="0" smtClean="0"/>
          </a:p>
          <a:p>
            <a:r>
              <a:rPr lang="en-GB" dirty="0" smtClean="0"/>
              <a:t>We have approximately 25 </a:t>
            </a:r>
            <a:r>
              <a:rPr lang="en-GB" dirty="0" err="1" smtClean="0"/>
              <a:t>mins</a:t>
            </a:r>
            <a:r>
              <a:rPr lang="en-GB" dirty="0" smtClean="0"/>
              <a:t> to discuss the key issues</a:t>
            </a:r>
          </a:p>
          <a:p>
            <a:pPr lvl="1"/>
            <a:r>
              <a:rPr lang="en-GB" dirty="0" smtClean="0"/>
              <a:t>How is Open Practice more than social tactics and trading?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mtClean="0"/>
              <a:t>The importance of accessible Open Practice</a:t>
            </a:r>
            <a:endParaRPr lang="en-GB" dirty="0" smtClean="0"/>
          </a:p>
          <a:p>
            <a:pPr lvl="1"/>
            <a:r>
              <a:rPr lang="en-GB" dirty="0" smtClean="0"/>
              <a:t>Keynote issues: </a:t>
            </a:r>
          </a:p>
          <a:p>
            <a:pPr lvl="2"/>
            <a:r>
              <a:rPr lang="en-GB" dirty="0" smtClean="0"/>
              <a:t>Courage for transformative change? </a:t>
            </a:r>
          </a:p>
          <a:p>
            <a:pPr lvl="2"/>
            <a:r>
              <a:rPr lang="en-GB" dirty="0" smtClean="0"/>
              <a:t>Thinking globally</a:t>
            </a:r>
          </a:p>
          <a:p>
            <a:pPr lvl="2"/>
            <a:r>
              <a:rPr lang="en-GB" dirty="0" smtClean="0"/>
              <a:t>Incentives and gains to inform stakeholders and management – “Political wisdom”</a:t>
            </a:r>
          </a:p>
          <a:p>
            <a:pPr lvl="2"/>
            <a:r>
              <a:rPr lang="en-GB" dirty="0" smtClean="0"/>
              <a:t>Dangers of non-engagement</a:t>
            </a:r>
          </a:p>
          <a:p>
            <a:endParaRPr lang="en-US" dirty="0"/>
          </a:p>
        </p:txBody>
      </p:sp>
      <p:sp>
        <p:nvSpPr>
          <p:cNvPr id="4" name="Slide Number Placeholder 3"/>
          <p:cNvSpPr>
            <a:spLocks noGrp="1"/>
          </p:cNvSpPr>
          <p:nvPr>
            <p:ph type="sldNum" sz="quarter" idx="10"/>
          </p:nvPr>
        </p:nvSpPr>
        <p:spPr/>
        <p:txBody>
          <a:bodyPr/>
          <a:lstStyle/>
          <a:p>
            <a:fld id="{14AA9A81-123C-46D5-8D3F-717D7399CBDD}"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34853"/>
            <a:ext cx="5842992" cy="1470025"/>
          </a:xfrm>
        </p:spPr>
        <p:txBody>
          <a:bodyPr anchor="t" anchorCtr="0">
            <a:noAutofit/>
          </a:bodyPr>
          <a:lstStyle>
            <a:lvl1pPr algn="l">
              <a:defRPr sz="4000" baseline="0">
                <a:latin typeface="45 Helvetica Light"/>
              </a:defRPr>
            </a:lvl1pPr>
          </a:lstStyle>
          <a:p>
            <a:r>
              <a:rPr lang="en-US" smtClean="0"/>
              <a:t>Click to edit Master title style</a:t>
            </a:r>
            <a:endParaRPr lang="en-US" dirty="0"/>
          </a:p>
        </p:txBody>
      </p:sp>
      <p:sp>
        <p:nvSpPr>
          <p:cNvPr id="3" name="Subtitle 2"/>
          <p:cNvSpPr>
            <a:spLocks noGrp="1"/>
          </p:cNvSpPr>
          <p:nvPr>
            <p:ph type="subTitle" idx="1"/>
          </p:nvPr>
        </p:nvSpPr>
        <p:spPr>
          <a:xfrm>
            <a:off x="467544" y="2492896"/>
            <a:ext cx="5832648" cy="1752600"/>
          </a:xfrm>
        </p:spPr>
        <p:txBody>
          <a:bodyPr/>
          <a:lstStyle>
            <a:lvl1pPr marL="0" indent="0" algn="ctr">
              <a:buNone/>
              <a:defRPr>
                <a:solidFill>
                  <a:srgbClr val="1A4B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3530" y="476672"/>
            <a:ext cx="5976664" cy="1440160"/>
          </a:xfrm>
        </p:spPr>
        <p:txBody>
          <a:bodyPr anchor="t"/>
          <a:lstStyle>
            <a:lvl1pPr>
              <a:defRPr sz="4000"/>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323530" y="1988840"/>
            <a:ext cx="7144072" cy="4165898"/>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7200" y="404664"/>
            <a:ext cx="5842992" cy="1296144"/>
          </a:xfrm>
        </p:spPr>
        <p:txBody>
          <a:bodyPr vert="horz" anchor="t"/>
          <a:lstStyle>
            <a:lvl1pPr>
              <a:defRPr sz="4000"/>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1988845"/>
            <a:ext cx="7571184" cy="4137323"/>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DC20BE-7592-4DF3-9E15-2289B37DB225}" type="datetimeFigureOut">
              <a:rPr lang="en-GB" smtClean="0">
                <a:solidFill>
                  <a:srgbClr val="DFDCB7"/>
                </a:solidFill>
              </a:rPr>
              <a:pPr/>
              <a:t>24/11/2011</a:t>
            </a:fld>
            <a:endParaRPr lang="en-GB">
              <a:solidFill>
                <a:srgbClr val="DFDCB7"/>
              </a:solidFill>
            </a:endParaRPr>
          </a:p>
        </p:txBody>
      </p:sp>
      <p:sp>
        <p:nvSpPr>
          <p:cNvPr id="5" name="Footer Placeholder 4"/>
          <p:cNvSpPr>
            <a:spLocks noGrp="1"/>
          </p:cNvSpPr>
          <p:nvPr>
            <p:ph type="ftr" sz="quarter" idx="11"/>
          </p:nvPr>
        </p:nvSpPr>
        <p:spPr/>
        <p:txBody>
          <a:bodyPr/>
          <a:lstStyle/>
          <a:p>
            <a:endParaRPr lang="en-GB">
              <a:solidFill>
                <a:srgbClr val="DFDCB7"/>
              </a:solidFill>
            </a:endParaRPr>
          </a:p>
        </p:txBody>
      </p:sp>
      <p:sp>
        <p:nvSpPr>
          <p:cNvPr id="6" name="Slide Number Placeholder 5"/>
          <p:cNvSpPr>
            <a:spLocks noGrp="1"/>
          </p:cNvSpPr>
          <p:nvPr>
            <p:ph type="sldNum" sz="quarter" idx="12"/>
          </p:nvPr>
        </p:nvSpPr>
        <p:spPr/>
        <p:txBody>
          <a:bodyPr/>
          <a:lstStyle/>
          <a:p>
            <a:fld id="{AB4ADBD2-26CE-41CB-B925-D6DA4077C042}"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C20BE-7592-4DF3-9E15-2289B37DB225}" type="datetimeFigureOut">
              <a:rPr lang="en-GB" smtClean="0">
                <a:solidFill>
                  <a:srgbClr val="DFDCB7"/>
                </a:solidFill>
              </a:rPr>
              <a:pPr/>
              <a:t>24/11/2011</a:t>
            </a:fld>
            <a:endParaRPr lang="en-GB">
              <a:solidFill>
                <a:srgbClr val="DFDCB7"/>
              </a:solidFill>
            </a:endParaRPr>
          </a:p>
        </p:txBody>
      </p:sp>
      <p:sp>
        <p:nvSpPr>
          <p:cNvPr id="5" name="Footer Placeholder 4"/>
          <p:cNvSpPr>
            <a:spLocks noGrp="1"/>
          </p:cNvSpPr>
          <p:nvPr>
            <p:ph type="ftr" sz="quarter" idx="11"/>
          </p:nvPr>
        </p:nvSpPr>
        <p:spPr/>
        <p:txBody>
          <a:bodyPr/>
          <a:lstStyle/>
          <a:p>
            <a:endParaRPr lang="en-GB">
              <a:solidFill>
                <a:srgbClr val="DFDCB7"/>
              </a:solidFill>
            </a:endParaRPr>
          </a:p>
        </p:txBody>
      </p:sp>
      <p:sp>
        <p:nvSpPr>
          <p:cNvPr id="6" name="Slide Number Placeholder 5"/>
          <p:cNvSpPr>
            <a:spLocks noGrp="1"/>
          </p:cNvSpPr>
          <p:nvPr>
            <p:ph type="sldNum" sz="quarter" idx="12"/>
          </p:nvPr>
        </p:nvSpPr>
        <p:spPr/>
        <p:txBody>
          <a:bodyPr/>
          <a:lstStyle/>
          <a:p>
            <a:fld id="{AB4ADBD2-26CE-41CB-B925-D6DA4077C042}"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C20BE-7592-4DF3-9E15-2289B37DB225}" type="datetimeFigureOut">
              <a:rPr lang="en-GB" smtClean="0">
                <a:solidFill>
                  <a:srgbClr val="DFDCB7"/>
                </a:solidFill>
              </a:rPr>
              <a:pPr/>
              <a:t>24/11/2011</a:t>
            </a:fld>
            <a:endParaRPr lang="en-GB">
              <a:solidFill>
                <a:srgbClr val="DFDCB7"/>
              </a:solidFill>
            </a:endParaRPr>
          </a:p>
        </p:txBody>
      </p:sp>
      <p:sp>
        <p:nvSpPr>
          <p:cNvPr id="5" name="Footer Placeholder 4"/>
          <p:cNvSpPr>
            <a:spLocks noGrp="1"/>
          </p:cNvSpPr>
          <p:nvPr>
            <p:ph type="ftr" sz="quarter" idx="11"/>
          </p:nvPr>
        </p:nvSpPr>
        <p:spPr/>
        <p:txBody>
          <a:bodyPr/>
          <a:lstStyle/>
          <a:p>
            <a:endParaRPr lang="en-GB">
              <a:solidFill>
                <a:srgbClr val="DFDCB7"/>
              </a:solidFill>
            </a:endParaRPr>
          </a:p>
        </p:txBody>
      </p:sp>
      <p:sp>
        <p:nvSpPr>
          <p:cNvPr id="6" name="Slide Number Placeholder 5"/>
          <p:cNvSpPr>
            <a:spLocks noGrp="1"/>
          </p:cNvSpPr>
          <p:nvPr>
            <p:ph type="sldNum" sz="quarter" idx="12"/>
          </p:nvPr>
        </p:nvSpPr>
        <p:spPr/>
        <p:txBody>
          <a:bodyPr/>
          <a:lstStyle/>
          <a:p>
            <a:fld id="{AB4ADBD2-26CE-41CB-B925-D6DA4077C04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6048672" cy="1368152"/>
          </a:xfrm>
        </p:spPr>
        <p:txBody>
          <a:bodyPr anchor="t" anchorCtr="0"/>
          <a:lstStyle>
            <a:lvl1pPr algn="l">
              <a:defRPr sz="4000"/>
            </a:lvl1pPr>
          </a:lstStyle>
          <a:p>
            <a:r>
              <a:rPr lang="en-US" smtClean="0"/>
              <a:t>Click to edit Master title style</a:t>
            </a:r>
            <a:endParaRPr lang="en-GB" dirty="0"/>
          </a:p>
        </p:txBody>
      </p:sp>
      <p:sp>
        <p:nvSpPr>
          <p:cNvPr id="3" name="Content Placeholder 2"/>
          <p:cNvSpPr>
            <a:spLocks noGrp="1"/>
          </p:cNvSpPr>
          <p:nvPr>
            <p:ph idx="1"/>
          </p:nvPr>
        </p:nvSpPr>
        <p:spPr>
          <a:xfrm>
            <a:off x="323528" y="2060848"/>
            <a:ext cx="8156897" cy="4093890"/>
          </a:xfrm>
        </p:spPr>
        <p:txBody>
          <a:bodyPr/>
          <a:lstStyle>
            <a:lvl1pPr>
              <a:buSzPct val="100000"/>
              <a:buFont typeface="Courier New" pitchFamily="49" charset="0"/>
              <a:buChar char="o"/>
              <a:defRPr/>
            </a:lvl1pPr>
            <a:lvl2pPr>
              <a:buSzPct val="100000"/>
              <a:buFont typeface="Courier New" pitchFamily="49" charset="0"/>
              <a:buChar char="o"/>
              <a:defRPr/>
            </a:lvl2pPr>
            <a:lvl3pPr>
              <a:buSzPct val="100000"/>
              <a:buFont typeface="Courier New" pitchFamily="49" charset="0"/>
              <a:buChar char="o"/>
              <a:defRPr/>
            </a:lvl3pPr>
            <a:lvl4pPr>
              <a:buSzPct val="100000"/>
              <a:buFont typeface="Courier New" pitchFamily="49" charset="0"/>
              <a:buChar char="o"/>
              <a:defRPr/>
            </a:lvl4pPr>
            <a:lvl5pPr>
              <a:buSzPct val="100000"/>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4"/>
          <p:cNvSpPr>
            <a:spLocks noGrp="1"/>
          </p:cNvSpPr>
          <p:nvPr>
            <p:ph type="ftr" sz="quarter" idx="10"/>
          </p:nvPr>
        </p:nvSpPr>
        <p:spPr/>
        <p:txBody>
          <a:bodyPr/>
          <a:lstStyle>
            <a:lvl1pPr>
              <a:defRPr/>
            </a:lvl1pPr>
          </a:lstStyle>
          <a:p>
            <a:pPr>
              <a:defRPr/>
            </a:pP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C20BE-7592-4DF3-9E15-2289B37DB225}" type="datetimeFigureOut">
              <a:rPr lang="en-GB" smtClean="0">
                <a:solidFill>
                  <a:srgbClr val="DFDCB7"/>
                </a:solidFill>
              </a:rPr>
              <a:pPr/>
              <a:t>24/11/2011</a:t>
            </a:fld>
            <a:endParaRPr lang="en-GB">
              <a:solidFill>
                <a:srgbClr val="DFDCB7"/>
              </a:solidFill>
            </a:endParaRPr>
          </a:p>
        </p:txBody>
      </p:sp>
      <p:sp>
        <p:nvSpPr>
          <p:cNvPr id="5" name="Footer Placeholder 4"/>
          <p:cNvSpPr>
            <a:spLocks noGrp="1"/>
          </p:cNvSpPr>
          <p:nvPr>
            <p:ph type="ftr" sz="quarter" idx="11"/>
          </p:nvPr>
        </p:nvSpPr>
        <p:spPr/>
        <p:txBody>
          <a:bodyPr/>
          <a:lstStyle/>
          <a:p>
            <a:endParaRPr lang="en-GB">
              <a:solidFill>
                <a:srgbClr val="DFDCB7"/>
              </a:solidFill>
            </a:endParaRPr>
          </a:p>
        </p:txBody>
      </p:sp>
      <p:sp>
        <p:nvSpPr>
          <p:cNvPr id="6" name="Slide Number Placeholder 5"/>
          <p:cNvSpPr>
            <a:spLocks noGrp="1"/>
          </p:cNvSpPr>
          <p:nvPr>
            <p:ph type="sldNum" sz="quarter" idx="12"/>
          </p:nvPr>
        </p:nvSpPr>
        <p:spPr/>
        <p:txBody>
          <a:bodyPr/>
          <a:lstStyle/>
          <a:p>
            <a:fld id="{AB4ADBD2-26CE-41CB-B925-D6DA4077C042}"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C20BE-7592-4DF3-9E15-2289B37DB225}" type="datetimeFigureOut">
              <a:rPr lang="en-GB" smtClean="0">
                <a:solidFill>
                  <a:srgbClr val="DFDCB7"/>
                </a:solidFill>
              </a:rPr>
              <a:pPr/>
              <a:t>24/11/2011</a:t>
            </a:fld>
            <a:endParaRPr lang="en-GB">
              <a:solidFill>
                <a:srgbClr val="DFDCB7"/>
              </a:solidFill>
            </a:endParaRPr>
          </a:p>
        </p:txBody>
      </p:sp>
      <p:sp>
        <p:nvSpPr>
          <p:cNvPr id="5" name="Footer Placeholder 4"/>
          <p:cNvSpPr>
            <a:spLocks noGrp="1"/>
          </p:cNvSpPr>
          <p:nvPr>
            <p:ph type="ftr" sz="quarter" idx="11"/>
          </p:nvPr>
        </p:nvSpPr>
        <p:spPr/>
        <p:txBody>
          <a:bodyPr/>
          <a:lstStyle/>
          <a:p>
            <a:endParaRPr lang="en-GB">
              <a:solidFill>
                <a:srgbClr val="DFDCB7"/>
              </a:solidFill>
            </a:endParaRPr>
          </a:p>
        </p:txBody>
      </p:sp>
      <p:sp>
        <p:nvSpPr>
          <p:cNvPr id="6" name="Slide Number Placeholder 5"/>
          <p:cNvSpPr>
            <a:spLocks noGrp="1"/>
          </p:cNvSpPr>
          <p:nvPr>
            <p:ph type="sldNum" sz="quarter" idx="12"/>
          </p:nvPr>
        </p:nvSpPr>
        <p:spPr/>
        <p:txBody>
          <a:bodyPr/>
          <a:lstStyle/>
          <a:p>
            <a:fld id="{AB4ADBD2-26CE-41CB-B925-D6DA4077C042}"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C20BE-7592-4DF3-9E15-2289B37DB225}" type="datetimeFigureOut">
              <a:rPr lang="en-GB" smtClean="0">
                <a:solidFill>
                  <a:srgbClr val="DFDCB7"/>
                </a:solidFill>
              </a:rPr>
              <a:pPr/>
              <a:t>24/11/2011</a:t>
            </a:fld>
            <a:endParaRPr lang="en-GB">
              <a:solidFill>
                <a:srgbClr val="DFDCB7"/>
              </a:solidFill>
            </a:endParaRPr>
          </a:p>
        </p:txBody>
      </p:sp>
      <p:sp>
        <p:nvSpPr>
          <p:cNvPr id="5" name="Footer Placeholder 4"/>
          <p:cNvSpPr>
            <a:spLocks noGrp="1"/>
          </p:cNvSpPr>
          <p:nvPr>
            <p:ph type="ftr" sz="quarter" idx="11"/>
          </p:nvPr>
        </p:nvSpPr>
        <p:spPr/>
        <p:txBody>
          <a:bodyPr/>
          <a:lstStyle/>
          <a:p>
            <a:endParaRPr lang="en-GB">
              <a:solidFill>
                <a:srgbClr val="DFDCB7"/>
              </a:solidFill>
            </a:endParaRPr>
          </a:p>
        </p:txBody>
      </p:sp>
      <p:sp>
        <p:nvSpPr>
          <p:cNvPr id="6" name="Slide Number Placeholder 5"/>
          <p:cNvSpPr>
            <a:spLocks noGrp="1"/>
          </p:cNvSpPr>
          <p:nvPr>
            <p:ph type="sldNum" sz="quarter" idx="12"/>
          </p:nvPr>
        </p:nvSpPr>
        <p:spPr/>
        <p:txBody>
          <a:bodyPr/>
          <a:lstStyle/>
          <a:p>
            <a:fld id="{AB4ADBD2-26CE-41CB-B925-D6DA4077C042}"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C20BE-7592-4DF3-9E15-2289B37DB225}" type="datetimeFigureOut">
              <a:rPr lang="en-GB" smtClean="0">
                <a:solidFill>
                  <a:srgbClr val="DFDCB7"/>
                </a:solidFill>
              </a:rPr>
              <a:pPr/>
              <a:t>24/11/2011</a:t>
            </a:fld>
            <a:endParaRPr lang="en-GB">
              <a:solidFill>
                <a:srgbClr val="DFDCB7"/>
              </a:solidFill>
            </a:endParaRPr>
          </a:p>
        </p:txBody>
      </p:sp>
      <p:sp>
        <p:nvSpPr>
          <p:cNvPr id="5" name="Footer Placeholder 4"/>
          <p:cNvSpPr>
            <a:spLocks noGrp="1"/>
          </p:cNvSpPr>
          <p:nvPr>
            <p:ph type="ftr" sz="quarter" idx="11"/>
          </p:nvPr>
        </p:nvSpPr>
        <p:spPr/>
        <p:txBody>
          <a:bodyPr/>
          <a:lstStyle/>
          <a:p>
            <a:endParaRPr lang="en-GB">
              <a:solidFill>
                <a:srgbClr val="DFDCB7"/>
              </a:solidFill>
            </a:endParaRPr>
          </a:p>
        </p:txBody>
      </p:sp>
      <p:sp>
        <p:nvSpPr>
          <p:cNvPr id="6" name="Slide Number Placeholder 5"/>
          <p:cNvSpPr>
            <a:spLocks noGrp="1"/>
          </p:cNvSpPr>
          <p:nvPr>
            <p:ph type="sldNum" sz="quarter" idx="12"/>
          </p:nvPr>
        </p:nvSpPr>
        <p:spPr/>
        <p:txBody>
          <a:bodyPr/>
          <a:lstStyle/>
          <a:p>
            <a:fld id="{AB4ADBD2-26CE-41CB-B925-D6DA4077C042}"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3D5D7-B411-3645-B13F-B3F75F62EC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728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3D5D7-B411-3645-B13F-B3F75F62EC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383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3D5D7-B411-3645-B13F-B3F75F62EC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383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3D5D7-B411-3645-B13F-B3F75F62EC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383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3D5D7-B411-3645-B13F-B3F75F62EC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38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solidFill>
                  <a:prstClr val="black">
                    <a:tint val="75000"/>
                  </a:prstClr>
                </a:solidFill>
              </a:rPr>
              <a:t>25 November 2011 #jiscel11</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03D5D7-B411-3645-B13F-B3F75F62EC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06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996952"/>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683568" y="2276872"/>
            <a:ext cx="7772400" cy="47384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p:bg>
      <p:bgPr>
        <a:solidFill>
          <a:srgbClr val="1D3B5E"/>
        </a:solidFill>
        <a:effectLst/>
      </p:bgPr>
    </p:bg>
    <p:spTree>
      <p:nvGrpSpPr>
        <p:cNvPr id="1" name=""/>
        <p:cNvGrpSpPr/>
        <p:nvPr/>
      </p:nvGrpSpPr>
      <p:grpSpPr>
        <a:xfrm>
          <a:off x="0" y="0"/>
          <a:ext cx="0" cy="0"/>
          <a:chOff x="0" y="0"/>
          <a:chExt cx="0" cy="0"/>
        </a:xfrm>
      </p:grpSpPr>
      <p:sp>
        <p:nvSpPr>
          <p:cNvPr id="2"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bg1"/>
                </a:solidFill>
                <a:latin typeface="Arial"/>
              </a:defRPr>
            </a:lvl1pPr>
          </a:lstStyle>
          <a:p>
            <a:fld id="{C8E7D7A6-DF6F-41F6-B370-3995CB50B0F2}" type="datetime1">
              <a:rPr lang="en-GB" smtClean="0">
                <a:solidFill>
                  <a:prstClr val="white"/>
                </a:solidFill>
              </a:rPr>
              <a:pPr/>
              <a:t>24/11/2011</a:t>
            </a:fld>
            <a:endParaRPr lang="en-US" dirty="0">
              <a:solidFill>
                <a:prstClr val="white"/>
              </a:solidFill>
            </a:endParaRPr>
          </a:p>
        </p:txBody>
      </p:sp>
      <p:sp>
        <p:nvSpPr>
          <p:cNvPr id="3"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chemeClr val="bg1"/>
                </a:solidFill>
                <a:latin typeface="Arial"/>
              </a:defRPr>
            </a:lvl1pPr>
          </a:lstStyle>
          <a:p>
            <a:r>
              <a:rPr lang="en-US" smtClean="0">
                <a:solidFill>
                  <a:prstClr val="white"/>
                </a:solidFill>
              </a:rPr>
              <a:t>slide </a:t>
            </a:r>
            <a:fld id="{3CF8BEBA-977D-6E47-AC03-B1AB42481F2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9764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ndard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1260000"/>
          </a:xfrm>
          <a:prstGeom prst="rect">
            <a:avLst/>
          </a:prstGeom>
          <a:solidFill>
            <a:srgbClr val="29335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14" name="Rectangle 13"/>
          <p:cNvSpPr/>
          <p:nvPr userDrawn="1"/>
        </p:nvSpPr>
        <p:spPr>
          <a:xfrm>
            <a:off x="0" y="1260000"/>
            <a:ext cx="9144000" cy="559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270000" y="505537"/>
            <a:ext cx="8618400" cy="422919"/>
          </a:xfrm>
          <a:prstGeom prst="rect">
            <a:avLst/>
          </a:prstGeom>
        </p:spPr>
        <p:txBody>
          <a:bodyPr vert="horz" lIns="0" tIns="0" rIns="0" bIns="0"/>
          <a:lstStyle>
            <a:lvl1pPr algn="r">
              <a:defRPr sz="2500" b="1" i="0" baseline="0">
                <a:solidFill>
                  <a:schemeClr val="bg1"/>
                </a:solidFill>
                <a:effectLst/>
                <a:latin typeface="Arial"/>
              </a:defRPr>
            </a:lvl1pPr>
          </a:lstStyle>
          <a:p>
            <a:r>
              <a:rPr lang="en-GB" dirty="0" smtClean="0"/>
              <a:t>Slide title</a:t>
            </a:r>
            <a:endParaRPr lang="en-US" dirty="0"/>
          </a:p>
        </p:txBody>
      </p:sp>
      <p:sp>
        <p:nvSpPr>
          <p:cNvPr id="7" name="Content Placeholder 6"/>
          <p:cNvSpPr>
            <a:spLocks noGrp="1"/>
          </p:cNvSpPr>
          <p:nvPr>
            <p:ph sz="quarter" idx="10"/>
          </p:nvPr>
        </p:nvSpPr>
        <p:spPr>
          <a:xfrm>
            <a:off x="270000" y="1620000"/>
            <a:ext cx="8640000" cy="4860000"/>
          </a:xfrm>
          <a:prstGeom prst="rect">
            <a:avLst/>
          </a:prstGeom>
        </p:spPr>
        <p:txBody>
          <a:bodyPr vert="horz" lIns="0" tIns="0" rIns="0" bIns="0"/>
          <a:lstStyle>
            <a:lvl1pPr marL="216000" indent="-216000">
              <a:spcBef>
                <a:spcPts val="600"/>
              </a:spcBef>
              <a:buClr>
                <a:srgbClr val="009FE3"/>
              </a:buClr>
              <a:buSzPct val="125000"/>
              <a:buFont typeface="Wingdings" charset="2"/>
              <a:buChar char="§"/>
              <a:defRPr sz="2000" baseline="0">
                <a:solidFill>
                  <a:schemeClr val="tx1"/>
                </a:solidFill>
                <a:latin typeface="Arial"/>
              </a:defRPr>
            </a:lvl1pPr>
            <a:lvl2pPr marL="432000" indent="-216000">
              <a:spcBef>
                <a:spcPts val="600"/>
              </a:spcBef>
              <a:buClr>
                <a:srgbClr val="009FE3"/>
              </a:buClr>
              <a:buSzPct val="125000"/>
              <a:defRPr sz="2000" baseline="0">
                <a:solidFill>
                  <a:schemeClr val="tx1"/>
                </a:solidFill>
                <a:latin typeface="Arial"/>
              </a:defRPr>
            </a:lvl2pPr>
            <a:lvl3pPr marL="648000" indent="-216000">
              <a:spcBef>
                <a:spcPts val="300"/>
              </a:spcBef>
              <a:buClr>
                <a:srgbClr val="009FE3"/>
              </a:buClr>
              <a:buSzPct val="125000"/>
              <a:defRPr sz="2000" baseline="0">
                <a:solidFill>
                  <a:schemeClr val="tx1"/>
                </a:solidFill>
                <a:latin typeface="Arial"/>
              </a:defRPr>
            </a:lvl3pPr>
            <a:lvl4pPr marL="864000" indent="-216000">
              <a:spcBef>
                <a:spcPts val="300"/>
              </a:spcBef>
              <a:buClr>
                <a:srgbClr val="009FE3"/>
              </a:buClr>
              <a:buSzPct val="125000"/>
              <a:defRPr baseline="0">
                <a:solidFill>
                  <a:schemeClr val="tx1"/>
                </a:solidFill>
                <a:latin typeface="Arial"/>
              </a:defRPr>
            </a:lvl4pPr>
            <a:lvl5pPr marL="1080000" indent="-216000">
              <a:spcBef>
                <a:spcPts val="300"/>
              </a:spcBef>
              <a:buClr>
                <a:srgbClr val="009FE3"/>
              </a:buClr>
              <a:buSzPct val="125000"/>
              <a:defRPr sz="2000" baseline="0">
                <a:solidFill>
                  <a:schemeClr val="tx1"/>
                </a:solidFill>
                <a:latin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
        <p:nvSpPr>
          <p:cNvPr id="9"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tx1">
                    <a:lumMod val="75000"/>
                    <a:lumOff val="25000"/>
                  </a:schemeClr>
                </a:solidFill>
                <a:latin typeface="Arial"/>
              </a:defRPr>
            </a:lvl1pPr>
          </a:lstStyle>
          <a:p>
            <a:fld id="{C8E7D7A6-DF6F-41F6-B370-3995CB50B0F2}" type="datetime1">
              <a:rPr lang="en-GB" smtClean="0">
                <a:solidFill>
                  <a:prstClr val="black">
                    <a:lumMod val="75000"/>
                    <a:lumOff val="25000"/>
                  </a:prstClr>
                </a:solidFill>
              </a:rPr>
              <a:pPr/>
              <a:t>24/11/2011</a:t>
            </a:fld>
            <a:endParaRPr lang="en-US" dirty="0">
              <a:solidFill>
                <a:prstClr val="black">
                  <a:lumMod val="75000"/>
                  <a:lumOff val="25000"/>
                </a:prstClr>
              </a:solidFill>
            </a:endParaRPr>
          </a:p>
        </p:txBody>
      </p:sp>
      <p:sp>
        <p:nvSpPr>
          <p:cNvPr id="12"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rgbClr val="404040"/>
                </a:solidFill>
                <a:latin typeface="Arial"/>
              </a:defRPr>
            </a:lvl1pPr>
          </a:lstStyle>
          <a:p>
            <a:r>
              <a:rPr lang="en-US" dirty="0" smtClean="0"/>
              <a:t>slide </a:t>
            </a:r>
            <a:fld id="{3CF8BEBA-977D-6E47-AC03-B1AB42481F20}" type="slidenum">
              <a:rPr lang="en-US" smtClean="0"/>
              <a:pPr/>
              <a:t>‹#›</a:t>
            </a:fld>
            <a:endParaRPr lang="en-US" dirty="0"/>
          </a:p>
        </p:txBody>
      </p:sp>
    </p:spTree>
    <p:extLst>
      <p:ext uri="{BB962C8B-B14F-4D97-AF65-F5344CB8AC3E}">
        <p14:creationId xmlns:p14="http://schemas.microsoft.com/office/powerpoint/2010/main" val="26565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1260000"/>
          </a:xfrm>
          <a:prstGeom prst="rect">
            <a:avLst/>
          </a:prstGeom>
          <a:solidFill>
            <a:srgbClr val="29335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14" name="Rectangle 13"/>
          <p:cNvSpPr/>
          <p:nvPr userDrawn="1"/>
        </p:nvSpPr>
        <p:spPr>
          <a:xfrm>
            <a:off x="0" y="1260000"/>
            <a:ext cx="9144000" cy="559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270000" y="505537"/>
            <a:ext cx="8618400" cy="422919"/>
          </a:xfrm>
          <a:prstGeom prst="rect">
            <a:avLst/>
          </a:prstGeom>
        </p:spPr>
        <p:txBody>
          <a:bodyPr vert="horz" lIns="0" tIns="0" rIns="0" bIns="0"/>
          <a:lstStyle>
            <a:lvl1pPr algn="r">
              <a:defRPr sz="2500" b="1" i="0" baseline="0">
                <a:solidFill>
                  <a:schemeClr val="bg1"/>
                </a:solidFill>
                <a:effectLst/>
                <a:latin typeface="Arial"/>
              </a:defRPr>
            </a:lvl1pPr>
          </a:lstStyle>
          <a:p>
            <a:r>
              <a:rPr lang="en-GB" dirty="0" smtClean="0"/>
              <a:t>Slide title</a:t>
            </a:r>
            <a:endParaRPr lang="en-US" dirty="0"/>
          </a:p>
        </p:txBody>
      </p:sp>
      <p:sp>
        <p:nvSpPr>
          <p:cNvPr id="7" name="Content Placeholder 6"/>
          <p:cNvSpPr>
            <a:spLocks noGrp="1"/>
          </p:cNvSpPr>
          <p:nvPr>
            <p:ph sz="quarter" idx="10"/>
          </p:nvPr>
        </p:nvSpPr>
        <p:spPr>
          <a:xfrm>
            <a:off x="270000" y="1620000"/>
            <a:ext cx="8640000" cy="4860000"/>
          </a:xfrm>
          <a:prstGeom prst="rect">
            <a:avLst/>
          </a:prstGeom>
        </p:spPr>
        <p:txBody>
          <a:bodyPr vert="horz" lIns="0" tIns="0" rIns="0" bIns="0"/>
          <a:lstStyle>
            <a:lvl1pPr marL="216000" indent="-216000">
              <a:spcBef>
                <a:spcPts val="600"/>
              </a:spcBef>
              <a:buClr>
                <a:srgbClr val="009FE3"/>
              </a:buClr>
              <a:buSzPct val="125000"/>
              <a:buFont typeface="Wingdings" charset="2"/>
              <a:buChar char="§"/>
              <a:defRPr sz="2000" baseline="0">
                <a:solidFill>
                  <a:schemeClr val="tx1"/>
                </a:solidFill>
                <a:latin typeface="Arial"/>
              </a:defRPr>
            </a:lvl1pPr>
            <a:lvl2pPr marL="432000" indent="-216000">
              <a:spcBef>
                <a:spcPts val="600"/>
              </a:spcBef>
              <a:buClr>
                <a:srgbClr val="009FE3"/>
              </a:buClr>
              <a:buSzPct val="125000"/>
              <a:defRPr sz="2000" baseline="0">
                <a:solidFill>
                  <a:schemeClr val="tx1"/>
                </a:solidFill>
                <a:latin typeface="Arial"/>
              </a:defRPr>
            </a:lvl2pPr>
            <a:lvl3pPr marL="648000" indent="-216000">
              <a:spcBef>
                <a:spcPts val="300"/>
              </a:spcBef>
              <a:buClr>
                <a:srgbClr val="009FE3"/>
              </a:buClr>
              <a:buSzPct val="125000"/>
              <a:defRPr sz="2000" baseline="0">
                <a:solidFill>
                  <a:schemeClr val="tx1"/>
                </a:solidFill>
                <a:latin typeface="Arial"/>
              </a:defRPr>
            </a:lvl3pPr>
            <a:lvl4pPr marL="864000" indent="-216000">
              <a:spcBef>
                <a:spcPts val="300"/>
              </a:spcBef>
              <a:buClr>
                <a:srgbClr val="009FE3"/>
              </a:buClr>
              <a:buSzPct val="125000"/>
              <a:defRPr baseline="0">
                <a:solidFill>
                  <a:schemeClr val="tx1"/>
                </a:solidFill>
                <a:latin typeface="Arial"/>
              </a:defRPr>
            </a:lvl4pPr>
            <a:lvl5pPr marL="1080000" indent="-216000">
              <a:spcBef>
                <a:spcPts val="300"/>
              </a:spcBef>
              <a:buClr>
                <a:srgbClr val="009FE3"/>
              </a:buClr>
              <a:buSzPct val="125000"/>
              <a:defRPr sz="2000" baseline="0">
                <a:solidFill>
                  <a:schemeClr val="tx1"/>
                </a:solidFill>
                <a:latin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
        <p:nvSpPr>
          <p:cNvPr id="9"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tx1">
                    <a:lumMod val="75000"/>
                    <a:lumOff val="25000"/>
                  </a:schemeClr>
                </a:solidFill>
                <a:latin typeface="Arial"/>
              </a:defRPr>
            </a:lvl1pPr>
          </a:lstStyle>
          <a:p>
            <a:fld id="{C8E7D7A6-DF6F-41F6-B370-3995CB50B0F2}" type="datetime1">
              <a:rPr lang="en-GB" smtClean="0">
                <a:solidFill>
                  <a:prstClr val="black">
                    <a:lumMod val="75000"/>
                    <a:lumOff val="25000"/>
                  </a:prstClr>
                </a:solidFill>
              </a:rPr>
              <a:pPr/>
              <a:t>24/11/2011</a:t>
            </a:fld>
            <a:endParaRPr lang="en-US" dirty="0">
              <a:solidFill>
                <a:prstClr val="black">
                  <a:lumMod val="75000"/>
                  <a:lumOff val="25000"/>
                </a:prstClr>
              </a:solidFill>
            </a:endParaRPr>
          </a:p>
        </p:txBody>
      </p:sp>
      <p:sp>
        <p:nvSpPr>
          <p:cNvPr id="12"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rgbClr val="404040"/>
                </a:solidFill>
                <a:latin typeface="Arial"/>
              </a:defRPr>
            </a:lvl1pPr>
          </a:lstStyle>
          <a:p>
            <a:r>
              <a:rPr lang="en-US" dirty="0" smtClean="0"/>
              <a:t>slide </a:t>
            </a:r>
            <a:fld id="{3CF8BEBA-977D-6E47-AC03-B1AB42481F20}" type="slidenum">
              <a:rPr lang="en-US" smtClean="0"/>
              <a:pPr/>
              <a:t>‹#›</a:t>
            </a:fld>
            <a:endParaRPr lang="en-US" dirty="0"/>
          </a:p>
        </p:txBody>
      </p:sp>
    </p:spTree>
    <p:extLst>
      <p:ext uri="{BB962C8B-B14F-4D97-AF65-F5344CB8AC3E}">
        <p14:creationId xmlns:p14="http://schemas.microsoft.com/office/powerpoint/2010/main" val="250621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1260000"/>
          </a:xfrm>
          <a:prstGeom prst="rect">
            <a:avLst/>
          </a:prstGeom>
          <a:solidFill>
            <a:srgbClr val="1D3B5E">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14" name="Rectangle 13"/>
          <p:cNvSpPr/>
          <p:nvPr userDrawn="1"/>
        </p:nvSpPr>
        <p:spPr>
          <a:xfrm>
            <a:off x="0" y="1260000"/>
            <a:ext cx="9144000" cy="559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270000" y="505537"/>
            <a:ext cx="8618400" cy="422919"/>
          </a:xfrm>
          <a:prstGeom prst="rect">
            <a:avLst/>
          </a:prstGeom>
        </p:spPr>
        <p:txBody>
          <a:bodyPr vert="horz" lIns="0" tIns="0" rIns="0" bIns="0"/>
          <a:lstStyle>
            <a:lvl1pPr algn="r">
              <a:defRPr sz="2500" b="1" i="0" baseline="0">
                <a:solidFill>
                  <a:schemeClr val="bg1"/>
                </a:solidFill>
                <a:effectLst/>
                <a:latin typeface="Arial"/>
              </a:defRPr>
            </a:lvl1pPr>
          </a:lstStyle>
          <a:p>
            <a:r>
              <a:rPr lang="en-GB" dirty="0" smtClean="0"/>
              <a:t>Slide title</a:t>
            </a:r>
            <a:endParaRPr lang="en-US" dirty="0"/>
          </a:p>
        </p:txBody>
      </p:sp>
      <p:sp>
        <p:nvSpPr>
          <p:cNvPr id="7" name="Content Placeholder 6"/>
          <p:cNvSpPr>
            <a:spLocks noGrp="1"/>
          </p:cNvSpPr>
          <p:nvPr>
            <p:ph sz="quarter" idx="10"/>
          </p:nvPr>
        </p:nvSpPr>
        <p:spPr>
          <a:xfrm>
            <a:off x="270000" y="1620000"/>
            <a:ext cx="8640000" cy="4860000"/>
          </a:xfrm>
          <a:prstGeom prst="rect">
            <a:avLst/>
          </a:prstGeom>
        </p:spPr>
        <p:txBody>
          <a:bodyPr vert="horz" lIns="0" tIns="0" rIns="0" bIns="0"/>
          <a:lstStyle>
            <a:lvl1pPr marL="216000" indent="-216000">
              <a:spcBef>
                <a:spcPts val="600"/>
              </a:spcBef>
              <a:buClr>
                <a:srgbClr val="009FE3"/>
              </a:buClr>
              <a:buSzPct val="125000"/>
              <a:buFont typeface="Wingdings" charset="2"/>
              <a:buChar char="§"/>
              <a:defRPr sz="2000" baseline="0">
                <a:solidFill>
                  <a:schemeClr val="tx1"/>
                </a:solidFill>
                <a:latin typeface="Arial"/>
              </a:defRPr>
            </a:lvl1pPr>
            <a:lvl2pPr marL="432000" indent="-216000">
              <a:spcBef>
                <a:spcPts val="600"/>
              </a:spcBef>
              <a:buClr>
                <a:srgbClr val="009FE3"/>
              </a:buClr>
              <a:buSzPct val="125000"/>
              <a:defRPr sz="2000" baseline="0">
                <a:solidFill>
                  <a:schemeClr val="tx1"/>
                </a:solidFill>
                <a:latin typeface="Arial"/>
              </a:defRPr>
            </a:lvl2pPr>
            <a:lvl3pPr marL="648000" indent="-216000">
              <a:spcBef>
                <a:spcPts val="300"/>
              </a:spcBef>
              <a:buClr>
                <a:srgbClr val="009FE3"/>
              </a:buClr>
              <a:buSzPct val="125000"/>
              <a:defRPr sz="2000" baseline="0">
                <a:solidFill>
                  <a:schemeClr val="tx1"/>
                </a:solidFill>
                <a:latin typeface="Arial"/>
              </a:defRPr>
            </a:lvl3pPr>
            <a:lvl4pPr marL="864000" indent="-216000">
              <a:spcBef>
                <a:spcPts val="300"/>
              </a:spcBef>
              <a:buClr>
                <a:srgbClr val="009FE3"/>
              </a:buClr>
              <a:buSzPct val="125000"/>
              <a:defRPr baseline="0">
                <a:solidFill>
                  <a:schemeClr val="tx1"/>
                </a:solidFill>
                <a:latin typeface="Arial"/>
              </a:defRPr>
            </a:lvl4pPr>
            <a:lvl5pPr marL="1080000" indent="-216000">
              <a:spcBef>
                <a:spcPts val="300"/>
              </a:spcBef>
              <a:buClr>
                <a:srgbClr val="009FE3"/>
              </a:buClr>
              <a:buSzPct val="125000"/>
              <a:defRPr sz="2000" baseline="0">
                <a:solidFill>
                  <a:schemeClr val="tx1"/>
                </a:solidFill>
                <a:latin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
        <p:nvSpPr>
          <p:cNvPr id="9"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tx1">
                    <a:lumMod val="75000"/>
                    <a:lumOff val="25000"/>
                  </a:schemeClr>
                </a:solidFill>
                <a:latin typeface="Arial"/>
              </a:defRPr>
            </a:lvl1pPr>
          </a:lstStyle>
          <a:p>
            <a:fld id="{C8E7D7A6-DF6F-41F6-B370-3995CB50B0F2}" type="datetime1">
              <a:rPr lang="en-GB" smtClean="0">
                <a:solidFill>
                  <a:prstClr val="black">
                    <a:lumMod val="75000"/>
                    <a:lumOff val="25000"/>
                  </a:prstClr>
                </a:solidFill>
              </a:rPr>
              <a:pPr/>
              <a:t>24/11/2011</a:t>
            </a:fld>
            <a:endParaRPr lang="en-US" dirty="0">
              <a:solidFill>
                <a:prstClr val="black">
                  <a:lumMod val="75000"/>
                  <a:lumOff val="25000"/>
                </a:prstClr>
              </a:solidFill>
            </a:endParaRPr>
          </a:p>
        </p:txBody>
      </p:sp>
      <p:sp>
        <p:nvSpPr>
          <p:cNvPr id="12"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rgbClr val="404040"/>
                </a:solidFill>
                <a:latin typeface="Arial"/>
              </a:defRPr>
            </a:lvl1pPr>
          </a:lstStyle>
          <a:p>
            <a:r>
              <a:rPr lang="en-US" dirty="0" smtClean="0"/>
              <a:t>slide </a:t>
            </a:r>
            <a:fld id="{3CF8BEBA-977D-6E47-AC03-B1AB42481F20}" type="slidenum">
              <a:rPr lang="en-US" smtClean="0"/>
              <a:pPr/>
              <a:t>‹#›</a:t>
            </a:fld>
            <a:endParaRPr lang="en-US" dirty="0"/>
          </a:p>
        </p:txBody>
      </p:sp>
    </p:spTree>
    <p:extLst>
      <p:ext uri="{BB962C8B-B14F-4D97-AF65-F5344CB8AC3E}">
        <p14:creationId xmlns:p14="http://schemas.microsoft.com/office/powerpoint/2010/main" val="153160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088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p:bg>
      <p:bgPr>
        <a:solidFill>
          <a:srgbClr val="1D3B5E"/>
        </a:solidFill>
        <a:effectLst/>
      </p:bgPr>
    </p:bg>
    <p:spTree>
      <p:nvGrpSpPr>
        <p:cNvPr id="1" name=""/>
        <p:cNvGrpSpPr/>
        <p:nvPr/>
      </p:nvGrpSpPr>
      <p:grpSpPr>
        <a:xfrm>
          <a:off x="0" y="0"/>
          <a:ext cx="0" cy="0"/>
          <a:chOff x="0" y="0"/>
          <a:chExt cx="0" cy="0"/>
        </a:xfrm>
      </p:grpSpPr>
      <p:sp>
        <p:nvSpPr>
          <p:cNvPr id="2"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bg1"/>
                </a:solidFill>
                <a:latin typeface="Arial"/>
              </a:defRPr>
            </a:lvl1pPr>
          </a:lstStyle>
          <a:p>
            <a:fld id="{C8E7D7A6-DF6F-41F6-B370-3995CB50B0F2}" type="datetime1">
              <a:rPr lang="en-GB" smtClean="0">
                <a:solidFill>
                  <a:prstClr val="white"/>
                </a:solidFill>
              </a:rPr>
              <a:pPr/>
              <a:t>24/11/2011</a:t>
            </a:fld>
            <a:endParaRPr lang="en-US" dirty="0">
              <a:solidFill>
                <a:prstClr val="white"/>
              </a:solidFill>
            </a:endParaRPr>
          </a:p>
        </p:txBody>
      </p:sp>
      <p:sp>
        <p:nvSpPr>
          <p:cNvPr id="3"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chemeClr val="bg1"/>
                </a:solidFill>
                <a:latin typeface="Arial"/>
              </a:defRPr>
            </a:lvl1pPr>
          </a:lstStyle>
          <a:p>
            <a:r>
              <a:rPr lang="en-US" smtClean="0">
                <a:solidFill>
                  <a:prstClr val="white"/>
                </a:solidFill>
              </a:rPr>
              <a:t>slide </a:t>
            </a:r>
            <a:fld id="{3CF8BEBA-977D-6E47-AC03-B1AB42481F2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1169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1260000"/>
          </a:xfrm>
          <a:prstGeom prst="rect">
            <a:avLst/>
          </a:prstGeom>
          <a:solidFill>
            <a:srgbClr val="29335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14" name="Rectangle 13"/>
          <p:cNvSpPr/>
          <p:nvPr userDrawn="1"/>
        </p:nvSpPr>
        <p:spPr>
          <a:xfrm>
            <a:off x="0" y="1260000"/>
            <a:ext cx="9144000" cy="559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270000" y="505537"/>
            <a:ext cx="8618400" cy="422919"/>
          </a:xfrm>
          <a:prstGeom prst="rect">
            <a:avLst/>
          </a:prstGeom>
        </p:spPr>
        <p:txBody>
          <a:bodyPr vert="horz" lIns="0" tIns="0" rIns="0" bIns="0"/>
          <a:lstStyle>
            <a:lvl1pPr algn="r">
              <a:defRPr sz="2500" b="1" i="0" baseline="0">
                <a:solidFill>
                  <a:schemeClr val="bg1"/>
                </a:solidFill>
                <a:effectLst/>
                <a:latin typeface="Arial"/>
              </a:defRPr>
            </a:lvl1pPr>
          </a:lstStyle>
          <a:p>
            <a:r>
              <a:rPr lang="en-GB" dirty="0" smtClean="0"/>
              <a:t>Slide title</a:t>
            </a:r>
            <a:endParaRPr lang="en-US" dirty="0"/>
          </a:p>
        </p:txBody>
      </p:sp>
      <p:sp>
        <p:nvSpPr>
          <p:cNvPr id="7" name="Content Placeholder 6"/>
          <p:cNvSpPr>
            <a:spLocks noGrp="1"/>
          </p:cNvSpPr>
          <p:nvPr>
            <p:ph sz="quarter" idx="10"/>
          </p:nvPr>
        </p:nvSpPr>
        <p:spPr>
          <a:xfrm>
            <a:off x="270000" y="1620000"/>
            <a:ext cx="8640000" cy="4860000"/>
          </a:xfrm>
          <a:prstGeom prst="rect">
            <a:avLst/>
          </a:prstGeom>
        </p:spPr>
        <p:txBody>
          <a:bodyPr vert="horz" lIns="0" tIns="0" rIns="0" bIns="0"/>
          <a:lstStyle>
            <a:lvl1pPr marL="216000" indent="-216000">
              <a:spcBef>
                <a:spcPts val="600"/>
              </a:spcBef>
              <a:buClr>
                <a:srgbClr val="009FE3"/>
              </a:buClr>
              <a:buSzPct val="125000"/>
              <a:buFont typeface="Wingdings" charset="2"/>
              <a:buChar char="§"/>
              <a:defRPr sz="2000" baseline="0">
                <a:solidFill>
                  <a:schemeClr val="tx1"/>
                </a:solidFill>
                <a:latin typeface="Arial"/>
              </a:defRPr>
            </a:lvl1pPr>
            <a:lvl2pPr marL="432000" indent="-216000">
              <a:spcBef>
                <a:spcPts val="600"/>
              </a:spcBef>
              <a:buClr>
                <a:srgbClr val="009FE3"/>
              </a:buClr>
              <a:buSzPct val="125000"/>
              <a:defRPr sz="2000" baseline="0">
                <a:solidFill>
                  <a:schemeClr val="tx1"/>
                </a:solidFill>
                <a:latin typeface="Arial"/>
              </a:defRPr>
            </a:lvl2pPr>
            <a:lvl3pPr marL="648000" indent="-216000">
              <a:spcBef>
                <a:spcPts val="300"/>
              </a:spcBef>
              <a:buClr>
                <a:srgbClr val="009FE3"/>
              </a:buClr>
              <a:buSzPct val="125000"/>
              <a:defRPr sz="2000" baseline="0">
                <a:solidFill>
                  <a:schemeClr val="tx1"/>
                </a:solidFill>
                <a:latin typeface="Arial"/>
              </a:defRPr>
            </a:lvl3pPr>
            <a:lvl4pPr marL="864000" indent="-216000">
              <a:spcBef>
                <a:spcPts val="300"/>
              </a:spcBef>
              <a:buClr>
                <a:srgbClr val="009FE3"/>
              </a:buClr>
              <a:buSzPct val="125000"/>
              <a:defRPr baseline="0">
                <a:solidFill>
                  <a:schemeClr val="tx1"/>
                </a:solidFill>
                <a:latin typeface="Arial"/>
              </a:defRPr>
            </a:lvl4pPr>
            <a:lvl5pPr marL="1080000" indent="-216000">
              <a:spcBef>
                <a:spcPts val="300"/>
              </a:spcBef>
              <a:buClr>
                <a:srgbClr val="009FE3"/>
              </a:buClr>
              <a:buSzPct val="125000"/>
              <a:defRPr sz="2000" baseline="0">
                <a:solidFill>
                  <a:schemeClr val="tx1"/>
                </a:solidFill>
                <a:latin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Tree>
    <p:extLst>
      <p:ext uri="{BB962C8B-B14F-4D97-AF65-F5344CB8AC3E}">
        <p14:creationId xmlns:p14="http://schemas.microsoft.com/office/powerpoint/2010/main" val="12954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1260000"/>
          </a:xfrm>
          <a:prstGeom prst="rect">
            <a:avLst/>
          </a:prstGeom>
          <a:solidFill>
            <a:srgbClr val="29335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14" name="Rectangle 13"/>
          <p:cNvSpPr/>
          <p:nvPr userDrawn="1"/>
        </p:nvSpPr>
        <p:spPr>
          <a:xfrm>
            <a:off x="0" y="1260000"/>
            <a:ext cx="9144000" cy="559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270000" y="505537"/>
            <a:ext cx="8618400" cy="422919"/>
          </a:xfrm>
          <a:prstGeom prst="rect">
            <a:avLst/>
          </a:prstGeom>
        </p:spPr>
        <p:txBody>
          <a:bodyPr vert="horz" lIns="0" tIns="0" rIns="0" bIns="0"/>
          <a:lstStyle>
            <a:lvl1pPr algn="r">
              <a:defRPr sz="2500" b="1" i="0" baseline="0">
                <a:solidFill>
                  <a:schemeClr val="bg1"/>
                </a:solidFill>
                <a:effectLst/>
                <a:latin typeface="Arial"/>
              </a:defRPr>
            </a:lvl1pPr>
          </a:lstStyle>
          <a:p>
            <a:r>
              <a:rPr lang="en-GB" dirty="0" smtClean="0"/>
              <a:t>Slide title</a:t>
            </a:r>
            <a:endParaRPr lang="en-US" dirty="0"/>
          </a:p>
        </p:txBody>
      </p:sp>
      <p:sp>
        <p:nvSpPr>
          <p:cNvPr id="7" name="Content Placeholder 6"/>
          <p:cNvSpPr>
            <a:spLocks noGrp="1"/>
          </p:cNvSpPr>
          <p:nvPr>
            <p:ph sz="quarter" idx="10"/>
          </p:nvPr>
        </p:nvSpPr>
        <p:spPr>
          <a:xfrm>
            <a:off x="270000" y="1620000"/>
            <a:ext cx="8640000" cy="4860000"/>
          </a:xfrm>
          <a:prstGeom prst="rect">
            <a:avLst/>
          </a:prstGeom>
        </p:spPr>
        <p:txBody>
          <a:bodyPr vert="horz" lIns="0" tIns="0" rIns="0" bIns="0"/>
          <a:lstStyle>
            <a:lvl1pPr marL="216000" indent="-216000">
              <a:spcBef>
                <a:spcPts val="600"/>
              </a:spcBef>
              <a:buClr>
                <a:srgbClr val="009FE3"/>
              </a:buClr>
              <a:buSzPct val="125000"/>
              <a:buFont typeface="Wingdings" charset="2"/>
              <a:buChar char="§"/>
              <a:defRPr sz="2000" baseline="0">
                <a:solidFill>
                  <a:schemeClr val="tx1"/>
                </a:solidFill>
                <a:latin typeface="Arial"/>
              </a:defRPr>
            </a:lvl1pPr>
            <a:lvl2pPr marL="432000" indent="-216000">
              <a:spcBef>
                <a:spcPts val="600"/>
              </a:spcBef>
              <a:buClr>
                <a:srgbClr val="009FE3"/>
              </a:buClr>
              <a:buSzPct val="125000"/>
              <a:defRPr sz="2000" baseline="0">
                <a:solidFill>
                  <a:schemeClr val="tx1"/>
                </a:solidFill>
                <a:latin typeface="Arial"/>
              </a:defRPr>
            </a:lvl2pPr>
            <a:lvl3pPr marL="648000" indent="-216000">
              <a:spcBef>
                <a:spcPts val="300"/>
              </a:spcBef>
              <a:buClr>
                <a:srgbClr val="009FE3"/>
              </a:buClr>
              <a:buSzPct val="125000"/>
              <a:defRPr sz="2000" baseline="0">
                <a:solidFill>
                  <a:schemeClr val="tx1"/>
                </a:solidFill>
                <a:latin typeface="Arial"/>
              </a:defRPr>
            </a:lvl3pPr>
            <a:lvl4pPr marL="864000" indent="-216000">
              <a:spcBef>
                <a:spcPts val="300"/>
              </a:spcBef>
              <a:buClr>
                <a:srgbClr val="009FE3"/>
              </a:buClr>
              <a:buSzPct val="125000"/>
              <a:defRPr baseline="0">
                <a:solidFill>
                  <a:schemeClr val="tx1"/>
                </a:solidFill>
                <a:latin typeface="Arial"/>
              </a:defRPr>
            </a:lvl4pPr>
            <a:lvl5pPr marL="1080000" indent="-216000">
              <a:spcBef>
                <a:spcPts val="300"/>
              </a:spcBef>
              <a:buClr>
                <a:srgbClr val="009FE3"/>
              </a:buClr>
              <a:buSzPct val="125000"/>
              <a:defRPr sz="2000" baseline="0">
                <a:solidFill>
                  <a:schemeClr val="tx1"/>
                </a:solidFill>
                <a:latin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Tree>
    <p:extLst>
      <p:ext uri="{BB962C8B-B14F-4D97-AF65-F5344CB8AC3E}">
        <p14:creationId xmlns:p14="http://schemas.microsoft.com/office/powerpoint/2010/main" val="139996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1260000"/>
          </a:xfrm>
          <a:prstGeom prst="rect">
            <a:avLst/>
          </a:prstGeom>
          <a:solidFill>
            <a:srgbClr val="1D3B5E">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14" name="Rectangle 13"/>
          <p:cNvSpPr/>
          <p:nvPr userDrawn="1"/>
        </p:nvSpPr>
        <p:spPr>
          <a:xfrm>
            <a:off x="0" y="1260000"/>
            <a:ext cx="9144000" cy="559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270000" y="505537"/>
            <a:ext cx="8618400" cy="422919"/>
          </a:xfrm>
          <a:prstGeom prst="rect">
            <a:avLst/>
          </a:prstGeom>
        </p:spPr>
        <p:txBody>
          <a:bodyPr vert="horz" lIns="0" tIns="0" rIns="0" bIns="0"/>
          <a:lstStyle>
            <a:lvl1pPr algn="r">
              <a:defRPr sz="2500" b="1" i="0" baseline="0">
                <a:solidFill>
                  <a:schemeClr val="bg1"/>
                </a:solidFill>
                <a:effectLst/>
                <a:latin typeface="Arial"/>
              </a:defRPr>
            </a:lvl1pPr>
          </a:lstStyle>
          <a:p>
            <a:r>
              <a:rPr lang="en-GB" dirty="0" smtClean="0"/>
              <a:t>Slide title</a:t>
            </a:r>
            <a:endParaRPr lang="en-US" dirty="0"/>
          </a:p>
        </p:txBody>
      </p:sp>
      <p:sp>
        <p:nvSpPr>
          <p:cNvPr id="7" name="Content Placeholder 6"/>
          <p:cNvSpPr>
            <a:spLocks noGrp="1"/>
          </p:cNvSpPr>
          <p:nvPr>
            <p:ph sz="quarter" idx="10"/>
          </p:nvPr>
        </p:nvSpPr>
        <p:spPr>
          <a:xfrm>
            <a:off x="270000" y="1620000"/>
            <a:ext cx="8640000" cy="4860000"/>
          </a:xfrm>
          <a:prstGeom prst="rect">
            <a:avLst/>
          </a:prstGeom>
        </p:spPr>
        <p:txBody>
          <a:bodyPr vert="horz" lIns="0" tIns="0" rIns="0" bIns="0"/>
          <a:lstStyle>
            <a:lvl1pPr marL="216000" indent="-216000">
              <a:spcBef>
                <a:spcPts val="600"/>
              </a:spcBef>
              <a:buClr>
                <a:srgbClr val="009FE3"/>
              </a:buClr>
              <a:buSzPct val="125000"/>
              <a:buFont typeface="Wingdings" charset="2"/>
              <a:buChar char="§"/>
              <a:defRPr sz="2000" baseline="0">
                <a:solidFill>
                  <a:schemeClr val="tx1"/>
                </a:solidFill>
                <a:latin typeface="Arial"/>
              </a:defRPr>
            </a:lvl1pPr>
            <a:lvl2pPr marL="432000" indent="-216000">
              <a:spcBef>
                <a:spcPts val="600"/>
              </a:spcBef>
              <a:buClr>
                <a:srgbClr val="009FE3"/>
              </a:buClr>
              <a:buSzPct val="125000"/>
              <a:defRPr sz="2000" baseline="0">
                <a:solidFill>
                  <a:schemeClr val="tx1"/>
                </a:solidFill>
                <a:latin typeface="Arial"/>
              </a:defRPr>
            </a:lvl2pPr>
            <a:lvl3pPr marL="648000" indent="-216000">
              <a:spcBef>
                <a:spcPts val="300"/>
              </a:spcBef>
              <a:buClr>
                <a:srgbClr val="009FE3"/>
              </a:buClr>
              <a:buSzPct val="125000"/>
              <a:defRPr sz="2000" baseline="0">
                <a:solidFill>
                  <a:schemeClr val="tx1"/>
                </a:solidFill>
                <a:latin typeface="Arial"/>
              </a:defRPr>
            </a:lvl3pPr>
            <a:lvl4pPr marL="864000" indent="-216000">
              <a:spcBef>
                <a:spcPts val="300"/>
              </a:spcBef>
              <a:buClr>
                <a:srgbClr val="009FE3"/>
              </a:buClr>
              <a:buSzPct val="125000"/>
              <a:defRPr baseline="0">
                <a:solidFill>
                  <a:schemeClr val="tx1"/>
                </a:solidFill>
                <a:latin typeface="Arial"/>
              </a:defRPr>
            </a:lvl4pPr>
            <a:lvl5pPr marL="1080000" indent="-216000">
              <a:spcBef>
                <a:spcPts val="300"/>
              </a:spcBef>
              <a:buClr>
                <a:srgbClr val="009FE3"/>
              </a:buClr>
              <a:buSzPct val="125000"/>
              <a:defRPr sz="2000" baseline="0">
                <a:solidFill>
                  <a:schemeClr val="tx1"/>
                </a:solidFill>
                <a:latin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Tree>
    <p:extLst>
      <p:ext uri="{BB962C8B-B14F-4D97-AF65-F5344CB8AC3E}">
        <p14:creationId xmlns:p14="http://schemas.microsoft.com/office/powerpoint/2010/main" val="29205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90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7" y="548680"/>
            <a:ext cx="5904185" cy="1143000"/>
          </a:xfrm>
        </p:spPr>
        <p:txBody>
          <a:bodyPr anchor="t" anchorCtr="0"/>
          <a:lstStyle>
            <a:lvl1pPr>
              <a:defRPr sz="4000"/>
            </a:lvl1pPr>
          </a:lstStyle>
          <a:p>
            <a:r>
              <a:rPr lang="en-US" smtClean="0"/>
              <a:t>Click to edit Master title style</a:t>
            </a:r>
            <a:endParaRPr lang="en-GB" dirty="0"/>
          </a:p>
        </p:txBody>
      </p:sp>
      <p:sp>
        <p:nvSpPr>
          <p:cNvPr id="3" name="Content Placeholder 2"/>
          <p:cNvSpPr>
            <a:spLocks noGrp="1"/>
          </p:cNvSpPr>
          <p:nvPr>
            <p:ph sz="half" idx="1"/>
          </p:nvPr>
        </p:nvSpPr>
        <p:spPr>
          <a:xfrm>
            <a:off x="457200" y="2060851"/>
            <a:ext cx="4038600" cy="4065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2060851"/>
            <a:ext cx="4038600" cy="4065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pPr>
              <a:defRPr/>
            </a:pP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5904656" cy="1143000"/>
          </a:xfrm>
        </p:spPr>
        <p:txBody>
          <a:bodyPr anchor="t" anchorCtr="0"/>
          <a:lstStyle>
            <a:lvl1pPr>
              <a:defRPr sz="4000" baseline="0"/>
            </a:lvl1pPr>
          </a:lstStyle>
          <a:p>
            <a:r>
              <a:rPr lang="en-US" smtClean="0"/>
              <a:t>Click to edit Master title style</a:t>
            </a:r>
            <a:endParaRPr lang="en-GB" dirty="0"/>
          </a:p>
        </p:txBody>
      </p:sp>
      <p:sp>
        <p:nvSpPr>
          <p:cNvPr id="3" name="Text Placeholder 2"/>
          <p:cNvSpPr>
            <a:spLocks noGrp="1"/>
          </p:cNvSpPr>
          <p:nvPr>
            <p:ph type="body" idx="1"/>
          </p:nvPr>
        </p:nvSpPr>
        <p:spPr>
          <a:xfrm>
            <a:off x="467544" y="1988840"/>
            <a:ext cx="4040188"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36925"/>
            <a:ext cx="4040188" cy="34892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4009" y="1988840"/>
            <a:ext cx="4041775"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636925"/>
            <a:ext cx="4041775" cy="34892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4"/>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20" y="476672"/>
            <a:ext cx="5832177" cy="1359024"/>
          </a:xfrm>
        </p:spPr>
        <p:txBody>
          <a:bodyPr anchor="t" anchorCtr="0"/>
          <a:lstStyle>
            <a:lvl1pPr>
              <a:defRPr sz="4000"/>
            </a:lvl1pPr>
          </a:lstStyle>
          <a:p>
            <a:r>
              <a:rPr lang="en-US" dirty="0" smtClean="0"/>
              <a:t>Click to edit Master title style </a:t>
            </a:r>
            <a:endParaRPr lang="en-GB" dirty="0"/>
          </a:p>
        </p:txBody>
      </p:sp>
      <p:sp>
        <p:nvSpPr>
          <p:cNvPr id="3" name="Footer Placeholder 4"/>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5904656" cy="1224136"/>
          </a:xfrm>
        </p:spPr>
        <p:txBody>
          <a:bodyPr anchor="t"/>
          <a:lstStyle>
            <a:lvl1pPr algn="l">
              <a:defRPr sz="4000" b="0" i="0" baseline="0"/>
            </a:lvl1pPr>
          </a:lstStyle>
          <a:p>
            <a:r>
              <a:rPr lang="en-US" smtClean="0"/>
              <a:t>Click to edit Master title style</a:t>
            </a:r>
            <a:endParaRPr lang="en-GB" dirty="0"/>
          </a:p>
        </p:txBody>
      </p:sp>
      <p:sp>
        <p:nvSpPr>
          <p:cNvPr id="3" name="Content Placeholder 2"/>
          <p:cNvSpPr>
            <a:spLocks noGrp="1"/>
          </p:cNvSpPr>
          <p:nvPr>
            <p:ph idx="1"/>
          </p:nvPr>
        </p:nvSpPr>
        <p:spPr>
          <a:xfrm>
            <a:off x="3563891" y="2060848"/>
            <a:ext cx="5111750" cy="4104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2060851"/>
            <a:ext cx="3008313" cy="4065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683568" y="62068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68356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19.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jpeg"/></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2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descr="blue.png"/>
          <p:cNvPicPr>
            <a:picLocks noChangeAspect="1"/>
          </p:cNvPicPr>
          <p:nvPr/>
        </p:nvPicPr>
        <p:blipFill>
          <a:blip r:embed="rId13" cstate="print"/>
          <a:stretch>
            <a:fillRect/>
          </a:stretch>
        </p:blipFill>
        <p:spPr>
          <a:xfrm>
            <a:off x="6714679" y="4495800"/>
            <a:ext cx="2418443" cy="2362200"/>
          </a:xfrm>
          <a:prstGeom prst="rect">
            <a:avLst/>
          </a:prstGeom>
        </p:spPr>
      </p:pic>
      <p:sp>
        <p:nvSpPr>
          <p:cNvPr id="1026" name="Title Placeholder 1"/>
          <p:cNvSpPr>
            <a:spLocks noGrp="1"/>
          </p:cNvSpPr>
          <p:nvPr>
            <p:ph type="title"/>
          </p:nvPr>
        </p:nvSpPr>
        <p:spPr bwMode="auto">
          <a:xfrm>
            <a:off x="179395" y="413792"/>
            <a:ext cx="612080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250825" y="1916832"/>
            <a:ext cx="8229600" cy="42379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3"/>
          </p:nvPr>
        </p:nvSpPr>
        <p:spPr>
          <a:xfrm>
            <a:off x="2916238" y="6308739"/>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pic>
        <p:nvPicPr>
          <p:cNvPr id="1030" name="Picture 19" descr="JISC-advance-logo.png                                          000A4DEDMacintosh HD                   C4FA48F9:"/>
          <p:cNvPicPr>
            <a:picLocks noChangeAspect="1" noChangeArrowheads="1"/>
          </p:cNvPicPr>
          <p:nvPr/>
        </p:nvPicPr>
        <p:blipFill>
          <a:blip r:embed="rId14" cstate="print"/>
          <a:srcRect/>
          <a:stretch>
            <a:fillRect/>
          </a:stretch>
        </p:blipFill>
        <p:spPr bwMode="auto">
          <a:xfrm>
            <a:off x="228600" y="6248400"/>
            <a:ext cx="1524000" cy="439738"/>
          </a:xfrm>
          <a:prstGeom prst="rect">
            <a:avLst/>
          </a:prstGeom>
          <a:noFill/>
          <a:ln w="9525">
            <a:noFill/>
            <a:miter lim="800000"/>
            <a:headEnd/>
            <a:tailEnd/>
          </a:ln>
        </p:spPr>
      </p:pic>
      <p:sp>
        <p:nvSpPr>
          <p:cNvPr id="9" name="Line 2"/>
          <p:cNvSpPr>
            <a:spLocks noChangeShapeType="1"/>
          </p:cNvSpPr>
          <p:nvPr/>
        </p:nvSpPr>
        <p:spPr bwMode="auto">
          <a:xfrm flipH="1">
            <a:off x="0" y="1772816"/>
            <a:ext cx="6300192" cy="0"/>
          </a:xfrm>
          <a:prstGeom prst="line">
            <a:avLst/>
          </a:prstGeom>
          <a:noFill/>
          <a:ln w="9525">
            <a:solidFill>
              <a:srgbClr val="1A4B8E"/>
            </a:solidFill>
            <a:round/>
            <a:headEnd/>
            <a:tailEnd/>
          </a:ln>
          <a:effectLst/>
        </p:spPr>
        <p:txBody>
          <a:bodyPr wrap="none" anchor="ctr"/>
          <a:lstStyle/>
          <a:p>
            <a:pPr fontAlgn="auto">
              <a:spcBef>
                <a:spcPts val="0"/>
              </a:spcBef>
              <a:spcAft>
                <a:spcPts val="0"/>
              </a:spcAft>
              <a:defRPr/>
            </a:pPr>
            <a:endParaRPr lang="en-GB">
              <a:latin typeface="+mn-lt"/>
            </a:endParaRPr>
          </a:p>
        </p:txBody>
      </p:sp>
      <p:pic>
        <p:nvPicPr>
          <p:cNvPr id="14" name="Picture 13" descr="mst TechDis Logo_3col.png"/>
          <p:cNvPicPr>
            <a:picLocks noChangeAspect="1"/>
          </p:cNvPicPr>
          <p:nvPr/>
        </p:nvPicPr>
        <p:blipFill>
          <a:blip r:embed="rId15" cstate="print"/>
          <a:stretch>
            <a:fillRect/>
          </a:stretch>
        </p:blipFill>
        <p:spPr>
          <a:xfrm>
            <a:off x="6444208" y="332670"/>
            <a:ext cx="2377436" cy="82868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kern="1200">
          <a:solidFill>
            <a:schemeClr val="tx2"/>
          </a:solidFill>
          <a:latin typeface="45 Helvetica Light"/>
          <a:ea typeface="+mj-ea"/>
          <a:cs typeface="+mj-cs"/>
        </a:defRPr>
      </a:lvl1pPr>
      <a:lvl2pPr algn="l" rtl="0" eaLnBrk="1" fontAlgn="base" hangingPunct="1">
        <a:spcBef>
          <a:spcPct val="0"/>
        </a:spcBef>
        <a:spcAft>
          <a:spcPct val="0"/>
        </a:spcAft>
        <a:defRPr sz="4400">
          <a:solidFill>
            <a:srgbClr val="0C8794"/>
          </a:solidFill>
          <a:latin typeface="45 Helvetica Light"/>
        </a:defRPr>
      </a:lvl2pPr>
      <a:lvl3pPr algn="l" rtl="0" eaLnBrk="1" fontAlgn="base" hangingPunct="1">
        <a:spcBef>
          <a:spcPct val="0"/>
        </a:spcBef>
        <a:spcAft>
          <a:spcPct val="0"/>
        </a:spcAft>
        <a:defRPr sz="4400">
          <a:solidFill>
            <a:srgbClr val="0C8794"/>
          </a:solidFill>
          <a:latin typeface="45 Helvetica Light"/>
        </a:defRPr>
      </a:lvl3pPr>
      <a:lvl4pPr algn="l" rtl="0" eaLnBrk="1" fontAlgn="base" hangingPunct="1">
        <a:spcBef>
          <a:spcPct val="0"/>
        </a:spcBef>
        <a:spcAft>
          <a:spcPct val="0"/>
        </a:spcAft>
        <a:defRPr sz="4400">
          <a:solidFill>
            <a:srgbClr val="0C8794"/>
          </a:solidFill>
          <a:latin typeface="45 Helvetica Light"/>
        </a:defRPr>
      </a:lvl4pPr>
      <a:lvl5pPr algn="l" rtl="0" eaLnBrk="1" fontAlgn="base" hangingPunct="1">
        <a:spcBef>
          <a:spcPct val="0"/>
        </a:spcBef>
        <a:spcAft>
          <a:spcPct val="0"/>
        </a:spcAft>
        <a:defRPr sz="4400">
          <a:solidFill>
            <a:srgbClr val="0C8794"/>
          </a:solidFill>
          <a:latin typeface="45 Helvetica Light"/>
        </a:defRPr>
      </a:lvl5pPr>
      <a:lvl6pPr marL="457200" algn="l" rtl="0" eaLnBrk="1" fontAlgn="base" hangingPunct="1">
        <a:spcBef>
          <a:spcPct val="0"/>
        </a:spcBef>
        <a:spcAft>
          <a:spcPct val="0"/>
        </a:spcAft>
        <a:defRPr sz="4400">
          <a:solidFill>
            <a:srgbClr val="0C8794"/>
          </a:solidFill>
          <a:latin typeface="45 Helvetica Light"/>
        </a:defRPr>
      </a:lvl6pPr>
      <a:lvl7pPr marL="914400" algn="l" rtl="0" eaLnBrk="1" fontAlgn="base" hangingPunct="1">
        <a:spcBef>
          <a:spcPct val="0"/>
        </a:spcBef>
        <a:spcAft>
          <a:spcPct val="0"/>
        </a:spcAft>
        <a:defRPr sz="4400">
          <a:solidFill>
            <a:srgbClr val="0C8794"/>
          </a:solidFill>
          <a:latin typeface="45 Helvetica Light"/>
        </a:defRPr>
      </a:lvl7pPr>
      <a:lvl8pPr marL="1371600" algn="l" rtl="0" eaLnBrk="1" fontAlgn="base" hangingPunct="1">
        <a:spcBef>
          <a:spcPct val="0"/>
        </a:spcBef>
        <a:spcAft>
          <a:spcPct val="0"/>
        </a:spcAft>
        <a:defRPr sz="4400">
          <a:solidFill>
            <a:srgbClr val="0C8794"/>
          </a:solidFill>
          <a:latin typeface="45 Helvetica Light"/>
        </a:defRPr>
      </a:lvl8pPr>
      <a:lvl9pPr marL="1828800" algn="l" rtl="0" eaLnBrk="1" fontAlgn="base" hangingPunct="1">
        <a:spcBef>
          <a:spcPct val="0"/>
        </a:spcBef>
        <a:spcAft>
          <a:spcPct val="0"/>
        </a:spcAft>
        <a:defRPr sz="4400">
          <a:solidFill>
            <a:srgbClr val="0C8794"/>
          </a:solidFill>
          <a:latin typeface="45 Helvetica Light"/>
        </a:defRPr>
      </a:lvl9pPr>
    </p:titleStyle>
    <p:bodyStyle>
      <a:lvl1pPr marL="342900" indent="-342900" algn="l" rtl="0" eaLnBrk="1" fontAlgn="base" hangingPunct="1">
        <a:spcBef>
          <a:spcPct val="20000"/>
        </a:spcBef>
        <a:spcAft>
          <a:spcPct val="0"/>
        </a:spcAft>
        <a:buClr>
          <a:schemeClr val="tx2"/>
        </a:buClr>
        <a:buSzPct val="100000"/>
        <a:buFont typeface="Courier New" pitchFamily="49" charset="0"/>
        <a:buChar char="o"/>
        <a:defRPr sz="3200" kern="1200">
          <a:solidFill>
            <a:schemeClr val="tx1"/>
          </a:solidFill>
          <a:latin typeface="45 Helvetica Light"/>
          <a:ea typeface="+mn-ea"/>
          <a:cs typeface="+mn-cs"/>
        </a:defRPr>
      </a:lvl1pPr>
      <a:lvl2pPr marL="742950" indent="-285750" algn="l" rtl="0" eaLnBrk="1" fontAlgn="base" hangingPunct="1">
        <a:spcBef>
          <a:spcPct val="20000"/>
        </a:spcBef>
        <a:spcAft>
          <a:spcPct val="0"/>
        </a:spcAft>
        <a:buClr>
          <a:schemeClr val="tx2"/>
        </a:buClr>
        <a:buSzPct val="100000"/>
        <a:buFont typeface="Courier New" pitchFamily="49" charset="0"/>
        <a:buChar char="o"/>
        <a:defRPr sz="2800" kern="1200">
          <a:solidFill>
            <a:schemeClr val="tx1"/>
          </a:solidFill>
          <a:latin typeface="45 Helvetica Light"/>
          <a:ea typeface="+mn-ea"/>
          <a:cs typeface="+mn-cs"/>
        </a:defRPr>
      </a:lvl2pPr>
      <a:lvl3pPr marL="1143000" indent="-228600" algn="l" rtl="0" eaLnBrk="1" fontAlgn="base" hangingPunct="1">
        <a:spcBef>
          <a:spcPct val="20000"/>
        </a:spcBef>
        <a:spcAft>
          <a:spcPct val="0"/>
        </a:spcAft>
        <a:buClr>
          <a:schemeClr val="tx2"/>
        </a:buClr>
        <a:buSzPct val="100000"/>
        <a:buFont typeface="Courier New" pitchFamily="49" charset="0"/>
        <a:buChar char="o"/>
        <a:defRPr sz="2400" kern="1200">
          <a:solidFill>
            <a:schemeClr val="tx1"/>
          </a:solidFill>
          <a:latin typeface="45 Helvetica Light"/>
          <a:ea typeface="+mn-ea"/>
          <a:cs typeface="+mn-cs"/>
        </a:defRPr>
      </a:lvl3pPr>
      <a:lvl4pPr marL="1600200" indent="-228600" algn="l" rtl="0" eaLnBrk="1" fontAlgn="base" hangingPunct="1">
        <a:spcBef>
          <a:spcPct val="20000"/>
        </a:spcBef>
        <a:spcAft>
          <a:spcPct val="0"/>
        </a:spcAft>
        <a:buClr>
          <a:schemeClr val="tx2"/>
        </a:buClr>
        <a:buSzPct val="100000"/>
        <a:buFont typeface="Courier New" pitchFamily="49" charset="0"/>
        <a:buChar char="o"/>
        <a:defRPr sz="2000" kern="1200">
          <a:solidFill>
            <a:schemeClr val="tx1"/>
          </a:solidFill>
          <a:latin typeface="45 Helvetica Light"/>
          <a:ea typeface="+mn-ea"/>
          <a:cs typeface="+mn-cs"/>
        </a:defRPr>
      </a:lvl4pPr>
      <a:lvl5pPr marL="2057400" indent="-228600" algn="l" rtl="0" eaLnBrk="1" fontAlgn="base" hangingPunct="1">
        <a:spcBef>
          <a:spcPct val="20000"/>
        </a:spcBef>
        <a:spcAft>
          <a:spcPct val="0"/>
        </a:spcAft>
        <a:buClr>
          <a:schemeClr val="tx2"/>
        </a:buClr>
        <a:buSzPct val="100000"/>
        <a:buFont typeface="Courier New" pitchFamily="49" charset="0"/>
        <a:buChar char="o"/>
        <a:defRPr sz="2000" kern="1200">
          <a:solidFill>
            <a:schemeClr val="tx1"/>
          </a:solidFill>
          <a:latin typeface="45 Helvetica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B4ADBD2-26CE-41CB-B925-D6DA4077C042}"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BDC20BE-7592-4DF3-9E15-2289B37DB225}" type="datetimeFigureOut">
              <a:rPr lang="en-GB" smtClean="0">
                <a:solidFill>
                  <a:srgbClr val="DFDCB7"/>
                </a:solidFill>
              </a:rPr>
              <a:pPr/>
              <a:t>24/11/2011</a:t>
            </a:fld>
            <a:endParaRPr lang="en-GB">
              <a:solidFill>
                <a:srgbClr val="DFDCB7"/>
              </a:solidFill>
            </a:endParaRPr>
          </a:p>
        </p:txBody>
      </p:sp>
    </p:spTree>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B4ADBD2-26CE-41CB-B925-D6DA4077C042}"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BDC20BE-7592-4DF3-9E15-2289B37DB225}" type="datetimeFigureOut">
              <a:rPr lang="en-GB" smtClean="0">
                <a:solidFill>
                  <a:srgbClr val="DFDCB7"/>
                </a:solidFill>
              </a:rPr>
              <a:pPr/>
              <a:t>24/11/2011</a:t>
            </a:fld>
            <a:endParaRPr lang="en-GB">
              <a:solidFill>
                <a:srgbClr val="DFDCB7"/>
              </a:solidFill>
            </a:endParaRPr>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B4ADBD2-26CE-41CB-B925-D6DA4077C042}"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BDC20BE-7592-4DF3-9E15-2289B37DB225}" type="datetimeFigureOut">
              <a:rPr lang="en-GB" smtClean="0">
                <a:solidFill>
                  <a:srgbClr val="DFDCB7"/>
                </a:solidFill>
              </a:rPr>
              <a:pPr/>
              <a:t>24/11/2011</a:t>
            </a:fld>
            <a:endParaRPr lang="en-GB">
              <a:solidFill>
                <a:srgbClr val="DFDCB7"/>
              </a:solidFill>
            </a:endParaRPr>
          </a:p>
        </p:txBody>
      </p:sp>
    </p:spTree>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903D5D7-B411-3645-B13F-B3F75F62ECB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84974828"/>
      </p:ext>
    </p:extLst>
  </p:cSld>
  <p:clrMap bg1="lt1" tx1="dk1" bg2="lt2" tx2="dk2" accent1="accent1" accent2="accent2" accent3="accent3" accent4="accent4" accent5="accent5" accent6="accent6" hlink="hlink" folHlink="folHlink"/>
  <p:sldLayoutIdLst>
    <p:sldLayoutId id="2147483698"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903D5D7-B411-3645-B13F-B3F75F62ECB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84974828"/>
      </p:ext>
    </p:extLst>
  </p:cSld>
  <p:clrMap bg1="lt1" tx1="dk1" bg2="lt2" tx2="dk2" accent1="accent1" accent2="accent2" accent3="accent3" accent4="accent4" accent5="accent5" accent6="accent6" hlink="hlink" folHlink="folHlink"/>
  <p:sldLayoutIdLst>
    <p:sldLayoutId id="214748370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903D5D7-B411-3645-B13F-B3F75F62ECB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84974828"/>
      </p:ext>
    </p:extLst>
  </p:cSld>
  <p:clrMap bg1="lt1" tx1="dk1" bg2="lt2" tx2="dk2" accent1="accent1" accent2="accent2" accent3="accent3" accent4="accent4" accent5="accent5" accent6="accent6" hlink="hlink" folHlink="folHlink"/>
  <p:sldLayoutIdLst>
    <p:sldLayoutId id="2147483702"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903D5D7-B411-3645-B13F-B3F75F62ECB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84974828"/>
      </p:ext>
    </p:extLst>
  </p:cSld>
  <p:clrMap bg1="lt1" tx1="dk1" bg2="lt2" tx2="dk2" accent1="accent1" accent2="accent2" accent3="accent3" accent4="accent4" accent5="accent5" accent6="accent6" hlink="hlink" folHlink="folHlink"/>
  <p:sldLayoutIdLst>
    <p:sldLayoutId id="2147483704"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903D5D7-B411-3645-B13F-B3F75F62ECB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84974828"/>
      </p:ext>
    </p:extLst>
  </p:cSld>
  <p:clrMap bg1="lt1" tx1="dk1" bg2="lt2" tx2="dk2" accent1="accent1" accent2="accent2" accent3="accent3" accent4="accent4" accent5="accent5" accent6="accent6" hlink="hlink" folHlink="folHlink"/>
  <p:sldLayoutIdLst>
    <p:sldLayoutId id="2147483706"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903D5D7-B411-3645-B13F-B3F75F62ECB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84974828"/>
      </p:ext>
    </p:extLst>
  </p:cSld>
  <p:clrMap bg1="lt1" tx1="dk1" bg2="lt2" tx2="dk2" accent1="accent1" accent2="accent2" accent3="accent3" accent4="accent4" accent5="accent5" accent6="accent6" hlink="hlink" folHlink="folHlink"/>
  <p:sldLayoutIdLst>
    <p:sldLayoutId id="2147483708"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bg1">
                    <a:lumMod val="75000"/>
                  </a:schemeClr>
                </a:solidFill>
                <a:latin typeface="Arial"/>
              </a:defRPr>
            </a:lvl1pPr>
          </a:lstStyle>
          <a:p>
            <a:pPr defTabSz="457200"/>
            <a:fld id="{39CC3D12-03DC-467B-9D2B-76E1A1D3186D}" type="datetime1">
              <a:rPr lang="en-GB" smtClean="0">
                <a:solidFill>
                  <a:prstClr val="white">
                    <a:lumMod val="75000"/>
                  </a:prstClr>
                </a:solidFill>
              </a:rPr>
              <a:pPr defTabSz="457200"/>
              <a:t>24/11/2011</a:t>
            </a:fld>
            <a:endParaRPr lang="en-US" dirty="0">
              <a:solidFill>
                <a:prstClr val="white">
                  <a:lumMod val="75000"/>
                </a:prstClr>
              </a:solidFill>
            </a:endParaRPr>
          </a:p>
        </p:txBody>
      </p:sp>
      <p:sp>
        <p:nvSpPr>
          <p:cNvPr id="11"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chemeClr val="bg1">
                    <a:lumMod val="75000"/>
                  </a:schemeClr>
                </a:solidFill>
                <a:latin typeface="Arial"/>
              </a:defRPr>
            </a:lvl1pPr>
          </a:lstStyle>
          <a:p>
            <a:pPr defTabSz="457200"/>
            <a:r>
              <a:rPr lang="en-US" dirty="0" smtClean="0">
                <a:solidFill>
                  <a:prstClr val="white">
                    <a:lumMod val="75000"/>
                  </a:prstClr>
                </a:solidFill>
              </a:rPr>
              <a:t>slide </a:t>
            </a:r>
            <a:fld id="{3CF8BEBA-977D-6E47-AC03-B1AB42481F20}" type="slidenum">
              <a:rPr lang="en-US" smtClean="0">
                <a:solidFill>
                  <a:prstClr val="white">
                    <a:lumMod val="75000"/>
                  </a:prstClr>
                </a:solidFill>
              </a:rPr>
              <a:pPr defTabSz="457200"/>
              <a:t>‹#›</a:t>
            </a:fld>
            <a:endParaRPr lang="en-US" dirty="0">
              <a:solidFill>
                <a:prstClr val="white">
                  <a:lumMod val="75000"/>
                </a:prstClr>
              </a:solidFill>
            </a:endParaRPr>
          </a:p>
        </p:txBody>
      </p:sp>
    </p:spTree>
    <p:extLst>
      <p:ext uri="{BB962C8B-B14F-4D97-AF65-F5344CB8AC3E}">
        <p14:creationId xmlns:p14="http://schemas.microsoft.com/office/powerpoint/2010/main" val="224040115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ackground"/>
          <p:cNvPicPr>
            <a:picLocks noChangeAspect="1" noChangeArrowheads="1"/>
          </p:cNvPicPr>
          <p:nvPr userDrawn="1"/>
        </p:nvPicPr>
        <p:blipFill>
          <a:blip r:embed="rId4" cstate="print"/>
          <a:srcRect/>
          <a:stretch>
            <a:fillRect/>
          </a:stretch>
        </p:blipFill>
        <p:spPr bwMode="auto">
          <a:xfrm>
            <a:off x="6" y="1"/>
            <a:ext cx="9284677" cy="6943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 charset="0"/>
        </a:defRPr>
      </a:lvl2pPr>
      <a:lvl3pPr algn="ctr" rtl="0" eaLnBrk="0" fontAlgn="base" hangingPunct="0">
        <a:spcBef>
          <a:spcPct val="0"/>
        </a:spcBef>
        <a:spcAft>
          <a:spcPct val="0"/>
        </a:spcAft>
        <a:defRPr sz="4400">
          <a:solidFill>
            <a:schemeClr val="tx2"/>
          </a:solidFill>
          <a:latin typeface="Times" pitchFamily="1" charset="0"/>
        </a:defRPr>
      </a:lvl3pPr>
      <a:lvl4pPr algn="ctr" rtl="0" eaLnBrk="0" fontAlgn="base" hangingPunct="0">
        <a:spcBef>
          <a:spcPct val="0"/>
        </a:spcBef>
        <a:spcAft>
          <a:spcPct val="0"/>
        </a:spcAft>
        <a:defRPr sz="4400">
          <a:solidFill>
            <a:schemeClr val="tx2"/>
          </a:solidFill>
          <a:latin typeface="Times" pitchFamily="1" charset="0"/>
        </a:defRPr>
      </a:lvl4pPr>
      <a:lvl5pPr algn="ctr" rtl="0" eaLnBrk="0" fontAlgn="base" hangingPunct="0">
        <a:spcBef>
          <a:spcPct val="0"/>
        </a:spcBef>
        <a:spcAft>
          <a:spcPct val="0"/>
        </a:spcAft>
        <a:defRPr sz="4400">
          <a:solidFill>
            <a:schemeClr val="tx2"/>
          </a:solidFill>
          <a:latin typeface="Times" pitchFamily="1"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bg1">
                    <a:lumMod val="75000"/>
                  </a:schemeClr>
                </a:solidFill>
                <a:latin typeface="Arial"/>
              </a:defRPr>
            </a:lvl1pPr>
          </a:lstStyle>
          <a:p>
            <a:pPr defTabSz="457200"/>
            <a:fld id="{39CC3D12-03DC-467B-9D2B-76E1A1D3186D}" type="datetime1">
              <a:rPr lang="en-GB" smtClean="0">
                <a:solidFill>
                  <a:prstClr val="white">
                    <a:lumMod val="75000"/>
                  </a:prstClr>
                </a:solidFill>
              </a:rPr>
              <a:pPr defTabSz="457200"/>
              <a:t>24/11/2011</a:t>
            </a:fld>
            <a:endParaRPr lang="en-US" dirty="0">
              <a:solidFill>
                <a:prstClr val="white">
                  <a:lumMod val="75000"/>
                </a:prstClr>
              </a:solidFill>
            </a:endParaRPr>
          </a:p>
        </p:txBody>
      </p:sp>
      <p:sp>
        <p:nvSpPr>
          <p:cNvPr id="11"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chemeClr val="bg1">
                    <a:lumMod val="75000"/>
                  </a:schemeClr>
                </a:solidFill>
                <a:latin typeface="Arial"/>
              </a:defRPr>
            </a:lvl1pPr>
          </a:lstStyle>
          <a:p>
            <a:pPr defTabSz="457200"/>
            <a:r>
              <a:rPr lang="en-US" dirty="0" smtClean="0">
                <a:solidFill>
                  <a:prstClr val="white">
                    <a:lumMod val="75000"/>
                  </a:prstClr>
                </a:solidFill>
              </a:rPr>
              <a:t>slide </a:t>
            </a:r>
            <a:fld id="{3CF8BEBA-977D-6E47-AC03-B1AB42481F20}" type="slidenum">
              <a:rPr lang="en-US" smtClean="0">
                <a:solidFill>
                  <a:prstClr val="white">
                    <a:lumMod val="75000"/>
                  </a:prstClr>
                </a:solidFill>
              </a:rPr>
              <a:pPr defTabSz="457200"/>
              <a:t>‹#›</a:t>
            </a:fld>
            <a:endParaRPr lang="en-US" dirty="0">
              <a:solidFill>
                <a:prstClr val="white">
                  <a:lumMod val="75000"/>
                </a:prstClr>
              </a:solidFill>
            </a:endParaRPr>
          </a:p>
        </p:txBody>
      </p:sp>
    </p:spTree>
    <p:extLst>
      <p:ext uri="{BB962C8B-B14F-4D97-AF65-F5344CB8AC3E}">
        <p14:creationId xmlns:p14="http://schemas.microsoft.com/office/powerpoint/2010/main" val="105141324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ackground"/>
          <p:cNvPicPr>
            <a:picLocks noChangeAspect="1" noChangeArrowheads="1"/>
          </p:cNvPicPr>
          <p:nvPr userDrawn="1"/>
        </p:nvPicPr>
        <p:blipFill>
          <a:blip r:embed="rId3" cstate="print"/>
          <a:srcRect/>
          <a:stretch>
            <a:fillRect/>
          </a:stretch>
        </p:blipFill>
        <p:spPr bwMode="auto">
          <a:xfrm>
            <a:off x="6" y="1"/>
            <a:ext cx="9284677" cy="6943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 charset="0"/>
        </a:defRPr>
      </a:lvl2pPr>
      <a:lvl3pPr algn="ctr" rtl="0" eaLnBrk="0" fontAlgn="base" hangingPunct="0">
        <a:spcBef>
          <a:spcPct val="0"/>
        </a:spcBef>
        <a:spcAft>
          <a:spcPct val="0"/>
        </a:spcAft>
        <a:defRPr sz="4400">
          <a:solidFill>
            <a:schemeClr val="tx2"/>
          </a:solidFill>
          <a:latin typeface="Times" pitchFamily="1" charset="0"/>
        </a:defRPr>
      </a:lvl3pPr>
      <a:lvl4pPr algn="ctr" rtl="0" eaLnBrk="0" fontAlgn="base" hangingPunct="0">
        <a:spcBef>
          <a:spcPct val="0"/>
        </a:spcBef>
        <a:spcAft>
          <a:spcPct val="0"/>
        </a:spcAft>
        <a:defRPr sz="4400">
          <a:solidFill>
            <a:schemeClr val="tx2"/>
          </a:solidFill>
          <a:latin typeface="Times" pitchFamily="1" charset="0"/>
        </a:defRPr>
      </a:lvl4pPr>
      <a:lvl5pPr algn="ctr" rtl="0" eaLnBrk="0" fontAlgn="base" hangingPunct="0">
        <a:spcBef>
          <a:spcPct val="0"/>
        </a:spcBef>
        <a:spcAft>
          <a:spcPct val="0"/>
        </a:spcAft>
        <a:defRPr sz="4400">
          <a:solidFill>
            <a:schemeClr val="tx2"/>
          </a:solidFill>
          <a:latin typeface="Times" pitchFamily="1"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ackground"/>
          <p:cNvPicPr>
            <a:picLocks noChangeAspect="1" noChangeArrowheads="1"/>
          </p:cNvPicPr>
          <p:nvPr userDrawn="1"/>
        </p:nvPicPr>
        <p:blipFill>
          <a:blip r:embed="rId3" cstate="print"/>
          <a:srcRect/>
          <a:stretch>
            <a:fillRect/>
          </a:stretch>
        </p:blipFill>
        <p:spPr bwMode="auto">
          <a:xfrm>
            <a:off x="6" y="1"/>
            <a:ext cx="9284677" cy="6943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 charset="0"/>
        </a:defRPr>
      </a:lvl2pPr>
      <a:lvl3pPr algn="ctr" rtl="0" eaLnBrk="0" fontAlgn="base" hangingPunct="0">
        <a:spcBef>
          <a:spcPct val="0"/>
        </a:spcBef>
        <a:spcAft>
          <a:spcPct val="0"/>
        </a:spcAft>
        <a:defRPr sz="4400">
          <a:solidFill>
            <a:schemeClr val="tx2"/>
          </a:solidFill>
          <a:latin typeface="Times" pitchFamily="1" charset="0"/>
        </a:defRPr>
      </a:lvl3pPr>
      <a:lvl4pPr algn="ctr" rtl="0" eaLnBrk="0" fontAlgn="base" hangingPunct="0">
        <a:spcBef>
          <a:spcPct val="0"/>
        </a:spcBef>
        <a:spcAft>
          <a:spcPct val="0"/>
        </a:spcAft>
        <a:defRPr sz="4400">
          <a:solidFill>
            <a:schemeClr val="tx2"/>
          </a:solidFill>
          <a:latin typeface="Times" pitchFamily="1" charset="0"/>
        </a:defRPr>
      </a:lvl4pPr>
      <a:lvl5pPr algn="ctr" rtl="0" eaLnBrk="0" fontAlgn="base" hangingPunct="0">
        <a:spcBef>
          <a:spcPct val="0"/>
        </a:spcBef>
        <a:spcAft>
          <a:spcPct val="0"/>
        </a:spcAft>
        <a:defRPr sz="4400">
          <a:solidFill>
            <a:schemeClr val="tx2"/>
          </a:solidFill>
          <a:latin typeface="Times" pitchFamily="1"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ackground"/>
          <p:cNvPicPr>
            <a:picLocks noChangeAspect="1" noChangeArrowheads="1"/>
          </p:cNvPicPr>
          <p:nvPr userDrawn="1"/>
        </p:nvPicPr>
        <p:blipFill>
          <a:blip r:embed="rId3" cstate="print"/>
          <a:srcRect/>
          <a:stretch>
            <a:fillRect/>
          </a:stretch>
        </p:blipFill>
        <p:spPr bwMode="auto">
          <a:xfrm>
            <a:off x="4" y="1"/>
            <a:ext cx="9284677" cy="6943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 charset="0"/>
        </a:defRPr>
      </a:lvl2pPr>
      <a:lvl3pPr algn="ctr" rtl="0" eaLnBrk="0" fontAlgn="base" hangingPunct="0">
        <a:spcBef>
          <a:spcPct val="0"/>
        </a:spcBef>
        <a:spcAft>
          <a:spcPct val="0"/>
        </a:spcAft>
        <a:defRPr sz="4400">
          <a:solidFill>
            <a:schemeClr val="tx2"/>
          </a:solidFill>
          <a:latin typeface="Times" pitchFamily="1" charset="0"/>
        </a:defRPr>
      </a:lvl3pPr>
      <a:lvl4pPr algn="ctr" rtl="0" eaLnBrk="0" fontAlgn="base" hangingPunct="0">
        <a:spcBef>
          <a:spcPct val="0"/>
        </a:spcBef>
        <a:spcAft>
          <a:spcPct val="0"/>
        </a:spcAft>
        <a:defRPr sz="4400">
          <a:solidFill>
            <a:schemeClr val="tx2"/>
          </a:solidFill>
          <a:latin typeface="Times" pitchFamily="1" charset="0"/>
        </a:defRPr>
      </a:lvl4pPr>
      <a:lvl5pPr algn="ctr" rtl="0" eaLnBrk="0" fontAlgn="base" hangingPunct="0">
        <a:spcBef>
          <a:spcPct val="0"/>
        </a:spcBef>
        <a:spcAft>
          <a:spcPct val="0"/>
        </a:spcAft>
        <a:defRPr sz="4400">
          <a:solidFill>
            <a:schemeClr val="tx2"/>
          </a:solidFill>
          <a:latin typeface="Times" pitchFamily="1"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B4ADBD2-26CE-41CB-B925-D6DA4077C042}"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BDC20BE-7592-4DF3-9E15-2289B37DB225}" type="datetimeFigureOut">
              <a:rPr lang="en-GB" smtClean="0">
                <a:solidFill>
                  <a:srgbClr val="DFDCB7"/>
                </a:solidFill>
              </a:rPr>
              <a:pPr/>
              <a:t>24/11/2011</a:t>
            </a:fld>
            <a:endParaRPr lang="en-GB">
              <a:solidFill>
                <a:srgbClr val="DFDCB7"/>
              </a:solidFill>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B4ADBD2-26CE-41CB-B925-D6DA4077C042}"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BDC20BE-7592-4DF3-9E15-2289B37DB225}" type="datetimeFigureOut">
              <a:rPr lang="en-GB" smtClean="0">
                <a:solidFill>
                  <a:srgbClr val="DFDCB7"/>
                </a:solidFill>
              </a:rPr>
              <a:pPr/>
              <a:t>24/11/2011</a:t>
            </a:fld>
            <a:endParaRPr lang="en-GB">
              <a:solidFill>
                <a:srgbClr val="DFDCB7"/>
              </a:solidFill>
            </a:endParaRPr>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B4ADBD2-26CE-41CB-B925-D6DA4077C042}"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BDC20BE-7592-4DF3-9E15-2289B37DB225}" type="datetimeFigureOut">
              <a:rPr lang="en-GB" smtClean="0">
                <a:solidFill>
                  <a:srgbClr val="DFDCB7"/>
                </a:solidFill>
              </a:rPr>
              <a:pPr/>
              <a:t>24/11/2011</a:t>
            </a:fld>
            <a:endParaRPr lang="en-GB">
              <a:solidFill>
                <a:srgbClr val="DFDCB7"/>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B4ADBD2-26CE-41CB-B925-D6DA4077C042}"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BDC20BE-7592-4DF3-9E15-2289B37DB225}" type="datetimeFigureOut">
              <a:rPr lang="en-GB" smtClean="0">
                <a:solidFill>
                  <a:srgbClr val="DFDCB7"/>
                </a:solidFill>
              </a:rPr>
              <a:pPr/>
              <a:t>24/11/2011</a:t>
            </a:fld>
            <a:endParaRPr lang="en-GB">
              <a:solidFill>
                <a:srgbClr val="DFDCB7"/>
              </a:solidFill>
            </a:endParaRPr>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jisc.ac.uk/whatwedo/programmes/elearning/oer2/csapopencascade.aspx" TargetMode="External"/><Relationship Id="rId1" Type="http://schemas.openxmlformats.org/officeDocument/2006/relationships/slideLayout" Target="../slideLayouts/slideLayout23.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image" Target="../media/image18.jpe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creativecommons.org/licenses/by-sa/3.0/" TargetMode="Externa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4.jpeg"/><Relationship Id="rId5" Type="http://schemas.openxmlformats.org/officeDocument/2006/relationships/image" Target="../media/image19.png"/><Relationship Id="rId4" Type="http://schemas.openxmlformats.org/officeDocument/2006/relationships/hyperlink" Target="http://creativecommons.org/licenses/by-sa/3.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bit.ly/tieV01" TargetMode="External"/><Relationship Id="rId2" Type="http://schemas.openxmlformats.org/officeDocument/2006/relationships/hyperlink" Target="http://www.online-conference.co.uk/WebX?230@@.eedd499" TargetMode="External"/><Relationship Id="rId1" Type="http://schemas.openxmlformats.org/officeDocument/2006/relationships/slideLayout" Target="../slideLayouts/slideLayout36.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0" y="4338000"/>
            <a:ext cx="9144000" cy="2520000"/>
          </a:xfrm>
          <a:prstGeom prst="rect">
            <a:avLst/>
          </a:prstGeom>
          <a:solidFill>
            <a:srgbClr val="1D3B5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3" name="Rectangle 2"/>
          <p:cNvSpPr/>
          <p:nvPr/>
        </p:nvSpPr>
        <p:spPr>
          <a:xfrm>
            <a:off x="0" y="0"/>
            <a:ext cx="9144000" cy="1260000"/>
          </a:xfrm>
          <a:prstGeom prst="rect">
            <a:avLst/>
          </a:prstGeom>
          <a:solidFill>
            <a:srgbClr val="1D3B5E">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pic>
        <p:nvPicPr>
          <p:cNvPr id="4" name="Picture 3" descr="JISC_Logo_RGB1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
        <p:nvSpPr>
          <p:cNvPr id="7" name="Title 7"/>
          <p:cNvSpPr txBox="1">
            <a:spLocks/>
          </p:cNvSpPr>
          <p:nvPr/>
        </p:nvSpPr>
        <p:spPr>
          <a:xfrm>
            <a:off x="1026424" y="4653136"/>
            <a:ext cx="7362000" cy="540024"/>
          </a:xfrm>
          <a:prstGeom prst="rect">
            <a:avLst/>
          </a:prstGeom>
        </p:spPr>
        <p:txBody>
          <a:bodyPr lIns="0" tIns="0" rIns="0" bIns="0" anchor="t" anchorCtr="0">
            <a:noAutofit/>
          </a:bodyPr>
          <a:lstStyle>
            <a:lvl1pPr algn="l" defTabSz="457200" rtl="0" eaLnBrk="1" latinLnBrk="0" hangingPunct="1">
              <a:spcBef>
                <a:spcPct val="0"/>
              </a:spcBef>
              <a:buNone/>
              <a:defRPr sz="3000" b="1" i="0" kern="1200">
                <a:solidFill>
                  <a:schemeClr val="bg1"/>
                </a:solidFill>
                <a:latin typeface="+mj-lt"/>
                <a:ea typeface="+mj-ea"/>
                <a:cs typeface="+mj-cs"/>
              </a:defRPr>
            </a:lvl1pPr>
          </a:lstStyle>
          <a:p>
            <a:r>
              <a:rPr lang="en-GB" sz="2800" dirty="0">
                <a:solidFill>
                  <a:srgbClr val="EE7501"/>
                </a:solidFill>
              </a:rPr>
              <a:t>Open practice across sectors</a:t>
            </a:r>
            <a:endParaRPr lang="en-US" sz="2800" dirty="0">
              <a:solidFill>
                <a:srgbClr val="EE7501"/>
              </a:solidFill>
            </a:endParaRPr>
          </a:p>
        </p:txBody>
      </p:sp>
      <p:sp>
        <p:nvSpPr>
          <p:cNvPr id="8" name="Subtitle 2"/>
          <p:cNvSpPr txBox="1">
            <a:spLocks/>
          </p:cNvSpPr>
          <p:nvPr/>
        </p:nvSpPr>
        <p:spPr>
          <a:xfrm>
            <a:off x="1026424" y="5229200"/>
            <a:ext cx="7866056" cy="1008112"/>
          </a:xfrm>
          <a:prstGeom prst="rect">
            <a:avLst/>
          </a:prstGeom>
        </p:spPr>
        <p:txBody>
          <a:bodyPr lIns="0" rIns="0" bIns="0">
            <a:normAutofit fontScale="925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kern="1200">
                <a:solidFill>
                  <a:srgbClr val="F9B233"/>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400" b="1" dirty="0">
                <a:solidFill>
                  <a:prstClr val="white"/>
                </a:solidFill>
              </a:rPr>
              <a:t>Anna </a:t>
            </a:r>
            <a:r>
              <a:rPr lang="en-GB" sz="2400" b="1" dirty="0" err="1" smtClean="0">
                <a:solidFill>
                  <a:prstClr val="white"/>
                </a:solidFill>
              </a:rPr>
              <a:t>Gruszczynska</a:t>
            </a:r>
            <a:r>
              <a:rPr lang="en-GB" sz="2400" b="1" dirty="0">
                <a:solidFill>
                  <a:prstClr val="white"/>
                </a:solidFill>
              </a:rPr>
              <a:t>, Suzanne </a:t>
            </a:r>
            <a:r>
              <a:rPr lang="en-GB" sz="2400" b="1" dirty="0" smtClean="0">
                <a:solidFill>
                  <a:prstClr val="white"/>
                </a:solidFill>
              </a:rPr>
              <a:t>Hardy</a:t>
            </a:r>
            <a:r>
              <a:rPr lang="en-GB" sz="2400" b="1" dirty="0">
                <a:solidFill>
                  <a:prstClr val="white"/>
                </a:solidFill>
              </a:rPr>
              <a:t>, Helen </a:t>
            </a:r>
            <a:r>
              <a:rPr lang="en-GB" sz="2400" b="1" dirty="0" smtClean="0">
                <a:solidFill>
                  <a:prstClr val="white"/>
                </a:solidFill>
              </a:rPr>
              <a:t>Richardson,   </a:t>
            </a:r>
          </a:p>
          <a:p>
            <a:r>
              <a:rPr lang="en-GB" b="1" dirty="0" smtClean="0">
                <a:solidFill>
                  <a:prstClr val="white"/>
                </a:solidFill>
              </a:rPr>
              <a:t>facilitated </a:t>
            </a:r>
            <a:r>
              <a:rPr lang="en-GB" b="1" dirty="0">
                <a:solidFill>
                  <a:prstClr val="white"/>
                </a:solidFill>
              </a:rPr>
              <a:t>by Terry </a:t>
            </a:r>
            <a:r>
              <a:rPr lang="en-GB" b="1" dirty="0" err="1">
                <a:solidFill>
                  <a:prstClr val="white"/>
                </a:solidFill>
              </a:rPr>
              <a:t>McAndrew</a:t>
            </a:r>
            <a:r>
              <a:rPr lang="en-GB" b="1" dirty="0">
                <a:solidFill>
                  <a:prstClr val="white"/>
                </a:solidFill>
              </a:rPr>
              <a:t> </a:t>
            </a:r>
            <a:endParaRPr lang="en-US" dirty="0" smtClean="0">
              <a:solidFill>
                <a:prstClr val="white"/>
              </a:solidFill>
            </a:endParaRPr>
          </a:p>
          <a:p>
            <a:endParaRPr lang="en-US" dirty="0" smtClean="0"/>
          </a:p>
          <a:p>
            <a:endParaRPr lang="en-US" dirty="0"/>
          </a:p>
        </p:txBody>
      </p:sp>
    </p:spTree>
    <p:extLst>
      <p:ext uri="{BB962C8B-B14F-4D97-AF65-F5344CB8AC3E}">
        <p14:creationId xmlns:p14="http://schemas.microsoft.com/office/powerpoint/2010/main" val="1907237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1581152" y="471488"/>
            <a:ext cx="6435969" cy="869950"/>
          </a:xfrm>
          <a:noFill/>
          <a:ln>
            <a:miter lim="800000"/>
            <a:headEnd/>
            <a:tailEnd/>
          </a:ln>
        </p:spPr>
        <p:txBody>
          <a:bodyPr vert="horz" wrap="square" lIns="91440" tIns="45720" rIns="91440" bIns="45720" numCol="1" anchor="t" anchorCtr="0" compatLnSpc="1">
            <a:prstTxWarp prst="textNoShape">
              <a:avLst/>
            </a:prstTxWarp>
          </a:bodyPr>
          <a:lstStyle/>
          <a:p>
            <a:r>
              <a:rPr lang="en-GB" sz="4800" smtClean="0">
                <a:solidFill>
                  <a:schemeClr val="tx1"/>
                </a:solidFill>
                <a:latin typeface="Calibri" pitchFamily="34" charset="0"/>
              </a:rPr>
              <a:t>Moving Forward...</a:t>
            </a:r>
          </a:p>
        </p:txBody>
      </p:sp>
      <p:sp>
        <p:nvSpPr>
          <p:cNvPr id="6147" name="Content Placeholder 2"/>
          <p:cNvSpPr>
            <a:spLocks noGrp="1"/>
          </p:cNvSpPr>
          <p:nvPr>
            <p:ph idx="1"/>
          </p:nvPr>
        </p:nvSpPr>
        <p:spPr bwMode="auto">
          <a:xfrm>
            <a:off x="517281" y="1125549"/>
            <a:ext cx="8229600" cy="3959225"/>
          </a:xfrm>
          <a:noFill/>
          <a:ln>
            <a:miter lim="800000"/>
            <a:headEnd/>
            <a:tailEnd/>
          </a:ln>
        </p:spPr>
        <p:txBody>
          <a:bodyPr vert="horz" wrap="square" lIns="91440" tIns="45720" rIns="91440" bIns="45720" numCol="1" anchor="t" anchorCtr="0" compatLnSpc="1">
            <a:prstTxWarp prst="textNoShape">
              <a:avLst/>
            </a:prstTxWarp>
          </a:bodyPr>
          <a:lstStyle/>
          <a:p>
            <a:r>
              <a:rPr lang="en-GB" sz="2400" smtClean="0">
                <a:latin typeface="Calibri" pitchFamily="34" charset="0"/>
              </a:rPr>
              <a:t>Increase awareness!</a:t>
            </a:r>
          </a:p>
          <a:p>
            <a:r>
              <a:rPr lang="en-GB" sz="2400" smtClean="0">
                <a:latin typeface="Calibri" pitchFamily="34" charset="0"/>
              </a:rPr>
              <a:t>Start with encouraging a culture of re-use</a:t>
            </a:r>
          </a:p>
          <a:p>
            <a:pPr lvl="1"/>
            <a:r>
              <a:rPr lang="en-GB" sz="2000" smtClean="0">
                <a:latin typeface="Calibri" pitchFamily="34" charset="0"/>
              </a:rPr>
              <a:t>Where can resources be found.</a:t>
            </a:r>
          </a:p>
          <a:p>
            <a:pPr lvl="1"/>
            <a:r>
              <a:rPr lang="en-GB" sz="2000" smtClean="0">
                <a:latin typeface="Calibri" pitchFamily="34" charset="0"/>
              </a:rPr>
              <a:t>How do you re-use (clear institutional policy).</a:t>
            </a:r>
          </a:p>
          <a:p>
            <a:r>
              <a:rPr lang="en-GB" sz="2400" smtClean="0">
                <a:latin typeface="Calibri" pitchFamily="34" charset="0"/>
              </a:rPr>
              <a:t>CPD sessions for staff covering open resource availability, searching, re-purposing, licensing and curriculum planning.</a:t>
            </a:r>
          </a:p>
          <a:p>
            <a:r>
              <a:rPr lang="en-GB" sz="2400" smtClean="0">
                <a:latin typeface="Calibri" pitchFamily="34" charset="0"/>
              </a:rPr>
              <a:t>Include market research phase to ensure open resources are appropriate, aligned to curriculum and employer needs. </a:t>
            </a:r>
          </a:p>
          <a:p>
            <a:r>
              <a:rPr lang="en-GB" sz="2400" smtClean="0">
                <a:latin typeface="Calibri" pitchFamily="34" charset="0"/>
              </a:rPr>
              <a:t>Involve key stakeholders i.e. students and lecturers wherever possible to encourage wider use once released.</a:t>
            </a:r>
          </a:p>
          <a:p>
            <a:endParaRPr lang="en-GB" sz="2400" smtClean="0">
              <a:latin typeface="Calibri" pitchFamily="34" charset="0"/>
            </a:endParaRPr>
          </a:p>
          <a:p>
            <a:endParaRPr lang="en-GB" sz="2400" smtClean="0">
              <a:latin typeface="Calibri" pitchFamily="34" charset="0"/>
            </a:endParaRPr>
          </a:p>
          <a:p>
            <a:endParaRPr lang="en-GB"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070" y="1196752"/>
            <a:ext cx="8549410" cy="1584176"/>
          </a:xfrm>
        </p:spPr>
        <p:txBody>
          <a:bodyPr>
            <a:noAutofit/>
          </a:bodyPr>
          <a:lstStyle/>
          <a:p>
            <a:pPr algn="l"/>
            <a:r>
              <a:rPr lang="en-GB" sz="5400" dirty="0" smtClean="0"/>
              <a:t>Open practice across sectors: </a:t>
            </a:r>
            <a:br>
              <a:rPr lang="en-GB" sz="5400" dirty="0" smtClean="0"/>
            </a:br>
            <a:r>
              <a:rPr lang="en-GB" sz="5400" dirty="0" smtClean="0"/>
              <a:t>HE in FE issues</a:t>
            </a:r>
            <a:endParaRPr lang="en-GB" sz="5400" dirty="0"/>
          </a:p>
        </p:txBody>
      </p:sp>
      <p:sp>
        <p:nvSpPr>
          <p:cNvPr id="3" name="Subtitle 2"/>
          <p:cNvSpPr>
            <a:spLocks noGrp="1"/>
          </p:cNvSpPr>
          <p:nvPr>
            <p:ph type="subTitle" idx="1"/>
          </p:nvPr>
        </p:nvSpPr>
        <p:spPr>
          <a:xfrm>
            <a:off x="467544" y="4223677"/>
            <a:ext cx="4464496" cy="1512168"/>
          </a:xfrm>
        </p:spPr>
        <p:txBody>
          <a:bodyPr>
            <a:normAutofit/>
          </a:bodyPr>
          <a:lstStyle/>
          <a:p>
            <a:r>
              <a:rPr lang="en-GB" dirty="0" smtClean="0"/>
              <a:t>Anna Gruszczynska, </a:t>
            </a:r>
          </a:p>
          <a:p>
            <a:r>
              <a:rPr lang="en-GB" dirty="0" smtClean="0"/>
              <a:t>C-SAP/ Sheffield Hallam University </a:t>
            </a:r>
          </a:p>
          <a:p>
            <a:r>
              <a:rPr lang="en-GB" dirty="0" smtClean="0"/>
              <a:t>(HEA Subject Centre for Sociology, Anthropology and Politics)</a:t>
            </a:r>
            <a:endParaRPr lang="en-GB" dirty="0"/>
          </a:p>
        </p:txBody>
      </p:sp>
      <p:pic>
        <p:nvPicPr>
          <p:cNvPr id="5" name="Picture 4" descr="http://t1.gstatic.com/images?q=tbn:ANd9GcTi6LUzeG8hqmFkp5vYpLED2cqrrR7uBiUspjaZZf4PpQCLW0I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150724"/>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Description: Description: Description: Attribution-Noncommercial-Share Alike 2.0 UK: England &amp; W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637338"/>
            <a:ext cx="8397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164288" y="4869160"/>
            <a:ext cx="1743075" cy="600164"/>
          </a:xfrm>
          <a:prstGeom prst="rect">
            <a:avLst/>
          </a:prstGeom>
          <a:noFill/>
        </p:spPr>
        <p:txBody>
          <a:bodyPr wrap="square" rtlCol="0">
            <a:spAutoFit/>
          </a:bodyPr>
          <a:lstStyle/>
          <a:p>
            <a:r>
              <a:rPr lang="en-GB" sz="1100" b="1" dirty="0" smtClean="0">
                <a:solidFill>
                  <a:srgbClr val="2F2B20"/>
                </a:solidFill>
              </a:rPr>
              <a:t>Image source </a:t>
            </a:r>
            <a:r>
              <a:rPr lang="en-GB" sz="1100" b="1" dirty="0" err="1" smtClean="0">
                <a:solidFill>
                  <a:srgbClr val="2F2B20"/>
                </a:solidFill>
              </a:rPr>
              <a:t>FreeFoto</a:t>
            </a:r>
            <a:r>
              <a:rPr lang="en-GB" sz="1100" b="1" dirty="0" smtClean="0">
                <a:solidFill>
                  <a:srgbClr val="2F2B20"/>
                </a:solidFill>
              </a:rPr>
              <a:t> </a:t>
            </a:r>
          </a:p>
          <a:p>
            <a:r>
              <a:rPr lang="en-GB" sz="1100" b="1" dirty="0" smtClean="0">
                <a:solidFill>
                  <a:srgbClr val="2F2B20"/>
                </a:solidFill>
              </a:rPr>
              <a:t>(</a:t>
            </a:r>
            <a:r>
              <a:rPr lang="en-GB" sz="1100" b="1" dirty="0">
                <a:solidFill>
                  <a:srgbClr val="2F2B20"/>
                </a:solidFill>
              </a:rPr>
              <a:t>CC BY-NC-ND 3.0)</a:t>
            </a:r>
          </a:p>
          <a:p>
            <a:endParaRPr lang="en-GB" sz="1100" b="1" dirty="0">
              <a:solidFill>
                <a:srgbClr val="2F2B20"/>
              </a:solidFill>
            </a:endParaRPr>
          </a:p>
        </p:txBody>
      </p:sp>
    </p:spTree>
    <p:extLst>
      <p:ext uri="{BB962C8B-B14F-4D97-AF65-F5344CB8AC3E}">
        <p14:creationId xmlns:p14="http://schemas.microsoft.com/office/powerpoint/2010/main" val="1953479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GB" dirty="0" smtClean="0"/>
              <a:t/>
            </a:r>
            <a:br>
              <a:rPr lang="en-GB" dirty="0" smtClean="0"/>
            </a:br>
            <a:r>
              <a:rPr lang="en-GB" dirty="0" smtClean="0"/>
              <a:t>C-SAP cascade project: </a:t>
            </a:r>
            <a:br>
              <a:rPr lang="en-GB" dirty="0" smtClean="0"/>
            </a:br>
            <a:r>
              <a:rPr lang="en-GB" dirty="0" smtClean="0"/>
              <a:t>creating spaces for open practice</a:t>
            </a:r>
            <a:br>
              <a:rPr lang="en-GB" dirty="0" smtClean="0"/>
            </a:br>
            <a:endParaRPr lang="en-GB" dirty="0"/>
          </a:p>
        </p:txBody>
      </p:sp>
      <p:sp>
        <p:nvSpPr>
          <p:cNvPr id="3" name="Content Placeholder 2"/>
          <p:cNvSpPr>
            <a:spLocks noGrp="1"/>
          </p:cNvSpPr>
          <p:nvPr>
            <p:ph idx="1"/>
          </p:nvPr>
        </p:nvSpPr>
        <p:spPr>
          <a:xfrm>
            <a:off x="457200" y="1600200"/>
            <a:ext cx="5534426" cy="5037138"/>
          </a:xfrm>
        </p:spPr>
        <p:txBody>
          <a:bodyPr>
            <a:normAutofit/>
          </a:bodyPr>
          <a:lstStyle/>
          <a:p>
            <a:pPr fontAlgn="base"/>
            <a:r>
              <a:rPr lang="en-GB" sz="2800" b="1" dirty="0"/>
              <a:t>Cascade framework</a:t>
            </a:r>
            <a:r>
              <a:rPr lang="en-GB" sz="2800" dirty="0"/>
              <a:t>: Model of </a:t>
            </a:r>
            <a:r>
              <a:rPr lang="en-GB" sz="2800" b="1" dirty="0"/>
              <a:t>release, discovery and reuse </a:t>
            </a:r>
            <a:r>
              <a:rPr lang="en-GB" sz="2800" dirty="0"/>
              <a:t>of OERs </a:t>
            </a:r>
            <a:endParaRPr lang="en-GB" sz="2800" dirty="0" smtClean="0"/>
          </a:p>
          <a:p>
            <a:pPr fontAlgn="base"/>
            <a:r>
              <a:rPr lang="en-GB" sz="2800" dirty="0" smtClean="0"/>
              <a:t>Emphasis </a:t>
            </a:r>
            <a:r>
              <a:rPr lang="en-GB" sz="2800" dirty="0"/>
              <a:t>on the </a:t>
            </a:r>
            <a:r>
              <a:rPr lang="en-GB" sz="2800" b="1" dirty="0"/>
              <a:t>broader context </a:t>
            </a:r>
            <a:r>
              <a:rPr lang="en-GB" sz="2800" dirty="0"/>
              <a:t>(cultural/institutional) in which OERs are created and (re)used and any resulting issues and/or tensions </a:t>
            </a:r>
          </a:p>
          <a:p>
            <a:pPr fontAlgn="base"/>
            <a:r>
              <a:rPr lang="en-GB" sz="2800" dirty="0" smtClean="0"/>
              <a:t>Focus on the </a:t>
            </a:r>
            <a:r>
              <a:rPr lang="en-GB" sz="2800" b="1" dirty="0" smtClean="0"/>
              <a:t>“why” </a:t>
            </a:r>
            <a:r>
              <a:rPr lang="en-GB" sz="2800" dirty="0" smtClean="0"/>
              <a:t>rather than the “how” of Open Educational Resources [OERs]</a:t>
            </a:r>
          </a:p>
          <a:p>
            <a:endParaRPr lang="en-GB" dirty="0"/>
          </a:p>
        </p:txBody>
      </p:sp>
      <p:pic>
        <p:nvPicPr>
          <p:cNvPr id="5" name="Picture 1" descr="Description: Description: Description: Attribution-Noncommercial-Share Alike 2.0 UK: England &amp; W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637338"/>
            <a:ext cx="8397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1" t="22024" r="57274" b="13068"/>
          <a:stretch/>
        </p:blipFill>
        <p:spPr bwMode="auto">
          <a:xfrm>
            <a:off x="5991626" y="2370049"/>
            <a:ext cx="3152373" cy="278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112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Opening up pedagogical practice: Creativity for </a:t>
            </a:r>
            <a:r>
              <a:rPr lang="en-GB" dirty="0" err="1" smtClean="0"/>
              <a:t>edupunks</a:t>
            </a:r>
            <a:r>
              <a:rPr lang="en-GB" dirty="0" smtClean="0"/>
              <a:t> (C4E)</a:t>
            </a:r>
            <a:endParaRPr lang="en-GB" dirty="0"/>
          </a:p>
        </p:txBody>
      </p:sp>
      <p:sp>
        <p:nvSpPr>
          <p:cNvPr id="7" name="Content Placeholder 6"/>
          <p:cNvSpPr>
            <a:spLocks noGrp="1"/>
          </p:cNvSpPr>
          <p:nvPr>
            <p:ph idx="1"/>
          </p:nvPr>
        </p:nvSpPr>
        <p:spPr>
          <a:xfrm>
            <a:off x="457200" y="1600199"/>
            <a:ext cx="7499176" cy="5234277"/>
          </a:xfrm>
        </p:spPr>
        <p:txBody>
          <a:bodyPr>
            <a:normAutofit/>
          </a:bodyPr>
          <a:lstStyle/>
          <a:p>
            <a:pPr fontAlgn="base"/>
            <a:r>
              <a:rPr lang="en-GB" sz="2800" dirty="0" smtClean="0"/>
              <a:t>A wiki-based resource and space to develop </a:t>
            </a:r>
            <a:r>
              <a:rPr lang="en-GB" sz="2800" b="1" dirty="0"/>
              <a:t>OER literacy</a:t>
            </a:r>
            <a:r>
              <a:rPr lang="en-GB" sz="2800" dirty="0"/>
              <a:t> </a:t>
            </a:r>
            <a:r>
              <a:rPr lang="en-GB" sz="2800" dirty="0" smtClean="0"/>
              <a:t>and consider </a:t>
            </a:r>
            <a:r>
              <a:rPr lang="en-GB" sz="2800" dirty="0"/>
              <a:t>the potential impact of the </a:t>
            </a:r>
            <a:r>
              <a:rPr lang="en-GB" sz="2800" dirty="0" smtClean="0"/>
              <a:t>OERs on approaches </a:t>
            </a:r>
            <a:r>
              <a:rPr lang="en-GB" sz="2800" dirty="0"/>
              <a:t>to teaching and </a:t>
            </a:r>
            <a:r>
              <a:rPr lang="en-GB" sz="2800" dirty="0" smtClean="0"/>
              <a:t>learning</a:t>
            </a:r>
          </a:p>
          <a:p>
            <a:pPr fontAlgn="base"/>
            <a:r>
              <a:rPr lang="en-GB" sz="2800" dirty="0"/>
              <a:t>11 three-hour long </a:t>
            </a:r>
            <a:r>
              <a:rPr lang="en-GB" sz="2800" dirty="0" smtClean="0"/>
              <a:t>sessions to </a:t>
            </a:r>
            <a:r>
              <a:rPr lang="en-GB" sz="2800" dirty="0"/>
              <a:t>fit within the 33-hour allocation for research </a:t>
            </a:r>
            <a:r>
              <a:rPr lang="en-GB" sz="2800" dirty="0" smtClean="0"/>
              <a:t>activity (“selling point” for senior management)</a:t>
            </a:r>
            <a:endParaRPr lang="en-GB" sz="2800" dirty="0"/>
          </a:p>
          <a:p>
            <a:pPr fontAlgn="base"/>
            <a:r>
              <a:rPr lang="en-GB" sz="2800" dirty="0" smtClean="0"/>
              <a:t>Inspiration </a:t>
            </a:r>
            <a:r>
              <a:rPr lang="en-GB" sz="2800" dirty="0"/>
              <a:t>for C4E: connections with Blackburn’s past history of engagement with punk/DIY culture</a:t>
            </a:r>
          </a:p>
          <a:p>
            <a:pPr fontAlgn="base"/>
            <a:endParaRPr lang="en-GB" sz="2400" dirty="0"/>
          </a:p>
        </p:txBody>
      </p:sp>
      <p:pic>
        <p:nvPicPr>
          <p:cNvPr id="6" name="Picture 1" descr="Description: Description: Description: Attribution-Noncommercial-Share Alike 2.0 UK: England &amp; W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536027"/>
            <a:ext cx="8397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119" t="30682" r="41786" b="33333"/>
          <a:stretch/>
        </p:blipFill>
        <p:spPr bwMode="auto">
          <a:xfrm>
            <a:off x="7446188" y="4474021"/>
            <a:ext cx="1662672" cy="198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63785" y="6457890"/>
            <a:ext cx="1695725" cy="400110"/>
          </a:xfrm>
          <a:prstGeom prst="rect">
            <a:avLst/>
          </a:prstGeom>
          <a:noFill/>
        </p:spPr>
        <p:txBody>
          <a:bodyPr wrap="square" rtlCol="0">
            <a:spAutoFit/>
          </a:bodyPr>
          <a:lstStyle/>
          <a:p>
            <a:r>
              <a:rPr lang="en-GB" sz="1000" dirty="0" smtClean="0">
                <a:solidFill>
                  <a:srgbClr val="2F2B20"/>
                </a:solidFill>
              </a:rPr>
              <a:t>Image source Phil Johnson </a:t>
            </a:r>
            <a:r>
              <a:rPr lang="en-GB" sz="1000" dirty="0">
                <a:solidFill>
                  <a:srgbClr val="2F2B20"/>
                </a:solidFill>
              </a:rPr>
              <a:t> (CC BY-NC-SA 2.0).</a:t>
            </a:r>
          </a:p>
        </p:txBody>
      </p:sp>
    </p:spTree>
    <p:extLst>
      <p:ext uri="{BB962C8B-B14F-4D97-AF65-F5344CB8AC3E}">
        <p14:creationId xmlns:p14="http://schemas.microsoft.com/office/powerpoint/2010/main" val="3493705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Ideas for going forward: </a:t>
            </a:r>
            <a:br>
              <a:rPr lang="en-GB" dirty="0"/>
            </a:br>
            <a:r>
              <a:rPr lang="en-GB" dirty="0"/>
              <a:t>Need for a paradigm shift?</a:t>
            </a:r>
          </a:p>
        </p:txBody>
      </p:sp>
      <p:sp>
        <p:nvSpPr>
          <p:cNvPr id="3" name="Content Placeholder 2"/>
          <p:cNvSpPr>
            <a:spLocks noGrp="1"/>
          </p:cNvSpPr>
          <p:nvPr>
            <p:ph idx="1"/>
          </p:nvPr>
        </p:nvSpPr>
        <p:spPr>
          <a:xfrm>
            <a:off x="419893" y="1600200"/>
            <a:ext cx="7326642" cy="4800600"/>
          </a:xfrm>
        </p:spPr>
        <p:txBody>
          <a:bodyPr>
            <a:normAutofit/>
          </a:bodyPr>
          <a:lstStyle/>
          <a:p>
            <a:pPr marL="114300" indent="0">
              <a:buNone/>
            </a:pPr>
            <a:r>
              <a:rPr lang="en-GB" sz="2800" b="1" dirty="0" smtClean="0"/>
              <a:t>Edupunk</a:t>
            </a:r>
            <a:r>
              <a:rPr lang="en-GB" sz="2800" dirty="0" smtClean="0"/>
              <a:t> is an </a:t>
            </a:r>
            <a:r>
              <a:rPr lang="en-GB" sz="2800" dirty="0"/>
              <a:t>approach to teaching and learning practices that result from a do it yourself (DIY) </a:t>
            </a:r>
            <a:r>
              <a:rPr lang="en-GB" sz="2800" dirty="0" smtClean="0"/>
              <a:t>attitude (</a:t>
            </a:r>
            <a:r>
              <a:rPr lang="en-GB" sz="2800" dirty="0" err="1" smtClean="0"/>
              <a:t>Downes</a:t>
            </a:r>
            <a:r>
              <a:rPr lang="en-GB" sz="2800" dirty="0" smtClean="0"/>
              <a:t>, 2008).</a:t>
            </a:r>
          </a:p>
          <a:p>
            <a:pPr marL="114300" indent="0">
              <a:buNone/>
            </a:pPr>
            <a:r>
              <a:rPr lang="en-GB" sz="2800" b="1" dirty="0" smtClean="0"/>
              <a:t>Anarchogogy</a:t>
            </a:r>
            <a:r>
              <a:rPr lang="en-GB" sz="2800" dirty="0"/>
              <a:t>:  the idea and the possibility of an approach to democratically disseminating, and openly creating “new” knowledge, </a:t>
            </a:r>
            <a:r>
              <a:rPr lang="en-GB" sz="2800" dirty="0" smtClean="0"/>
              <a:t>where </a:t>
            </a:r>
            <a:r>
              <a:rPr lang="en-GB" sz="2800" dirty="0"/>
              <a:t>facilitators and learners collaborate, and the emerging ‘learning events’ serve to “lead without ruling</a:t>
            </a:r>
            <a:r>
              <a:rPr lang="en-GB" sz="2800" dirty="0" smtClean="0"/>
              <a:t>” </a:t>
            </a:r>
            <a:r>
              <a:rPr lang="en-GB" sz="2800" dirty="0"/>
              <a:t>(from </a:t>
            </a:r>
            <a:r>
              <a:rPr lang="en-GB" sz="2800" dirty="0" smtClean="0"/>
              <a:t>C4E  </a:t>
            </a:r>
            <a:r>
              <a:rPr lang="en-GB" sz="2800" dirty="0"/>
              <a:t>wiki</a:t>
            </a:r>
            <a:r>
              <a:rPr lang="en-GB" sz="2800" dirty="0" smtClean="0"/>
              <a:t>).</a:t>
            </a:r>
            <a:endParaRPr lang="en-GB" sz="2800" dirty="0"/>
          </a:p>
          <a:p>
            <a:endParaRPr lang="en-GB" dirty="0"/>
          </a:p>
        </p:txBody>
      </p:sp>
      <p:pic>
        <p:nvPicPr>
          <p:cNvPr id="4" name="Picture 1" descr="Description: Description: Description: Attribution-Noncommercial-Share Alike 2.0 UK: England &amp; W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558396"/>
            <a:ext cx="8397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gruszcza\Pictures\2538902455_29376517ea_o.jpg"/>
          <p:cNvPicPr/>
          <p:nvPr/>
        </p:nvPicPr>
        <p:blipFill rotWithShape="1">
          <a:blip r:embed="rId3" cstate="print">
            <a:extLst>
              <a:ext uri="{28A0092B-C50C-407E-A947-70E740481C1C}">
                <a14:useLocalDpi xmlns:a14="http://schemas.microsoft.com/office/drawing/2010/main" val="0"/>
              </a:ext>
            </a:extLst>
          </a:blip>
          <a:srcRect l="17085" t="57738" r="17337" b="4903"/>
          <a:stretch/>
        </p:blipFill>
        <p:spPr bwMode="auto">
          <a:xfrm>
            <a:off x="6678665" y="4725144"/>
            <a:ext cx="2411760" cy="1550429"/>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6677598" y="6308478"/>
            <a:ext cx="2411759" cy="738664"/>
          </a:xfrm>
          <a:prstGeom prst="rect">
            <a:avLst/>
          </a:prstGeom>
          <a:noFill/>
        </p:spPr>
        <p:txBody>
          <a:bodyPr wrap="square" rtlCol="0">
            <a:spAutoFit/>
          </a:bodyPr>
          <a:lstStyle/>
          <a:p>
            <a:r>
              <a:rPr lang="en-GB" sz="1200" dirty="0" smtClean="0">
                <a:solidFill>
                  <a:srgbClr val="2F2B20"/>
                </a:solidFill>
              </a:rPr>
              <a:t>Image source @</a:t>
            </a:r>
            <a:r>
              <a:rPr lang="en-GB" sz="1200" dirty="0" err="1" smtClean="0">
                <a:solidFill>
                  <a:srgbClr val="2F2B20"/>
                </a:solidFill>
              </a:rPr>
              <a:t>flickr</a:t>
            </a:r>
            <a:r>
              <a:rPr lang="en-GB" sz="1200" dirty="0" smtClean="0">
                <a:solidFill>
                  <a:srgbClr val="2F2B20"/>
                </a:solidFill>
              </a:rPr>
              <a:t> </a:t>
            </a:r>
            <a:r>
              <a:rPr lang="en-GB" sz="1200" dirty="0" err="1" smtClean="0">
                <a:solidFill>
                  <a:srgbClr val="2F2B20"/>
                </a:solidFill>
              </a:rPr>
              <a:t>Serenae</a:t>
            </a:r>
            <a:r>
              <a:rPr lang="en-GB" sz="1200" dirty="0" smtClean="0">
                <a:solidFill>
                  <a:srgbClr val="2F2B20"/>
                </a:solidFill>
              </a:rPr>
              <a:t> </a:t>
            </a:r>
          </a:p>
          <a:p>
            <a:r>
              <a:rPr lang="en-GB" sz="1200" dirty="0" smtClean="0">
                <a:solidFill>
                  <a:srgbClr val="2F2B20"/>
                </a:solidFill>
              </a:rPr>
              <a:t>(</a:t>
            </a:r>
            <a:r>
              <a:rPr lang="en-GB" sz="1200" dirty="0">
                <a:solidFill>
                  <a:srgbClr val="2F2B20"/>
                </a:solidFill>
              </a:rPr>
              <a:t>CC BY-NC-SA 2.0)</a:t>
            </a:r>
          </a:p>
          <a:p>
            <a:endParaRPr lang="en-GB" dirty="0">
              <a:solidFill>
                <a:srgbClr val="2F2B20"/>
              </a:solidFill>
            </a:endParaRPr>
          </a:p>
        </p:txBody>
      </p:sp>
    </p:spTree>
    <p:extLst>
      <p:ext uri="{BB962C8B-B14F-4D97-AF65-F5344CB8AC3E}">
        <p14:creationId xmlns:p14="http://schemas.microsoft.com/office/powerpoint/2010/main" val="1516502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What could open practice mean? (1)</a:t>
            </a:r>
            <a:endParaRPr lang="en-GB" sz="4000" dirty="0"/>
          </a:p>
        </p:txBody>
      </p:sp>
      <p:sp>
        <p:nvSpPr>
          <p:cNvPr id="3" name="Content Placeholder 2"/>
          <p:cNvSpPr>
            <a:spLocks noGrp="1"/>
          </p:cNvSpPr>
          <p:nvPr>
            <p:ph idx="1"/>
          </p:nvPr>
        </p:nvSpPr>
        <p:spPr>
          <a:xfrm>
            <a:off x="323528" y="1412776"/>
            <a:ext cx="8208912" cy="5294845"/>
          </a:xfrm>
        </p:spPr>
        <p:txBody>
          <a:bodyPr>
            <a:noAutofit/>
          </a:bodyPr>
          <a:lstStyle/>
          <a:p>
            <a:pPr marL="114300" indent="0">
              <a:buNone/>
            </a:pPr>
            <a:r>
              <a:rPr lang="en-GB" sz="2800" dirty="0" smtClean="0"/>
              <a:t>For </a:t>
            </a:r>
            <a:r>
              <a:rPr lang="en-GB" sz="2800" dirty="0"/>
              <a:t>me learning has to be memorable, experiential and collaborative. For me open educational resources are a great addition and an extension to the learning that's taking place in the classroom amongst learners who are connected to the subject, the teacher and their peers. </a:t>
            </a:r>
            <a:r>
              <a:rPr lang="en-GB" sz="2800" dirty="0" smtClean="0"/>
              <a:t>Participating </a:t>
            </a:r>
            <a:r>
              <a:rPr lang="en-GB" sz="2800" dirty="0"/>
              <a:t>in </a:t>
            </a:r>
            <a:r>
              <a:rPr lang="en-GB" sz="2800" dirty="0" smtClean="0"/>
              <a:t>(Creativity for) Edupunk </a:t>
            </a:r>
            <a:r>
              <a:rPr lang="en-GB" sz="2800" dirty="0"/>
              <a:t>confirms it too: I have watched videos, browsed websites and posted on this wiki but there's no response, no sense of connection, until Phil wandered into my office the other day and for ten minutes we had a really good discussion about this stuff</a:t>
            </a:r>
            <a:r>
              <a:rPr lang="en-GB" sz="2800" dirty="0" smtClean="0"/>
              <a:t>. (from Creativity for </a:t>
            </a:r>
            <a:r>
              <a:rPr lang="en-GB" sz="2800" dirty="0" err="1" smtClean="0"/>
              <a:t>Edupunks</a:t>
            </a:r>
            <a:r>
              <a:rPr lang="en-GB" sz="2800" dirty="0" smtClean="0"/>
              <a:t> wiki)</a:t>
            </a:r>
          </a:p>
        </p:txBody>
      </p:sp>
      <p:pic>
        <p:nvPicPr>
          <p:cNvPr id="4" name="Picture 1" descr="Description: Description: Description: Attribution-Noncommercial-Share Alike 2.0 UK: England &amp; W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558396"/>
            <a:ext cx="8397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596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What </a:t>
            </a:r>
            <a:r>
              <a:rPr lang="en-GB" sz="4000" dirty="0" smtClean="0"/>
              <a:t>could open </a:t>
            </a:r>
            <a:r>
              <a:rPr lang="en-GB" sz="4000" dirty="0"/>
              <a:t>practice mean? </a:t>
            </a:r>
            <a:r>
              <a:rPr lang="en-GB" sz="4000" dirty="0" smtClean="0"/>
              <a:t>(2)</a:t>
            </a:r>
            <a:endParaRPr lang="en-GB" sz="4000" dirty="0"/>
          </a:p>
        </p:txBody>
      </p:sp>
      <p:sp>
        <p:nvSpPr>
          <p:cNvPr id="3" name="Content Placeholder 2"/>
          <p:cNvSpPr>
            <a:spLocks noGrp="1"/>
          </p:cNvSpPr>
          <p:nvPr>
            <p:ph idx="1"/>
          </p:nvPr>
        </p:nvSpPr>
        <p:spPr>
          <a:xfrm>
            <a:off x="323528" y="1340768"/>
            <a:ext cx="8136904" cy="5328592"/>
          </a:xfrm>
        </p:spPr>
        <p:txBody>
          <a:bodyPr>
            <a:noAutofit/>
          </a:bodyPr>
          <a:lstStyle/>
          <a:p>
            <a:pPr marL="114300" indent="0">
              <a:buNone/>
            </a:pPr>
            <a:r>
              <a:rPr lang="en-GB" sz="2600" dirty="0"/>
              <a:t>This is exactly what Phil and I have encountered on our "adventures" with this stuff; it is amazing in itself, but, explorations of the 'potential' for this stuff only becomes meaningful when it is discussed and deliberated ... in conversation and debate with real/</a:t>
            </a:r>
            <a:r>
              <a:rPr lang="en-GB" sz="2600" dirty="0" err="1"/>
              <a:t>empassioned</a:t>
            </a:r>
            <a:r>
              <a:rPr lang="en-GB" sz="2600" dirty="0"/>
              <a:t> </a:t>
            </a:r>
            <a:r>
              <a:rPr lang="en-GB" sz="2600" dirty="0" smtClean="0"/>
              <a:t>[sic!] collaborators. </a:t>
            </a:r>
            <a:r>
              <a:rPr lang="en-GB" sz="2600" dirty="0"/>
              <a:t>(from Creativity for </a:t>
            </a:r>
            <a:r>
              <a:rPr lang="en-GB" sz="2600" dirty="0" err="1"/>
              <a:t>Edupunks</a:t>
            </a:r>
            <a:r>
              <a:rPr lang="en-GB" sz="2600" dirty="0"/>
              <a:t> </a:t>
            </a:r>
            <a:r>
              <a:rPr lang="en-GB" sz="2600" dirty="0" smtClean="0"/>
              <a:t>wiki)</a:t>
            </a:r>
          </a:p>
          <a:p>
            <a:pPr marL="114300" indent="0">
              <a:buNone/>
            </a:pPr>
            <a:r>
              <a:rPr lang="en-GB" sz="2600" dirty="0" smtClean="0"/>
              <a:t>Our </a:t>
            </a:r>
            <a:r>
              <a:rPr lang="en-GB" sz="2600" dirty="0"/>
              <a:t>best hope is to get better at empowering individuals to find answers for themselves. </a:t>
            </a:r>
            <a:r>
              <a:rPr lang="en-GB" sz="2600" dirty="0" smtClean="0"/>
              <a:t>(…) </a:t>
            </a:r>
            <a:r>
              <a:rPr lang="en-GB" sz="2600" dirty="0"/>
              <a:t>forget about giving the guy a fish, or teaching him how to fish, either. Teach him how to teach himself, and he’ll always be able to acquire the skills he needs to find food, skills you haven’t even thought of yet for things you didn’t know you could </a:t>
            </a:r>
            <a:r>
              <a:rPr lang="en-GB" sz="2600" dirty="0" smtClean="0"/>
              <a:t>eat (from </a:t>
            </a:r>
            <a:r>
              <a:rPr lang="en-GB" sz="2600" dirty="0" err="1" smtClean="0"/>
              <a:t>Kamenetz</a:t>
            </a:r>
            <a:r>
              <a:rPr lang="en-GB" sz="2600" dirty="0" smtClean="0"/>
              <a:t>, 2010 – DIY U).</a:t>
            </a:r>
            <a:endParaRPr lang="en-GB" sz="2600" dirty="0"/>
          </a:p>
          <a:p>
            <a:endParaRPr lang="en-GB" sz="2500" dirty="0"/>
          </a:p>
        </p:txBody>
      </p:sp>
      <p:pic>
        <p:nvPicPr>
          <p:cNvPr id="4" name="Picture 1" descr="Description: Description: Description: Attribution-Noncommercial-Share Alike 2.0 UK: England &amp; W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558396"/>
            <a:ext cx="8397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605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573088"/>
            <a:ext cx="8280400" cy="649287"/>
          </a:xfrm>
        </p:spPr>
        <p:txBody>
          <a:bodyPr>
            <a:normAutofit fontScale="90000"/>
          </a:bodyPr>
          <a:lstStyle/>
          <a:p>
            <a:pPr>
              <a:defRPr/>
            </a:pPr>
            <a:r>
              <a:rPr lang="en-GB" sz="4900" dirty="0"/>
              <a:t/>
            </a:r>
            <a:br>
              <a:rPr lang="en-GB" sz="4900" dirty="0"/>
            </a:br>
            <a:r>
              <a:rPr lang="en-GB" sz="4900" dirty="0" smtClean="0"/>
              <a:t>Open conclusions</a:t>
            </a:r>
            <a:r>
              <a:rPr lang="en-GB" sz="4900" dirty="0"/>
              <a:t/>
            </a:r>
            <a:br>
              <a:rPr lang="en-GB" sz="4900" dirty="0"/>
            </a:br>
            <a:r>
              <a:rPr lang="en-GB" sz="2900" dirty="0" smtClean="0">
                <a:hlinkClick r:id="rId2"/>
              </a:rPr>
              <a:t/>
            </a:r>
            <a:br>
              <a:rPr lang="en-GB" sz="2900" dirty="0" smtClean="0">
                <a:hlinkClick r:id="rId2"/>
              </a:rPr>
            </a:br>
            <a:endParaRPr lang="en-GB" sz="2900" dirty="0"/>
          </a:p>
        </p:txBody>
      </p:sp>
      <p:sp>
        <p:nvSpPr>
          <p:cNvPr id="3" name="Content Placeholder 2"/>
          <p:cNvSpPr>
            <a:spLocks noGrp="1"/>
          </p:cNvSpPr>
          <p:nvPr>
            <p:ph idx="1"/>
          </p:nvPr>
        </p:nvSpPr>
        <p:spPr>
          <a:xfrm>
            <a:off x="250826" y="1233488"/>
            <a:ext cx="8401298" cy="5330248"/>
          </a:xfrm>
        </p:spPr>
        <p:txBody>
          <a:bodyPr rtlCol="0">
            <a:normAutofit fontScale="25000" lnSpcReduction="20000"/>
          </a:bodyPr>
          <a:lstStyle/>
          <a:p>
            <a:pPr marL="114300" indent="0" fontAlgn="auto">
              <a:spcAft>
                <a:spcPts val="0"/>
              </a:spcAft>
              <a:buFont typeface="Arial" pitchFamily="34" charset="0"/>
              <a:buNone/>
              <a:defRPr/>
            </a:pPr>
            <a:r>
              <a:rPr lang="en-GB" sz="8000" dirty="0" smtClean="0"/>
              <a:t>(a big thank you to colleagues from  University </a:t>
            </a:r>
            <a:r>
              <a:rPr lang="en-GB" sz="8000" dirty="0"/>
              <a:t>Centre at Blackburn </a:t>
            </a:r>
            <a:r>
              <a:rPr lang="en-GB" sz="8000" dirty="0" smtClean="0"/>
              <a:t>College!)</a:t>
            </a:r>
            <a:r>
              <a:rPr lang="en-GB" sz="8000" dirty="0"/>
              <a:t/>
            </a:r>
            <a:br>
              <a:rPr lang="en-GB" sz="8000" dirty="0"/>
            </a:br>
            <a:endParaRPr lang="en-GB" sz="8000" dirty="0" smtClean="0"/>
          </a:p>
          <a:p>
            <a:pPr>
              <a:defRPr/>
            </a:pPr>
            <a:r>
              <a:rPr lang="en-GB" sz="11200" dirty="0"/>
              <a:t>Engage with the “why” of OERs in addition to technical aspects of OER </a:t>
            </a:r>
            <a:r>
              <a:rPr lang="en-GB" sz="11200" dirty="0" smtClean="0"/>
              <a:t>production</a:t>
            </a:r>
          </a:p>
          <a:p>
            <a:pPr>
              <a:defRPr/>
            </a:pPr>
            <a:r>
              <a:rPr lang="en-GB" sz="11200" dirty="0"/>
              <a:t>L</a:t>
            </a:r>
            <a:r>
              <a:rPr lang="en-GB" sz="11200" dirty="0" smtClean="0"/>
              <a:t>ocal </a:t>
            </a:r>
            <a:r>
              <a:rPr lang="en-GB" sz="11200" dirty="0"/>
              <a:t>context is crucial and reflection is key to challenging academic practice and sustaining these changes</a:t>
            </a:r>
          </a:p>
          <a:p>
            <a:pPr>
              <a:defRPr/>
            </a:pPr>
            <a:r>
              <a:rPr lang="en-GB" sz="11200" dirty="0" smtClean="0"/>
              <a:t>Explore not just the differences between HE/HE in FE but possible synergies and similarities</a:t>
            </a:r>
          </a:p>
          <a:p>
            <a:pPr>
              <a:defRPr/>
            </a:pPr>
            <a:r>
              <a:rPr lang="en-GB" sz="11200" dirty="0" smtClean="0"/>
              <a:t>Challenge some of assumptions and highlight the strengths of the </a:t>
            </a:r>
            <a:r>
              <a:rPr lang="en-GB" sz="11200" smtClean="0"/>
              <a:t>sector </a:t>
            </a:r>
          </a:p>
          <a:p>
            <a:pPr>
              <a:defRPr/>
            </a:pPr>
            <a:r>
              <a:rPr lang="en-GB" sz="11200" smtClean="0"/>
              <a:t>Embrace </a:t>
            </a:r>
            <a:r>
              <a:rPr lang="en-GB" sz="11200" dirty="0"/>
              <a:t>the potential of OERs to improve the visibility of HE in </a:t>
            </a:r>
            <a:r>
              <a:rPr lang="en-GB" sz="11200" dirty="0" smtClean="0"/>
              <a:t>FE</a:t>
            </a:r>
          </a:p>
        </p:txBody>
      </p:sp>
      <p:pic>
        <p:nvPicPr>
          <p:cNvPr id="3077" name="Picture 1" descr="Description: Description: Description: Attribution-Noncommercial-Share Alike 2.0 UK: England &amp; W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0" y="6563736"/>
            <a:ext cx="8397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68313" y="765175"/>
            <a:ext cx="7848600" cy="935038"/>
          </a:xfrm>
          <a:prstGeom prst="rect">
            <a:avLst/>
          </a:prstGeom>
        </p:spPr>
        <p:txBody>
          <a:bodyPr anchor="ctr">
            <a:normAutofit fontScale="90000" lnSpcReduction="1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defRPr/>
            </a:pPr>
            <a:r>
              <a:rPr lang="en-GB" sz="1300" dirty="0" smtClean="0">
                <a:solidFill>
                  <a:srgbClr val="675E47"/>
                </a:solidFill>
              </a:rPr>
              <a:t/>
            </a:r>
            <a:br>
              <a:rPr lang="en-GB" sz="1300" dirty="0" smtClean="0">
                <a:solidFill>
                  <a:srgbClr val="675E47"/>
                </a:solidFill>
              </a:rPr>
            </a:br>
            <a:r>
              <a:rPr lang="en-GB" sz="2700" dirty="0" smtClean="0">
                <a:solidFill>
                  <a:srgbClr val="675E47"/>
                </a:solidFill>
                <a:latin typeface="Calibri"/>
              </a:rPr>
              <a:t/>
            </a:r>
            <a:br>
              <a:rPr lang="en-GB" sz="2700" dirty="0" smtClean="0">
                <a:solidFill>
                  <a:srgbClr val="675E47"/>
                </a:solidFill>
                <a:latin typeface="Calibri"/>
              </a:rPr>
            </a:br>
            <a:endParaRPr lang="en-GB" sz="2200" dirty="0">
              <a:solidFill>
                <a:srgbClr val="675E47"/>
              </a:solidFill>
            </a:endParaRPr>
          </a:p>
        </p:txBody>
      </p:sp>
      <p:pic>
        <p:nvPicPr>
          <p:cNvPr id="8" name="Picture 2" descr="http://cascadeoer2.pbworks.com/f/creativity+for+edupunk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5887460"/>
            <a:ext cx="3648075" cy="6762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42379" y="6563736"/>
            <a:ext cx="3623414" cy="246221"/>
          </a:xfrm>
          <a:prstGeom prst="rect">
            <a:avLst/>
          </a:prstGeom>
          <a:noFill/>
        </p:spPr>
        <p:txBody>
          <a:bodyPr wrap="square" rtlCol="0">
            <a:spAutoFit/>
          </a:bodyPr>
          <a:lstStyle/>
          <a:p>
            <a:r>
              <a:rPr lang="en-GB" sz="1000" dirty="0" smtClean="0">
                <a:solidFill>
                  <a:srgbClr val="2F2B20"/>
                </a:solidFill>
              </a:rPr>
              <a:t>Image source Phil Johnson </a:t>
            </a:r>
            <a:r>
              <a:rPr lang="en-GB" sz="1000" dirty="0">
                <a:solidFill>
                  <a:srgbClr val="2F2B20"/>
                </a:solidFill>
              </a:rPr>
              <a:t> (CC BY-NC-SA 2.0).</a:t>
            </a:r>
          </a:p>
        </p:txBody>
      </p:sp>
    </p:spTree>
    <p:extLst>
      <p:ext uri="{BB962C8B-B14F-4D97-AF65-F5344CB8AC3E}">
        <p14:creationId xmlns:p14="http://schemas.microsoft.com/office/powerpoint/2010/main" val="2185179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Open practice across sectors: human and animal healthcare. Lessons from ACTOR and PORSCHE</a:t>
            </a:r>
            <a:endParaRPr lang="en-US" dirty="0"/>
          </a:p>
        </p:txBody>
      </p:sp>
      <p:sp>
        <p:nvSpPr>
          <p:cNvPr id="3" name="Subtitle 2"/>
          <p:cNvSpPr>
            <a:spLocks noGrp="1"/>
          </p:cNvSpPr>
          <p:nvPr>
            <p:ph type="subTitle" idx="1"/>
          </p:nvPr>
        </p:nvSpPr>
        <p:spPr>
          <a:xfrm>
            <a:off x="3323878" y="3886200"/>
            <a:ext cx="4754089" cy="1752600"/>
          </a:xfrm>
        </p:spPr>
        <p:txBody>
          <a:bodyPr>
            <a:normAutofit fontScale="92500" lnSpcReduction="20000"/>
          </a:bodyPr>
          <a:lstStyle/>
          <a:p>
            <a:pPr algn="l"/>
            <a:r>
              <a:rPr lang="en-US" dirty="0" smtClean="0"/>
              <a:t>Suzanne Hardy</a:t>
            </a:r>
          </a:p>
          <a:p>
            <a:pPr algn="l"/>
            <a:r>
              <a:rPr lang="en-US" dirty="0" smtClean="0"/>
              <a:t>School of Medical Sciences Education Development, Newcastle University</a:t>
            </a:r>
            <a:endParaRPr lang="en-US" dirty="0"/>
          </a:p>
        </p:txBody>
      </p:sp>
      <p:pic>
        <p:nvPicPr>
          <p:cNvPr id="4" name="Picture 3" descr="red_glasses_fac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280" y="3981603"/>
            <a:ext cx="1888599" cy="1416449"/>
          </a:xfrm>
          <a:prstGeom prst="rect">
            <a:avLst/>
          </a:prstGeom>
        </p:spPr>
      </p:pic>
      <p:pic>
        <p:nvPicPr>
          <p:cNvPr id="5" name="Picture 7">
            <a:hlinkClick r:id="rId3"/>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6214811"/>
            <a:ext cx="5889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2189236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851"/>
            <a:ext cx="8229600" cy="1143000"/>
          </a:xfrm>
        </p:spPr>
        <p:txBody>
          <a:bodyPr/>
          <a:lstStyle/>
          <a:p>
            <a:r>
              <a:rPr lang="en-US" dirty="0" smtClean="0"/>
              <a:t>Existing culture</a:t>
            </a:r>
            <a:endParaRPr lang="en-US" dirty="0"/>
          </a:p>
        </p:txBody>
      </p:sp>
      <p:sp>
        <p:nvSpPr>
          <p:cNvPr id="4" name="Date Placeholder 3"/>
          <p:cNvSpPr>
            <a:spLocks noGrp="1"/>
          </p:cNvSpPr>
          <p:nvPr>
            <p:ph type="dt" sz="half" idx="10"/>
          </p:nvPr>
        </p:nvSpPr>
        <p:spPr/>
        <p:txBody>
          <a:bodyPr/>
          <a:lstStyle/>
          <a:p>
            <a:r>
              <a:rPr lang="en-GB" smtClean="0">
                <a:solidFill>
                  <a:prstClr val="black">
                    <a:tint val="75000"/>
                  </a:prstClr>
                </a:solidFill>
              </a:rPr>
              <a:t>25 November 2011 #jiscel11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JISC Innovating eLearning 2011: Learning in transition - open practice across sectors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903D5D7-B411-3645-B13F-B3F75F62ECB6}" type="slidenum">
              <a:rPr lang="en-US" smtClean="0">
                <a:solidFill>
                  <a:prstClr val="black">
                    <a:tint val="75000"/>
                  </a:prstClr>
                </a:solidFill>
              </a:rPr>
              <a:pPr/>
              <a:t>19</a:t>
            </a:fld>
            <a:endParaRPr lang="en-US">
              <a:solidFill>
                <a:prstClr val="black">
                  <a:tint val="75000"/>
                </a:prstClr>
              </a:solidFill>
            </a:endParaRPr>
          </a:p>
        </p:txBody>
      </p:sp>
      <p:pic>
        <p:nvPicPr>
          <p:cNvPr id="8" name="Picture 7" descr="q2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768" y="1025047"/>
            <a:ext cx="7522465" cy="5252503"/>
          </a:xfrm>
          <a:prstGeom prst="rect">
            <a:avLst/>
          </a:prstGeom>
        </p:spPr>
      </p:pic>
    </p:spTree>
    <p:extLst>
      <p:ext uri="{BB962C8B-B14F-4D97-AF65-F5344CB8AC3E}">
        <p14:creationId xmlns:p14="http://schemas.microsoft.com/office/powerpoint/2010/main" val="3038995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347864" y="5417787"/>
            <a:ext cx="4572000" cy="1619640"/>
          </a:xfrm>
        </p:spPr>
        <p:txBody>
          <a:bodyPr/>
          <a:lstStyle/>
          <a:p>
            <a:pPr marL="0" indent="0" algn="r">
              <a:buNone/>
            </a:pPr>
            <a:r>
              <a:rPr lang="en-GB" sz="1800" dirty="0" smtClean="0">
                <a:solidFill>
                  <a:srgbClr val="0070C0"/>
                </a:solidFill>
              </a:rPr>
              <a:t>Facilitator</a:t>
            </a:r>
          </a:p>
          <a:p>
            <a:pPr marL="0" indent="0" algn="r">
              <a:buNone/>
            </a:pPr>
            <a:r>
              <a:rPr lang="en-GB" sz="1400" dirty="0"/>
              <a:t>Terry </a:t>
            </a:r>
            <a:r>
              <a:rPr lang="en-GB" sz="1400" dirty="0" err="1"/>
              <a:t>McAndrew</a:t>
            </a:r>
            <a:r>
              <a:rPr lang="en-GB" sz="1400" dirty="0"/>
              <a:t> is an advisor at JISC </a:t>
            </a:r>
            <a:r>
              <a:rPr lang="en-GB" sz="1400" dirty="0" err="1"/>
              <a:t>TechDis</a:t>
            </a:r>
            <a:r>
              <a:rPr lang="en-GB" sz="1400" dirty="0"/>
              <a:t> (since 2010) and the C&amp;IT manager at the UK Centre for Bioscience Subject Centre (since 2000).</a:t>
            </a:r>
          </a:p>
        </p:txBody>
      </p:sp>
      <p:sp>
        <p:nvSpPr>
          <p:cNvPr id="7" name="Rectangle 6"/>
          <p:cNvSpPr/>
          <p:nvPr/>
        </p:nvSpPr>
        <p:spPr>
          <a:xfrm>
            <a:off x="0" y="0"/>
            <a:ext cx="9144000" cy="1196752"/>
          </a:xfrm>
          <a:prstGeom prst="rect">
            <a:avLst/>
          </a:prstGeom>
          <a:solidFill>
            <a:srgbClr val="293352"/>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pic>
        <p:nvPicPr>
          <p:cNvPr id="8" name="Picture 7" descr="JISC_Logo_RGB1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
        <p:nvSpPr>
          <p:cNvPr id="2" name="TextBox 1"/>
          <p:cNvSpPr txBox="1"/>
          <p:nvPr/>
        </p:nvSpPr>
        <p:spPr>
          <a:xfrm>
            <a:off x="1115616" y="1438522"/>
            <a:ext cx="7632848" cy="3862686"/>
          </a:xfrm>
          <a:prstGeom prst="rect">
            <a:avLst/>
          </a:prstGeom>
        </p:spPr>
        <p:txBody>
          <a:bodyPr vert="horz" lIns="0" tIns="0" rIns="0" bIns="0"/>
          <a:lstStyle>
            <a:lvl1pPr marL="216000" indent="-216000" defTabSz="457200">
              <a:spcBef>
                <a:spcPts val="600"/>
              </a:spcBef>
              <a:buClr>
                <a:srgbClr val="009FE3"/>
              </a:buClr>
              <a:buSzPct val="125000"/>
              <a:buFont typeface="Wingdings" charset="2"/>
              <a:buChar char="§"/>
              <a:defRPr baseline="0">
                <a:latin typeface="Arial"/>
              </a:defRPr>
            </a:lvl1pPr>
            <a:lvl2pPr marL="432000" indent="-216000" defTabSz="457200">
              <a:spcBef>
                <a:spcPts val="600"/>
              </a:spcBef>
              <a:buClr>
                <a:srgbClr val="009FE3"/>
              </a:buClr>
              <a:buSzPct val="125000"/>
              <a:buFont typeface="Arial"/>
              <a:buChar char="–"/>
              <a:defRPr sz="2000" baseline="0">
                <a:latin typeface="Arial"/>
              </a:defRPr>
            </a:lvl2pPr>
            <a:lvl3pPr marL="648000" indent="-216000" defTabSz="457200">
              <a:spcBef>
                <a:spcPts val="300"/>
              </a:spcBef>
              <a:buClr>
                <a:srgbClr val="009FE3"/>
              </a:buClr>
              <a:buSzPct val="125000"/>
              <a:buFont typeface="Arial"/>
              <a:buChar char="•"/>
              <a:defRPr sz="2000" baseline="0">
                <a:latin typeface="Arial"/>
              </a:defRPr>
            </a:lvl3pPr>
            <a:lvl4pPr marL="864000" indent="-216000" defTabSz="457200">
              <a:spcBef>
                <a:spcPts val="300"/>
              </a:spcBef>
              <a:buClr>
                <a:srgbClr val="009FE3"/>
              </a:buClr>
              <a:buSzPct val="125000"/>
              <a:buFont typeface="Arial"/>
              <a:buChar char="–"/>
              <a:defRPr sz="2000" baseline="0">
                <a:latin typeface="Arial"/>
              </a:defRPr>
            </a:lvl4pPr>
            <a:lvl5pPr marL="1080000" indent="-216000" defTabSz="457200">
              <a:spcBef>
                <a:spcPts val="300"/>
              </a:spcBef>
              <a:buClr>
                <a:srgbClr val="009FE3"/>
              </a:buClr>
              <a:buSzPct val="125000"/>
              <a:buFont typeface="Arial"/>
              <a:buChar char="»"/>
              <a:defRPr sz="2000" baseline="0">
                <a:latin typeface="Arial"/>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indent="0">
              <a:spcBef>
                <a:spcPts val="0"/>
              </a:spcBef>
              <a:spcAft>
                <a:spcPts val="1200"/>
              </a:spcAft>
              <a:buFont typeface="Wingdings" charset="2"/>
              <a:buNone/>
            </a:pPr>
            <a:r>
              <a:rPr lang="en-GB" dirty="0" smtClean="0">
                <a:solidFill>
                  <a:srgbClr val="0070C0"/>
                </a:solidFill>
              </a:rPr>
              <a:t>Presenters</a:t>
            </a:r>
          </a:p>
          <a:p>
            <a:pPr marL="0" indent="0">
              <a:spcBef>
                <a:spcPts val="0"/>
              </a:spcBef>
              <a:spcAft>
                <a:spcPts val="1200"/>
              </a:spcAft>
              <a:buFont typeface="Wingdings" charset="2"/>
              <a:buNone/>
            </a:pPr>
            <a:r>
              <a:rPr lang="en-GB" sz="1400" b="1" dirty="0">
                <a:solidFill>
                  <a:prstClr val="black"/>
                </a:solidFill>
              </a:rPr>
              <a:t>Anna </a:t>
            </a:r>
            <a:r>
              <a:rPr lang="en-GB" sz="1400" b="1" dirty="0" err="1">
                <a:solidFill>
                  <a:prstClr val="black"/>
                </a:solidFill>
              </a:rPr>
              <a:t>Gruszczynska</a:t>
            </a:r>
            <a:r>
              <a:rPr lang="en-GB" sz="1400" b="1" dirty="0">
                <a:solidFill>
                  <a:prstClr val="black"/>
                </a:solidFill>
              </a:rPr>
              <a:t> </a:t>
            </a:r>
            <a:r>
              <a:rPr lang="en-GB" sz="1400" dirty="0">
                <a:solidFill>
                  <a:prstClr val="black"/>
                </a:solidFill>
              </a:rPr>
              <a:t>is Project Officer at C-SAP (Higher Education Academy Subject Centre for Sociology, Anthropology and Politics) where for the past two years she has provided research and project management support to projects taking place within the JISC/HEA supported UK Open Educational Resources [UKOER] programme</a:t>
            </a:r>
            <a:r>
              <a:rPr lang="en-GB" sz="1400" dirty="0" smtClean="0">
                <a:solidFill>
                  <a:prstClr val="black"/>
                </a:solidFill>
              </a:rPr>
              <a:t>.</a:t>
            </a:r>
          </a:p>
          <a:p>
            <a:pPr marL="0" indent="0">
              <a:spcBef>
                <a:spcPts val="0"/>
              </a:spcBef>
              <a:spcAft>
                <a:spcPts val="1200"/>
              </a:spcAft>
              <a:buFont typeface="Wingdings" charset="2"/>
              <a:buNone/>
            </a:pPr>
            <a:r>
              <a:rPr lang="en-GB" sz="1400" b="1" dirty="0" smtClean="0">
                <a:solidFill>
                  <a:prstClr val="black"/>
                </a:solidFill>
              </a:rPr>
              <a:t>Suzanne Hardy </a:t>
            </a:r>
            <a:r>
              <a:rPr lang="en-GB" sz="1400" dirty="0">
                <a:solidFill>
                  <a:prstClr val="black"/>
                </a:solidFill>
              </a:rPr>
              <a:t>joined the Subject Centre for Medicine, Dentistry and Veterinary Medicine in July 2000 and is responsible for overseeing the development and management of the website and its associated databases. Her primary brief is to support the information dissemination and publication activities of the Centre facilitated by the appropriate use of new technologies, and to encourage the novel use of new technologies in learning and teaching in the centre's three subject areas</a:t>
            </a:r>
            <a:r>
              <a:rPr lang="en-GB" sz="1400" dirty="0" smtClean="0">
                <a:solidFill>
                  <a:prstClr val="black"/>
                </a:solidFill>
              </a:rPr>
              <a:t>.</a:t>
            </a:r>
          </a:p>
          <a:p>
            <a:pPr marL="0" indent="0">
              <a:spcBef>
                <a:spcPts val="0"/>
              </a:spcBef>
              <a:spcAft>
                <a:spcPts val="1200"/>
              </a:spcAft>
              <a:buFont typeface="Wingdings" charset="2"/>
              <a:buNone/>
            </a:pPr>
            <a:r>
              <a:rPr lang="en-GB" sz="1400" b="1" dirty="0">
                <a:solidFill>
                  <a:prstClr val="black"/>
                </a:solidFill>
              </a:rPr>
              <a:t>Helen Richardson </a:t>
            </a:r>
            <a:r>
              <a:rPr lang="en-GB" sz="1400" dirty="0">
                <a:solidFill>
                  <a:prstClr val="black"/>
                </a:solidFill>
              </a:rPr>
              <a:t>is Business Manager at </a:t>
            </a:r>
            <a:r>
              <a:rPr lang="en-GB" sz="1400" dirty="0" err="1">
                <a:solidFill>
                  <a:prstClr val="black"/>
                </a:solidFill>
              </a:rPr>
              <a:t>FusedWorks</a:t>
            </a:r>
            <a:r>
              <a:rPr lang="en-GB" sz="1400" dirty="0">
                <a:solidFill>
                  <a:prstClr val="black"/>
                </a:solidFill>
              </a:rPr>
              <a:t>, Doncaster College's 3D visualisation studio </a:t>
            </a:r>
            <a:r>
              <a:rPr lang="en-GB" sz="1400" dirty="0" smtClean="0">
                <a:solidFill>
                  <a:prstClr val="black"/>
                </a:solidFill>
              </a:rPr>
              <a:t>(www.fusedworks.com). The </a:t>
            </a:r>
            <a:r>
              <a:rPr lang="en-GB" sz="1400" dirty="0">
                <a:solidFill>
                  <a:prstClr val="black"/>
                </a:solidFill>
              </a:rPr>
              <a:t>College is a general further education college based in South Yorkshire. Through University Centre Doncaster it is one of the largest providers of Higher Education in the FE sector and currently has over 1000 FTEs on HE programmes</a:t>
            </a:r>
            <a:r>
              <a:rPr lang="en-GB" sz="1400" dirty="0" smtClean="0">
                <a:solidFill>
                  <a:prstClr val="black"/>
                </a:solidFill>
              </a:rPr>
              <a:t>.. </a:t>
            </a:r>
          </a:p>
          <a:p>
            <a:pPr marL="0" indent="0">
              <a:spcBef>
                <a:spcPts val="0"/>
              </a:spcBef>
              <a:spcAft>
                <a:spcPts val="1200"/>
              </a:spcAft>
              <a:buFont typeface="Wingdings" charset="2"/>
              <a:buNone/>
            </a:pPr>
            <a:endParaRPr lang="en-GB" sz="1400" dirty="0" smtClean="0">
              <a:solidFill>
                <a:prstClr val="black"/>
              </a:solidFill>
            </a:endParaRPr>
          </a:p>
          <a:p>
            <a:pPr marL="0" indent="0">
              <a:spcBef>
                <a:spcPts val="0"/>
              </a:spcBef>
              <a:spcAft>
                <a:spcPts val="1200"/>
              </a:spcAft>
              <a:buFont typeface="Wingdings" charset="2"/>
              <a:buNone/>
            </a:pPr>
            <a:endParaRPr lang="en-GB" sz="1400" dirty="0">
              <a:solidFill>
                <a:prstClr val="black"/>
              </a:solidFill>
            </a:endParaRPr>
          </a:p>
          <a:p>
            <a:pPr marL="0" indent="0">
              <a:spcBef>
                <a:spcPts val="0"/>
              </a:spcBef>
              <a:spcAft>
                <a:spcPts val="1200"/>
              </a:spcAft>
              <a:buFont typeface="Wingdings" charset="2"/>
              <a:buNone/>
            </a:pPr>
            <a:endParaRPr lang="en-GB" sz="14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17" y="1844824"/>
            <a:ext cx="7143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3068960"/>
            <a:ext cx="9525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818" y="4293096"/>
            <a:ext cx="7143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8384" y="5517232"/>
            <a:ext cx="952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2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of these can be accessed from </a:t>
            </a:r>
            <a:r>
              <a:rPr lang="en-US" dirty="0" err="1" smtClean="0"/>
              <a:t>nhs.net</a:t>
            </a:r>
            <a:r>
              <a:rPr lang="en-US" dirty="0" smtClean="0"/>
              <a:t>?</a:t>
            </a:r>
            <a:endParaRPr lang="en-US" dirty="0"/>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YouTube</a:t>
            </a:r>
          </a:p>
          <a:p>
            <a:pPr marL="514350" indent="-514350">
              <a:buFont typeface="+mj-lt"/>
              <a:buAutoNum type="alphaLcPeriod"/>
            </a:pPr>
            <a:r>
              <a:rPr lang="en-US" dirty="0" smtClean="0"/>
              <a:t>Facebook</a:t>
            </a:r>
          </a:p>
          <a:p>
            <a:pPr marL="514350" indent="-514350">
              <a:buFont typeface="+mj-lt"/>
              <a:buAutoNum type="alphaLcPeriod"/>
            </a:pPr>
            <a:r>
              <a:rPr lang="en-US" dirty="0" smtClean="0"/>
              <a:t>Twitter</a:t>
            </a:r>
          </a:p>
          <a:p>
            <a:pPr marL="514350" indent="-514350">
              <a:buFont typeface="+mj-lt"/>
              <a:buAutoNum type="alphaLcPeriod"/>
            </a:pPr>
            <a:r>
              <a:rPr lang="en-US" dirty="0" smtClean="0"/>
              <a:t>Slideshare</a:t>
            </a:r>
          </a:p>
          <a:p>
            <a:pPr marL="514350" indent="-514350">
              <a:buFont typeface="+mj-lt"/>
              <a:buAutoNum type="alphaLcPeriod"/>
            </a:pPr>
            <a:r>
              <a:rPr lang="en-US" dirty="0" smtClean="0"/>
              <a:t>Jorum</a:t>
            </a:r>
          </a:p>
          <a:p>
            <a:pPr marL="514350" indent="-514350">
              <a:buFont typeface="+mj-lt"/>
              <a:buAutoNum type="alphaLcPeriod"/>
            </a:pPr>
            <a:endParaRPr lang="en-US" dirty="0"/>
          </a:p>
        </p:txBody>
      </p:sp>
      <p:sp>
        <p:nvSpPr>
          <p:cNvPr id="4" name="Date Placeholder 3"/>
          <p:cNvSpPr>
            <a:spLocks noGrp="1"/>
          </p:cNvSpPr>
          <p:nvPr>
            <p:ph type="dt" sz="half" idx="10"/>
          </p:nvPr>
        </p:nvSpPr>
        <p:spPr/>
        <p:txBody>
          <a:bodyPr/>
          <a:lstStyle/>
          <a:p>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3D5D7-B411-3645-B13F-B3F75F62ECB6}" type="slidenum">
              <a:rPr lang="en-US" smtClean="0">
                <a:solidFill>
                  <a:prstClr val="black">
                    <a:tint val="75000"/>
                  </a:prstClr>
                </a:solidFill>
              </a:rPr>
              <a:pPr/>
              <a:t>20</a:t>
            </a:fld>
            <a:endParaRPr lang="en-US">
              <a:solidFill>
                <a:prstClr val="black">
                  <a:tint val="75000"/>
                </a:prstClr>
              </a:solidFill>
            </a:endParaRPr>
          </a:p>
        </p:txBody>
      </p:sp>
      <p:pic>
        <p:nvPicPr>
          <p:cNvPr id="8" name="Picture 7">
            <a:hlinkClick r:id="rId2"/>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6200212"/>
            <a:ext cx="5889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729412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1830" y="220377"/>
            <a:ext cx="3364777" cy="1143000"/>
          </a:xfrm>
        </p:spPr>
        <p:txBody>
          <a:bodyPr/>
          <a:lstStyle/>
          <a:p>
            <a:r>
              <a:rPr lang="en-US" dirty="0" smtClean="0"/>
              <a:t>Challenges</a:t>
            </a:r>
            <a:endParaRPr lang="en-US" dirty="0"/>
          </a:p>
        </p:txBody>
      </p:sp>
      <p:sp>
        <p:nvSpPr>
          <p:cNvPr id="4" name="Date Placeholder 3"/>
          <p:cNvSpPr>
            <a:spLocks noGrp="1"/>
          </p:cNvSpPr>
          <p:nvPr>
            <p:ph type="dt" sz="half" idx="10"/>
          </p:nvPr>
        </p:nvSpPr>
        <p:spPr/>
        <p:txBody>
          <a:bodyPr/>
          <a:lstStyle/>
          <a:p>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3D5D7-B411-3645-B13F-B3F75F62ECB6}" type="slidenum">
              <a:rPr lang="en-US" smtClean="0">
                <a:solidFill>
                  <a:prstClr val="black">
                    <a:tint val="75000"/>
                  </a:prstClr>
                </a:solidFill>
              </a:rPr>
              <a:pPr/>
              <a:t>21</a:t>
            </a:fld>
            <a:endParaRPr lang="en-US">
              <a:solidFill>
                <a:prstClr val="black">
                  <a:tint val="75000"/>
                </a:prstClr>
              </a:solidFill>
            </a:endParaRPr>
          </a:p>
        </p:txBody>
      </p:sp>
      <p:pic>
        <p:nvPicPr>
          <p:cNvPr id="7" name="Picture 6" descr="q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494" y="496376"/>
            <a:ext cx="5659210" cy="5836060"/>
          </a:xfrm>
          <a:prstGeom prst="rect">
            <a:avLst/>
          </a:prstGeom>
        </p:spPr>
      </p:pic>
    </p:spTree>
    <p:extLst>
      <p:ext uri="{BB962C8B-B14F-4D97-AF65-F5344CB8AC3E}">
        <p14:creationId xmlns:p14="http://schemas.microsoft.com/office/powerpoint/2010/main" val="2444748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18" y="41054"/>
            <a:ext cx="1630355" cy="1143000"/>
          </a:xfrm>
        </p:spPr>
        <p:txBody>
          <a:bodyPr/>
          <a:lstStyle/>
          <a:p>
            <a:r>
              <a:rPr lang="en-US" dirty="0" smtClean="0"/>
              <a:t>Ideas</a:t>
            </a:r>
            <a:endParaRPr lang="en-US" dirty="0"/>
          </a:p>
        </p:txBody>
      </p:sp>
      <p:sp>
        <p:nvSpPr>
          <p:cNvPr id="4" name="Date Placeholder 3"/>
          <p:cNvSpPr>
            <a:spLocks noGrp="1"/>
          </p:cNvSpPr>
          <p:nvPr>
            <p:ph type="dt" sz="half" idx="10"/>
          </p:nvPr>
        </p:nvSpPr>
        <p:spPr/>
        <p:txBody>
          <a:bodyPr/>
          <a:lstStyle/>
          <a:p>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3D5D7-B411-3645-B13F-B3F75F62ECB6}" type="slidenum">
              <a:rPr lang="en-US" smtClean="0">
                <a:solidFill>
                  <a:prstClr val="black">
                    <a:tint val="75000"/>
                  </a:prstClr>
                </a:solidFill>
              </a:rPr>
              <a:pPr/>
              <a:t>22</a:t>
            </a:fld>
            <a:endParaRPr lang="en-US">
              <a:solidFill>
                <a:prstClr val="black">
                  <a:tint val="75000"/>
                </a:prstClr>
              </a:solidFill>
            </a:endParaRPr>
          </a:p>
        </p:txBody>
      </p:sp>
      <p:pic>
        <p:nvPicPr>
          <p:cNvPr id="7" name="Picture 6" descr="question_mar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576" y="437979"/>
            <a:ext cx="6882392" cy="5712385"/>
          </a:xfrm>
          <a:prstGeom prst="rect">
            <a:avLst/>
          </a:prstGeom>
        </p:spPr>
      </p:pic>
    </p:spTree>
    <p:extLst>
      <p:ext uri="{BB962C8B-B14F-4D97-AF65-F5344CB8AC3E}">
        <p14:creationId xmlns:p14="http://schemas.microsoft.com/office/powerpoint/2010/main" val="3393752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MEDEV_Logo.jpg"/>
          <p:cNvPicPr>
            <a:picLocks noChangeAspect="1"/>
          </p:cNvPicPr>
          <p:nvPr/>
        </p:nvPicPr>
        <p:blipFill>
          <a:blip r:embed="rId3" cstate="print">
            <a:alphaModFix amt="84000"/>
            <a:extLst>
              <a:ext uri="{28A0092B-C50C-407E-A947-70E740481C1C}">
                <a14:useLocalDpi xmlns:a14="http://schemas.microsoft.com/office/drawing/2010/main" val="0"/>
              </a:ext>
            </a:extLst>
          </a:blip>
          <a:srcRect/>
          <a:stretch>
            <a:fillRect/>
          </a:stretch>
        </p:blipFill>
        <p:spPr bwMode="auto">
          <a:xfrm>
            <a:off x="2319312" y="1316154"/>
            <a:ext cx="3143322" cy="1364916"/>
          </a:xfrm>
          <a:prstGeom prst="rect">
            <a:avLst/>
          </a:prstGeom>
          <a:noFill/>
          <a:ln>
            <a:noFill/>
          </a:ln>
          <a:extLst>
            <a:ext uri="{909E8E84-426E-40DD-AFC4-6F175D3DCCD1}">
              <a14:hiddenFill xmlns:a14="http://schemas.microsoft.com/office/drawing/2010/main">
                <a:solidFill>
                  <a:srgbClr val="FFFFFF">
                    <a:alpha val="8392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7">
            <a:hlinkClick r:id="rId4"/>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6214811"/>
            <a:ext cx="5889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6564" name="TextBox 1"/>
          <p:cNvSpPr txBox="1">
            <a:spLocks noChangeArrowheads="1"/>
          </p:cNvSpPr>
          <p:nvPr/>
        </p:nvSpPr>
        <p:spPr bwMode="auto">
          <a:xfrm>
            <a:off x="2132871" y="5869701"/>
            <a:ext cx="48782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dirty="0" err="1">
                <a:solidFill>
                  <a:srgbClr val="2A5268"/>
                </a:solidFill>
                <a:latin typeface="Gill Sans" charset="0"/>
                <a:ea typeface="ヒラギノ角ゴ ProN W3" charset="0"/>
                <a:cs typeface="ヒラギノ角ゴ ProN W3" charset="0"/>
                <a:sym typeface="Gill Sans" charset="0"/>
              </a:rPr>
              <a:t>www.medev.ac.uk</a:t>
            </a:r>
            <a:r>
              <a:rPr lang="en-US" sz="2800" dirty="0" smtClean="0">
                <a:solidFill>
                  <a:srgbClr val="2A5268"/>
                </a:solidFill>
                <a:latin typeface="Gill Sans" charset="0"/>
                <a:ea typeface="ヒラギノ角ゴ ProN W3" charset="0"/>
                <a:cs typeface="ヒラギノ角ゴ ProN W3" charset="0"/>
                <a:sym typeface="Gill Sans" charset="0"/>
              </a:rPr>
              <a:t>/</a:t>
            </a:r>
            <a:r>
              <a:rPr lang="en-US" sz="2800" dirty="0" err="1" smtClean="0">
                <a:solidFill>
                  <a:srgbClr val="2A5268"/>
                </a:solidFill>
                <a:latin typeface="Gill Sans" charset="0"/>
                <a:ea typeface="ヒラギノ角ゴ ProN W3" charset="0"/>
                <a:cs typeface="ヒラギノ角ゴ ProN W3" charset="0"/>
                <a:sym typeface="Gill Sans" charset="0"/>
              </a:rPr>
              <a:t>ourwork</a:t>
            </a:r>
            <a:r>
              <a:rPr lang="en-US" sz="2800" dirty="0" smtClean="0">
                <a:solidFill>
                  <a:srgbClr val="2A5268"/>
                </a:solidFill>
                <a:latin typeface="Gill Sans" charset="0"/>
                <a:ea typeface="ヒラギノ角ゴ ProN W3" charset="0"/>
                <a:cs typeface="ヒラギノ角ゴ ProN W3" charset="0"/>
                <a:sym typeface="Gill Sans" charset="0"/>
              </a:rPr>
              <a:t>/</a:t>
            </a:r>
            <a:r>
              <a:rPr lang="en-US" sz="2800" dirty="0" err="1" smtClean="0">
                <a:solidFill>
                  <a:srgbClr val="2A5268"/>
                </a:solidFill>
                <a:latin typeface="Gill Sans" charset="0"/>
                <a:ea typeface="ヒラギノ角ゴ ProN W3" charset="0"/>
                <a:cs typeface="ヒラギノ角ゴ ProN W3" charset="0"/>
                <a:sym typeface="Gill Sans" charset="0"/>
              </a:rPr>
              <a:t>oer</a:t>
            </a:r>
            <a:r>
              <a:rPr lang="en-US" sz="2800" dirty="0" smtClean="0">
                <a:solidFill>
                  <a:srgbClr val="2A5268"/>
                </a:solidFill>
                <a:latin typeface="Gill Sans" charset="0"/>
                <a:ea typeface="ヒラギノ角ゴ ProN W3" charset="0"/>
                <a:cs typeface="ヒラギノ角ゴ ProN W3" charset="0"/>
                <a:sym typeface="Gill Sans" charset="0"/>
              </a:rPr>
              <a:t>/</a:t>
            </a:r>
            <a:endParaRPr lang="en-US" sz="2800" dirty="0">
              <a:solidFill>
                <a:srgbClr val="2A5268"/>
              </a:solidFill>
              <a:latin typeface="Gill Sans" charset="0"/>
              <a:ea typeface="ヒラギノ角ゴ ProN W3" charset="0"/>
              <a:cs typeface="ヒラギノ角ゴ ProN W3" charset="0"/>
              <a:sym typeface="Gill Sans" charset="0"/>
            </a:endParaRPr>
          </a:p>
          <a:p>
            <a:pPr defTabSz="457200" eaLnBrk="1" hangingPunct="1"/>
            <a:endParaRPr lang="en-US" sz="1400" dirty="0">
              <a:solidFill>
                <a:prstClr val="black"/>
              </a:solidFill>
            </a:endParaRPr>
          </a:p>
        </p:txBody>
      </p:sp>
      <p:sp>
        <p:nvSpPr>
          <p:cNvPr id="66562" name="TextBox 1"/>
          <p:cNvSpPr txBox="1">
            <a:spLocks noChangeArrowheads="1"/>
          </p:cNvSpPr>
          <p:nvPr/>
        </p:nvSpPr>
        <p:spPr bwMode="auto">
          <a:xfrm>
            <a:off x="3735431" y="3107439"/>
            <a:ext cx="4297974" cy="178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dirty="0" err="1" smtClean="0">
                <a:solidFill>
                  <a:srgbClr val="2A5268"/>
                </a:solidFill>
                <a:latin typeface="Gill Sans" charset="0"/>
                <a:ea typeface="ヒラギノ角ゴ ProN W3" charset="0"/>
                <a:cs typeface="ヒラギノ角ゴ ProN W3" charset="0"/>
                <a:sym typeface="Gill Sans" charset="0"/>
              </a:rPr>
              <a:t>suzanne@</a:t>
            </a:r>
            <a:r>
              <a:rPr lang="en-US" sz="2800" dirty="0" err="1">
                <a:solidFill>
                  <a:srgbClr val="2A5268"/>
                </a:solidFill>
                <a:latin typeface="Gill Sans" charset="0"/>
                <a:ea typeface="ヒラギノ角ゴ ProN W3" charset="0"/>
                <a:cs typeface="ヒラギノ角ゴ ProN W3" charset="0"/>
                <a:sym typeface="Gill Sans" charset="0"/>
              </a:rPr>
              <a:t>medev.ac.uk</a:t>
            </a:r>
            <a:endParaRPr lang="en-US" sz="2800" dirty="0">
              <a:solidFill>
                <a:srgbClr val="2A5268"/>
              </a:solidFill>
              <a:latin typeface="Gill Sans" charset="0"/>
              <a:ea typeface="ヒラギノ角ゴ ProN W3" charset="0"/>
              <a:cs typeface="ヒラギノ角ゴ ProN W3" charset="0"/>
              <a:sym typeface="Gill Sans" charset="0"/>
            </a:endParaRPr>
          </a:p>
          <a:p>
            <a:pPr defTabSz="457200" eaLnBrk="1" hangingPunct="1"/>
            <a:r>
              <a:rPr lang="en-US" sz="2800" dirty="0" err="1">
                <a:solidFill>
                  <a:srgbClr val="2A5268"/>
                </a:solidFill>
                <a:latin typeface="Gill Sans" charset="0"/>
                <a:ea typeface="ヒラギノ角ゴ ProN W3" charset="0"/>
                <a:cs typeface="ヒラギノ角ゴ ProN W3" charset="0"/>
                <a:sym typeface="Gill Sans" charset="0"/>
              </a:rPr>
              <a:t>twitter.com</a:t>
            </a:r>
            <a:r>
              <a:rPr lang="en-US" sz="2800" dirty="0">
                <a:solidFill>
                  <a:srgbClr val="2A5268"/>
                </a:solidFill>
                <a:latin typeface="Gill Sans" charset="0"/>
                <a:ea typeface="ヒラギノ角ゴ ProN W3" charset="0"/>
                <a:cs typeface="ヒラギノ角ゴ ProN W3" charset="0"/>
                <a:sym typeface="Gill Sans" charset="0"/>
              </a:rPr>
              <a:t>/</a:t>
            </a:r>
            <a:r>
              <a:rPr lang="en-US" sz="2800" dirty="0" err="1" smtClean="0">
                <a:solidFill>
                  <a:srgbClr val="2A5268"/>
                </a:solidFill>
                <a:latin typeface="Gill Sans" charset="0"/>
                <a:ea typeface="ヒラギノ角ゴ ProN W3" charset="0"/>
                <a:cs typeface="ヒラギノ角ゴ ProN W3" charset="0"/>
                <a:sym typeface="Gill Sans" charset="0"/>
              </a:rPr>
              <a:t>hea_medev</a:t>
            </a:r>
            <a:endParaRPr lang="en-US" sz="2800" dirty="0" smtClean="0">
              <a:solidFill>
                <a:srgbClr val="2A5268"/>
              </a:solidFill>
              <a:latin typeface="Gill Sans" charset="0"/>
              <a:ea typeface="ヒラギノ角ゴ ProN W3" charset="0"/>
              <a:cs typeface="ヒラギノ角ゴ ProN W3" charset="0"/>
              <a:sym typeface="Gill Sans" charset="0"/>
            </a:endParaRPr>
          </a:p>
          <a:p>
            <a:pPr defTabSz="457200" eaLnBrk="1" hangingPunct="1"/>
            <a:r>
              <a:rPr lang="en-US" sz="2800" dirty="0" err="1" smtClean="0">
                <a:solidFill>
                  <a:srgbClr val="2A5268"/>
                </a:solidFill>
                <a:latin typeface="Gill Sans" charset="0"/>
                <a:ea typeface="ヒラギノ角ゴ ProN W3" charset="0"/>
                <a:cs typeface="ヒラギノ角ゴ ProN W3" charset="0"/>
                <a:sym typeface="Gill Sans" charset="0"/>
              </a:rPr>
              <a:t>twitter.com</a:t>
            </a:r>
            <a:r>
              <a:rPr lang="en-US" sz="2800" dirty="0" smtClean="0">
                <a:solidFill>
                  <a:srgbClr val="2A5268"/>
                </a:solidFill>
                <a:latin typeface="Gill Sans" charset="0"/>
                <a:ea typeface="ヒラギノ角ゴ ProN W3" charset="0"/>
                <a:cs typeface="ヒラギノ角ゴ ProN W3" charset="0"/>
                <a:sym typeface="Gill Sans" charset="0"/>
              </a:rPr>
              <a:t>/</a:t>
            </a:r>
            <a:r>
              <a:rPr lang="en-US" sz="2800" dirty="0" err="1" smtClean="0">
                <a:solidFill>
                  <a:srgbClr val="2A5268"/>
                </a:solidFill>
                <a:latin typeface="Gill Sans" charset="0"/>
                <a:ea typeface="ヒラギノ角ゴ ProN W3" charset="0"/>
                <a:cs typeface="ヒラギノ角ゴ ProN W3" charset="0"/>
                <a:sym typeface="Gill Sans" charset="0"/>
              </a:rPr>
              <a:t>glittrgirl</a:t>
            </a:r>
            <a:endParaRPr lang="en-US" sz="2800" dirty="0" smtClean="0">
              <a:solidFill>
                <a:srgbClr val="2A5268"/>
              </a:solidFill>
              <a:latin typeface="Gill Sans" charset="0"/>
              <a:ea typeface="ヒラギノ角ゴ ProN W3" charset="0"/>
              <a:cs typeface="ヒラギノ角ゴ ProN W3" charset="0"/>
              <a:sym typeface="Gill Sans" charset="0"/>
            </a:endParaRPr>
          </a:p>
          <a:p>
            <a:pPr defTabSz="457200" eaLnBrk="1" hangingPunct="1"/>
            <a:r>
              <a:rPr lang="en-US" sz="2800" dirty="0" err="1">
                <a:solidFill>
                  <a:srgbClr val="2A5268"/>
                </a:solidFill>
                <a:latin typeface="Gill Sans" charset="0"/>
                <a:ea typeface="ヒラギノ角ゴ ProN W3" charset="0"/>
                <a:cs typeface="ヒラギノ角ゴ ProN W3" charset="0"/>
                <a:sym typeface="Gill Sans" charset="0"/>
              </a:rPr>
              <a:t>s</a:t>
            </a:r>
            <a:r>
              <a:rPr lang="en-US" sz="2800" dirty="0" err="1" smtClean="0">
                <a:solidFill>
                  <a:srgbClr val="2A5268"/>
                </a:solidFill>
                <a:latin typeface="Gill Sans" charset="0"/>
                <a:ea typeface="ヒラギノ角ゴ ProN W3" charset="0"/>
                <a:cs typeface="ヒラギノ角ゴ ProN W3" charset="0"/>
                <a:sym typeface="Gill Sans" charset="0"/>
              </a:rPr>
              <a:t>kype</a:t>
            </a:r>
            <a:r>
              <a:rPr lang="en-US" sz="2800" dirty="0" smtClean="0">
                <a:solidFill>
                  <a:srgbClr val="2A5268"/>
                </a:solidFill>
                <a:latin typeface="Gill Sans" charset="0"/>
                <a:ea typeface="ヒラギノ角ゴ ProN W3" charset="0"/>
                <a:cs typeface="ヒラギノ角ゴ ProN W3" charset="0"/>
                <a:sym typeface="Gill Sans" charset="0"/>
              </a:rPr>
              <a:t>: glitt3rgirl</a:t>
            </a:r>
            <a:endParaRPr lang="en-US" sz="2800" dirty="0">
              <a:solidFill>
                <a:srgbClr val="2A5268"/>
              </a:solidFill>
              <a:latin typeface="Gill Sans" charset="0"/>
              <a:ea typeface="ヒラギノ角ゴ ProN W3" charset="0"/>
              <a:cs typeface="ヒラギノ角ゴ ProN W3" charset="0"/>
              <a:sym typeface="Gill Sans" charset="0"/>
            </a:endParaRPr>
          </a:p>
        </p:txBody>
      </p:sp>
      <p:pic>
        <p:nvPicPr>
          <p:cNvPr id="2" name="Picture 1" descr="red_hai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4142" y="3259711"/>
            <a:ext cx="1632396" cy="1632396"/>
          </a:xfrm>
          <a:prstGeom prst="rect">
            <a:avLst/>
          </a:prstGeom>
        </p:spPr>
      </p:pic>
      <p:sp>
        <p:nvSpPr>
          <p:cNvPr id="4" name="Date Placeholder 3"/>
          <p:cNvSpPr>
            <a:spLocks noGrp="1"/>
          </p:cNvSpPr>
          <p:nvPr>
            <p:ph type="dt" sz="half" idx="10"/>
          </p:nvPr>
        </p:nvSpPr>
        <p:spPr/>
        <p:txBody>
          <a:bodyPr/>
          <a:lstStyle/>
          <a:p>
            <a:r>
              <a:rPr lang="en-GB" smtClean="0">
                <a:solidFill>
                  <a:prstClr val="black">
                    <a:tint val="75000"/>
                  </a:prstClr>
                </a:solidFill>
              </a:rPr>
              <a:t>25 November 2011 #jiscel11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JISC Innovating eLearning 2011: Learning in transition - open practice across sectors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3D5D7-B411-3645-B13F-B3F75F62ECB6}"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255901420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We have approximately 25 </a:t>
            </a:r>
            <a:r>
              <a:rPr lang="en-GB" dirty="0" err="1" smtClean="0"/>
              <a:t>mins</a:t>
            </a:r>
            <a:r>
              <a:rPr lang="en-GB" dirty="0" smtClean="0"/>
              <a:t> to discuss the key issues</a:t>
            </a:r>
          </a:p>
          <a:p>
            <a:pPr lvl="1"/>
            <a:r>
              <a:rPr lang="en-GB" dirty="0" smtClean="0"/>
              <a:t>How is Open Practice more than social tactics and trading? </a:t>
            </a:r>
          </a:p>
          <a:p>
            <a:pPr lvl="1"/>
            <a:r>
              <a:rPr lang="en-GB" dirty="0" smtClean="0"/>
              <a:t>The importance of accessible Open Practice</a:t>
            </a:r>
          </a:p>
          <a:p>
            <a:pPr lvl="1"/>
            <a:r>
              <a:rPr lang="en-GB" dirty="0" smtClean="0"/>
              <a:t>Keynote: </a:t>
            </a:r>
          </a:p>
          <a:p>
            <a:pPr lvl="2"/>
            <a:r>
              <a:rPr lang="en-GB" dirty="0" smtClean="0"/>
              <a:t>Courage for transformative change? </a:t>
            </a:r>
          </a:p>
          <a:p>
            <a:pPr lvl="2"/>
            <a:r>
              <a:rPr lang="en-GB" dirty="0" smtClean="0"/>
              <a:t>Thinking globally</a:t>
            </a:r>
          </a:p>
          <a:p>
            <a:pPr lvl="2"/>
            <a:r>
              <a:rPr lang="en-GB" dirty="0" smtClean="0"/>
              <a:t>Incentives and gains to inform stakeholders and management – “Political wisdom”</a:t>
            </a:r>
          </a:p>
          <a:p>
            <a:pPr lvl="2"/>
            <a:r>
              <a:rPr lang="en-GB" dirty="0" smtClean="0"/>
              <a:t>Dangers of non-engagement</a:t>
            </a:r>
          </a:p>
          <a:p>
            <a:pPr lvl="2"/>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55787" y="332656"/>
            <a:ext cx="2787943" cy="461665"/>
          </a:xfrm>
          <a:prstGeom prst="rect">
            <a:avLst/>
          </a:prstGeom>
        </p:spPr>
        <p:txBody>
          <a:bodyPr wrap="none">
            <a:spAutoFit/>
          </a:bodyPr>
          <a:lstStyle/>
          <a:p>
            <a:pPr algn="ctr"/>
            <a:r>
              <a:rPr lang="en-US" sz="2400" dirty="0" smtClean="0">
                <a:solidFill>
                  <a:prstClr val="white"/>
                </a:solidFill>
                <a:latin typeface="Arial"/>
              </a:rPr>
              <a:t>Follow-on activities</a:t>
            </a:r>
            <a:endParaRPr lang="en-US" sz="2400" dirty="0">
              <a:solidFill>
                <a:prstClr val="white"/>
              </a:solidFill>
              <a:latin typeface="Arial"/>
            </a:endParaRPr>
          </a:p>
        </p:txBody>
      </p:sp>
      <p:sp>
        <p:nvSpPr>
          <p:cNvPr id="10" name="TextBox 9"/>
          <p:cNvSpPr txBox="1"/>
          <p:nvPr/>
        </p:nvSpPr>
        <p:spPr>
          <a:xfrm>
            <a:off x="1763688" y="1556792"/>
            <a:ext cx="6768752" cy="4401205"/>
          </a:xfrm>
          <a:prstGeom prst="rect">
            <a:avLst/>
          </a:prstGeom>
          <a:noFill/>
        </p:spPr>
        <p:txBody>
          <a:bodyPr wrap="square" lIns="36000" rIns="36000" rtlCol="0">
            <a:spAutoFit/>
          </a:bodyPr>
          <a:lstStyle/>
          <a:p>
            <a:r>
              <a:rPr lang="en-GB" sz="1600" b="1" dirty="0" smtClean="0">
                <a:solidFill>
                  <a:srgbClr val="0070C0"/>
                </a:solidFill>
                <a:latin typeface="Arial"/>
              </a:rPr>
              <a:t>Asynchronous discussions</a:t>
            </a:r>
          </a:p>
          <a:p>
            <a:endParaRPr lang="en-GB" sz="1600" b="1" dirty="0" smtClean="0">
              <a:solidFill>
                <a:srgbClr val="0070C0"/>
              </a:solidFill>
              <a:latin typeface="Arial"/>
            </a:endParaRPr>
          </a:p>
          <a:p>
            <a:r>
              <a:rPr lang="en-GB" sz="1400" dirty="0" smtClean="0">
                <a:solidFill>
                  <a:prstClr val="black"/>
                </a:solidFill>
                <a:latin typeface="Arial"/>
              </a:rPr>
              <a:t>You can continue the discussions in the </a:t>
            </a:r>
            <a:r>
              <a:rPr lang="en-GB" sz="1400" dirty="0">
                <a:solidFill>
                  <a:prstClr val="black"/>
                </a:solidFill>
                <a:latin typeface="Arial"/>
              </a:rPr>
              <a:t>asynchronous discussion area: </a:t>
            </a:r>
            <a:r>
              <a:rPr lang="en-GB" sz="1400" dirty="0">
                <a:solidFill>
                  <a:prstClr val="black"/>
                </a:solidFill>
                <a:latin typeface="Arial"/>
                <a:hlinkClick r:id="rId2"/>
              </a:rPr>
              <a:t>http://www.online-conference.co.uk/WebX?230@@.</a:t>
            </a:r>
            <a:r>
              <a:rPr lang="en-GB" sz="1400" dirty="0" smtClean="0">
                <a:solidFill>
                  <a:prstClr val="black"/>
                </a:solidFill>
                <a:latin typeface="Arial"/>
                <a:hlinkClick r:id="rId2"/>
              </a:rPr>
              <a:t>eedd499</a:t>
            </a:r>
            <a:r>
              <a:rPr lang="en-GB" sz="1400" dirty="0" smtClean="0">
                <a:solidFill>
                  <a:prstClr val="black"/>
                </a:solidFill>
                <a:latin typeface="Arial"/>
              </a:rPr>
              <a:t> </a:t>
            </a:r>
            <a:endParaRPr lang="en-GB" sz="1600" dirty="0" smtClean="0">
              <a:solidFill>
                <a:prstClr val="black"/>
              </a:solidFill>
              <a:latin typeface="Arial"/>
            </a:endParaRPr>
          </a:p>
          <a:p>
            <a:endParaRPr lang="en-GB" sz="1600" dirty="0" smtClean="0">
              <a:solidFill>
                <a:prstClr val="black"/>
              </a:solidFill>
              <a:latin typeface="Arial"/>
            </a:endParaRPr>
          </a:p>
          <a:p>
            <a:endParaRPr lang="en-GB" sz="1600" dirty="0">
              <a:solidFill>
                <a:prstClr val="black"/>
              </a:solidFill>
              <a:latin typeface="Arial"/>
            </a:endParaRPr>
          </a:p>
          <a:p>
            <a:endParaRPr lang="en-GB" sz="1600" dirty="0">
              <a:solidFill>
                <a:prstClr val="black"/>
              </a:solidFill>
              <a:latin typeface="Arial"/>
            </a:endParaRPr>
          </a:p>
          <a:p>
            <a:r>
              <a:rPr lang="en-GB" sz="1600" b="1" dirty="0" smtClean="0">
                <a:solidFill>
                  <a:srgbClr val="0070C0"/>
                </a:solidFill>
                <a:latin typeface="Arial"/>
              </a:rPr>
              <a:t>Thinking Space</a:t>
            </a:r>
            <a:endParaRPr lang="en-GB" sz="1600" b="1" dirty="0">
              <a:solidFill>
                <a:srgbClr val="0070C0"/>
              </a:solidFill>
              <a:latin typeface="Arial"/>
            </a:endParaRPr>
          </a:p>
          <a:p>
            <a:endParaRPr lang="en-GB" sz="1600" dirty="0" smtClean="0">
              <a:solidFill>
                <a:prstClr val="black"/>
              </a:solidFill>
              <a:latin typeface="Arial"/>
            </a:endParaRPr>
          </a:p>
          <a:p>
            <a:r>
              <a:rPr lang="en-GB" sz="1400" dirty="0">
                <a:solidFill>
                  <a:prstClr val="black"/>
                </a:solidFill>
                <a:latin typeface="Arial"/>
              </a:rPr>
              <a:t>Sally Graham and Joy Jarvis will chart the developing story of the conference, creating a virtual thinking space to visually present ideas, common themes, connections, views, issues and questions that arise from the conference. </a:t>
            </a:r>
          </a:p>
          <a:p>
            <a:r>
              <a:rPr lang="en-GB" sz="1400" dirty="0">
                <a:solidFill>
                  <a:prstClr val="black"/>
                </a:solidFill>
                <a:latin typeface="Arial"/>
              </a:rPr>
              <a:t> </a:t>
            </a:r>
          </a:p>
          <a:p>
            <a:r>
              <a:rPr lang="en-GB" sz="1400" dirty="0">
                <a:solidFill>
                  <a:prstClr val="black"/>
                </a:solidFill>
                <a:latin typeface="Arial"/>
              </a:rPr>
              <a:t>You can access the online Thinking Space at </a:t>
            </a:r>
            <a:r>
              <a:rPr lang="en-GB" sz="1400" dirty="0">
                <a:solidFill>
                  <a:prstClr val="black"/>
                </a:solidFill>
                <a:latin typeface="Arial"/>
                <a:hlinkClick r:id="rId3"/>
              </a:rPr>
              <a:t>http://bit.ly/tieV01</a:t>
            </a:r>
            <a:r>
              <a:rPr lang="en-GB" sz="1400" dirty="0">
                <a:solidFill>
                  <a:prstClr val="black"/>
                </a:solidFill>
                <a:latin typeface="Arial"/>
              </a:rPr>
              <a:t>.</a:t>
            </a:r>
          </a:p>
          <a:p>
            <a:r>
              <a:rPr lang="en-GB" sz="1400" dirty="0">
                <a:solidFill>
                  <a:prstClr val="black"/>
                </a:solidFill>
                <a:latin typeface="Arial"/>
              </a:rPr>
              <a:t> </a:t>
            </a:r>
          </a:p>
          <a:p>
            <a:r>
              <a:rPr lang="en-GB" sz="1400" dirty="0">
                <a:solidFill>
                  <a:prstClr val="black"/>
                </a:solidFill>
                <a:latin typeface="Arial"/>
              </a:rPr>
              <a:t>As Sally and Joy develop the Thinking Space during each day of the conference, please contribute towards the Thinking Space by tweeting your ideas and feedback using the tag </a:t>
            </a:r>
            <a:r>
              <a:rPr lang="en-GB" sz="1400" b="1" dirty="0">
                <a:solidFill>
                  <a:srgbClr val="FF0000"/>
                </a:solidFill>
                <a:latin typeface="Arial"/>
              </a:rPr>
              <a:t>#jiscel11space</a:t>
            </a:r>
            <a:r>
              <a:rPr lang="en-GB" sz="1400" dirty="0">
                <a:solidFill>
                  <a:prstClr val="black"/>
                </a:solidFill>
                <a:latin typeface="Arial"/>
              </a:rPr>
              <a:t>.</a:t>
            </a:r>
          </a:p>
          <a:p>
            <a:endParaRPr lang="en-GB" sz="1400" dirty="0">
              <a:solidFill>
                <a:prstClr val="black"/>
              </a:solidFill>
              <a:latin typeface="Aria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06" y="3776612"/>
            <a:ext cx="7143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06" y="5072756"/>
            <a:ext cx="7143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48733" y="3501008"/>
            <a:ext cx="1167307" cy="276999"/>
          </a:xfrm>
          <a:prstGeom prst="rect">
            <a:avLst/>
          </a:prstGeom>
          <a:noFill/>
        </p:spPr>
        <p:txBody>
          <a:bodyPr wrap="none" rtlCol="0">
            <a:spAutoFit/>
          </a:bodyPr>
          <a:lstStyle/>
          <a:p>
            <a:r>
              <a:rPr lang="en-GB" sz="1200" b="1" dirty="0" smtClean="0">
                <a:solidFill>
                  <a:srgbClr val="0070C0"/>
                </a:solidFill>
                <a:latin typeface="Arial"/>
              </a:rPr>
              <a:t>Sally Graham</a:t>
            </a:r>
            <a:endParaRPr lang="en-GB" sz="1200" b="1" dirty="0">
              <a:solidFill>
                <a:srgbClr val="0070C0"/>
              </a:solidFill>
              <a:latin typeface="Arial"/>
            </a:endParaRPr>
          </a:p>
        </p:txBody>
      </p:sp>
      <p:sp>
        <p:nvSpPr>
          <p:cNvPr id="14" name="TextBox 13"/>
          <p:cNvSpPr txBox="1"/>
          <p:nvPr/>
        </p:nvSpPr>
        <p:spPr>
          <a:xfrm>
            <a:off x="179512" y="6032321"/>
            <a:ext cx="934871" cy="276999"/>
          </a:xfrm>
          <a:prstGeom prst="rect">
            <a:avLst/>
          </a:prstGeom>
          <a:noFill/>
        </p:spPr>
        <p:txBody>
          <a:bodyPr wrap="none" rtlCol="0">
            <a:spAutoFit/>
          </a:bodyPr>
          <a:lstStyle/>
          <a:p>
            <a:r>
              <a:rPr lang="en-GB" sz="1200" b="1" dirty="0" smtClean="0">
                <a:solidFill>
                  <a:srgbClr val="0070C0"/>
                </a:solidFill>
                <a:latin typeface="Arial"/>
              </a:rPr>
              <a:t>Joy Jarvis</a:t>
            </a:r>
            <a:endParaRPr lang="en-GB" sz="1200" b="1" dirty="0">
              <a:solidFill>
                <a:srgbClr val="0070C0"/>
              </a:solidFill>
              <a:latin typeface="Arial"/>
            </a:endParaRPr>
          </a:p>
        </p:txBody>
      </p:sp>
    </p:spTree>
    <p:extLst>
      <p:ext uri="{BB962C8B-B14F-4D97-AF65-F5344CB8AC3E}">
        <p14:creationId xmlns:p14="http://schemas.microsoft.com/office/powerpoint/2010/main" val="160277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816" y="1484784"/>
            <a:ext cx="1966912" cy="5247590"/>
          </a:xfrm>
          <a:prstGeom prst="rect">
            <a:avLst/>
          </a:prstGeom>
          <a:noFill/>
        </p:spPr>
        <p:txBody>
          <a:bodyPr wrap="square" lIns="36000" rIns="36000" rtlCol="0">
            <a:spAutoFit/>
          </a:bodyPr>
          <a:lstStyle/>
          <a:p>
            <a:r>
              <a:rPr lang="en-GB" sz="1600" b="1" dirty="0" smtClean="0">
                <a:solidFill>
                  <a:srgbClr val="0070C0"/>
                </a:solidFill>
                <a:latin typeface="Arial"/>
              </a:rPr>
              <a:t>Text-chatting</a:t>
            </a:r>
          </a:p>
          <a:p>
            <a:endParaRPr lang="en-GB" sz="1600" dirty="0" smtClean="0">
              <a:solidFill>
                <a:srgbClr val="0070C0"/>
              </a:solidFill>
              <a:latin typeface="Arial"/>
            </a:endParaRPr>
          </a:p>
          <a:p>
            <a:endParaRPr lang="en-GB" sz="1600" dirty="0">
              <a:solidFill>
                <a:srgbClr val="0070C0"/>
              </a:solidFill>
              <a:latin typeface="Arial"/>
            </a:endParaRPr>
          </a:p>
          <a:p>
            <a:endParaRPr lang="en-GB" sz="1600" dirty="0" smtClean="0">
              <a:solidFill>
                <a:srgbClr val="0070C0"/>
              </a:solidFill>
              <a:latin typeface="Arial"/>
            </a:endParaRPr>
          </a:p>
          <a:p>
            <a:endParaRPr lang="en-GB" sz="1600" dirty="0" smtClean="0">
              <a:solidFill>
                <a:srgbClr val="0070C0"/>
              </a:solidFill>
              <a:latin typeface="Arial"/>
            </a:endParaRPr>
          </a:p>
          <a:p>
            <a:r>
              <a:rPr lang="en-GB" sz="1600" b="1" dirty="0" smtClean="0">
                <a:solidFill>
                  <a:srgbClr val="0070C0"/>
                </a:solidFill>
                <a:latin typeface="Arial"/>
              </a:rPr>
              <a:t>Elluminate layout</a:t>
            </a:r>
          </a:p>
          <a:p>
            <a:endParaRPr lang="en-GB" sz="1600" dirty="0" smtClean="0">
              <a:solidFill>
                <a:srgbClr val="0070C0"/>
              </a:solidFill>
              <a:latin typeface="Arial"/>
            </a:endParaRPr>
          </a:p>
          <a:p>
            <a:endParaRPr lang="en-GB" sz="1600" dirty="0">
              <a:solidFill>
                <a:srgbClr val="0070C0"/>
              </a:solidFill>
              <a:latin typeface="Arial"/>
            </a:endParaRPr>
          </a:p>
          <a:p>
            <a:pPr>
              <a:spcAft>
                <a:spcPts val="600"/>
              </a:spcAft>
            </a:pPr>
            <a:endParaRPr lang="en-GB" sz="1600" dirty="0" smtClean="0">
              <a:solidFill>
                <a:srgbClr val="0070C0"/>
              </a:solidFill>
              <a:latin typeface="Arial"/>
            </a:endParaRPr>
          </a:p>
          <a:p>
            <a:endParaRPr lang="en-GB" sz="1600" dirty="0">
              <a:solidFill>
                <a:srgbClr val="0070C0"/>
              </a:solidFill>
              <a:latin typeface="Arial"/>
            </a:endParaRPr>
          </a:p>
          <a:p>
            <a:endParaRPr lang="en-GB" sz="1600" dirty="0" smtClean="0">
              <a:solidFill>
                <a:srgbClr val="0070C0"/>
              </a:solidFill>
              <a:latin typeface="Arial"/>
            </a:endParaRPr>
          </a:p>
          <a:p>
            <a:r>
              <a:rPr lang="en-GB" sz="1600" b="1" dirty="0" smtClean="0">
                <a:solidFill>
                  <a:srgbClr val="0070C0"/>
                </a:solidFill>
                <a:latin typeface="Arial"/>
              </a:rPr>
              <a:t>Audio</a:t>
            </a:r>
          </a:p>
          <a:p>
            <a:endParaRPr lang="en-GB" sz="1600" dirty="0" smtClean="0">
              <a:solidFill>
                <a:srgbClr val="0070C0"/>
              </a:solidFill>
              <a:latin typeface="Arial"/>
            </a:endParaRPr>
          </a:p>
          <a:p>
            <a:endParaRPr lang="en-GB" sz="1600" dirty="0" smtClean="0">
              <a:solidFill>
                <a:srgbClr val="0070C0"/>
              </a:solidFill>
              <a:latin typeface="Arial"/>
            </a:endParaRPr>
          </a:p>
          <a:p>
            <a:pPr>
              <a:spcAft>
                <a:spcPts val="1200"/>
              </a:spcAft>
            </a:pPr>
            <a:endParaRPr lang="en-GB" sz="1600" dirty="0">
              <a:solidFill>
                <a:srgbClr val="0070C0"/>
              </a:solidFill>
              <a:latin typeface="Arial"/>
            </a:endParaRPr>
          </a:p>
          <a:p>
            <a:endParaRPr lang="en-GB" sz="1600" dirty="0">
              <a:solidFill>
                <a:srgbClr val="0070C0"/>
              </a:solidFill>
              <a:latin typeface="Arial"/>
            </a:endParaRPr>
          </a:p>
          <a:p>
            <a:endParaRPr lang="en-GB" sz="1600" dirty="0">
              <a:solidFill>
                <a:srgbClr val="0070C0"/>
              </a:solidFill>
              <a:latin typeface="Arial"/>
            </a:endParaRPr>
          </a:p>
          <a:p>
            <a:r>
              <a:rPr lang="en-GB" sz="1600" b="1" dirty="0" smtClean="0">
                <a:solidFill>
                  <a:srgbClr val="0070C0"/>
                </a:solidFill>
                <a:latin typeface="Arial"/>
              </a:rPr>
              <a:t>Whiteboard</a:t>
            </a:r>
          </a:p>
          <a:p>
            <a:endParaRPr lang="en-GB" sz="1600" b="1" dirty="0">
              <a:solidFill>
                <a:srgbClr val="0070C0"/>
              </a:solidFill>
              <a:latin typeface="Arial"/>
            </a:endParaRPr>
          </a:p>
          <a:p>
            <a:r>
              <a:rPr lang="en-GB" sz="1600" b="1" dirty="0" smtClean="0">
                <a:solidFill>
                  <a:srgbClr val="0070C0"/>
                </a:solidFill>
                <a:latin typeface="Arial"/>
              </a:rPr>
              <a:t>Technical problems</a:t>
            </a:r>
            <a:endParaRPr lang="en-GB" sz="1600" b="1" dirty="0">
              <a:solidFill>
                <a:srgbClr val="0070C0"/>
              </a:solidFill>
              <a:latin typeface="Arial"/>
            </a:endParaRPr>
          </a:p>
        </p:txBody>
      </p:sp>
      <p:sp>
        <p:nvSpPr>
          <p:cNvPr id="8" name="TextBox 7"/>
          <p:cNvSpPr txBox="1"/>
          <p:nvPr/>
        </p:nvSpPr>
        <p:spPr>
          <a:xfrm>
            <a:off x="2339752" y="1456323"/>
            <a:ext cx="6768752" cy="5334794"/>
          </a:xfrm>
          <a:prstGeom prst="rect">
            <a:avLst/>
          </a:prstGeom>
          <a:noFill/>
        </p:spPr>
        <p:txBody>
          <a:bodyPr wrap="square" lIns="36000" rIns="36000" rtlCol="0">
            <a:spAutoFit/>
          </a:bodyPr>
          <a:lstStyle/>
          <a:p>
            <a:pPr marL="285750" indent="-285750">
              <a:spcAft>
                <a:spcPts val="400"/>
              </a:spcAft>
              <a:buFont typeface="Arial" pitchFamily="34" charset="0"/>
              <a:buChar char="•"/>
            </a:pPr>
            <a:r>
              <a:rPr lang="en-GB" sz="1400" dirty="0" smtClean="0">
                <a:solidFill>
                  <a:prstClr val="black"/>
                </a:solidFill>
                <a:latin typeface="Arial"/>
              </a:rPr>
              <a:t>Use the text-chat to engage with other delegates, presenter and moderators about </a:t>
            </a:r>
            <a:r>
              <a:rPr lang="en-GB" sz="1400" dirty="0">
                <a:solidFill>
                  <a:prstClr val="black"/>
                </a:solidFill>
                <a:latin typeface="Arial"/>
              </a:rPr>
              <a:t>the content of the session.</a:t>
            </a:r>
            <a:endParaRPr lang="en-GB" sz="1400" dirty="0" smtClean="0">
              <a:solidFill>
                <a:prstClr val="black"/>
              </a:solidFill>
              <a:latin typeface="Arial"/>
            </a:endParaRPr>
          </a:p>
          <a:p>
            <a:pPr marL="285750" indent="-285750">
              <a:spcAft>
                <a:spcPts val="400"/>
              </a:spcAft>
              <a:buFont typeface="Arial" pitchFamily="34" charset="0"/>
              <a:buChar char="•"/>
            </a:pPr>
            <a:r>
              <a:rPr lang="en-GB" sz="1400" dirty="0" smtClean="0">
                <a:solidFill>
                  <a:prstClr val="black"/>
                </a:solidFill>
                <a:latin typeface="Arial"/>
              </a:rPr>
              <a:t>You can send private text-chat messages e.g. to moderators or to individuals. </a:t>
            </a:r>
          </a:p>
          <a:p>
            <a:pPr marL="285750" indent="-285750">
              <a:spcAft>
                <a:spcPts val="400"/>
              </a:spcAft>
              <a:buFont typeface="Arial" pitchFamily="34" charset="0"/>
              <a:buChar char="•"/>
            </a:pPr>
            <a:endParaRPr lang="en-GB" sz="1400" dirty="0" smtClean="0">
              <a:solidFill>
                <a:prstClr val="black"/>
              </a:solidFill>
              <a:latin typeface="Arial"/>
            </a:endParaRPr>
          </a:p>
          <a:p>
            <a:pPr marL="285750" indent="-285750">
              <a:spcAft>
                <a:spcPts val="400"/>
              </a:spcAft>
              <a:buFont typeface="Arial" pitchFamily="34" charset="0"/>
              <a:buChar char="•"/>
            </a:pPr>
            <a:endParaRPr lang="en-GB" sz="1400" dirty="0">
              <a:solidFill>
                <a:prstClr val="black"/>
              </a:solidFill>
              <a:latin typeface="Arial"/>
            </a:endParaRPr>
          </a:p>
          <a:p>
            <a:pPr marL="285750" indent="-285750">
              <a:spcAft>
                <a:spcPts val="400"/>
              </a:spcAft>
              <a:buFont typeface="Arial" pitchFamily="34" charset="0"/>
              <a:buChar char="•"/>
            </a:pPr>
            <a:r>
              <a:rPr lang="en-GB" sz="1400" dirty="0" smtClean="0">
                <a:solidFill>
                  <a:prstClr val="black"/>
                </a:solidFill>
                <a:latin typeface="Arial"/>
              </a:rPr>
              <a:t>You can change your Elluminate layout to “Wide  layout” to make it easier to follow the text-chat </a:t>
            </a:r>
            <a:r>
              <a:rPr lang="en-GB" sz="1400" i="1" dirty="0" smtClean="0">
                <a:solidFill>
                  <a:prstClr val="black"/>
                </a:solidFill>
                <a:latin typeface="Arial"/>
              </a:rPr>
              <a:t>(select “View … Layouts…Wide layout”).</a:t>
            </a:r>
          </a:p>
          <a:p>
            <a:pPr marL="285750" indent="-285750">
              <a:spcAft>
                <a:spcPts val="400"/>
              </a:spcAft>
              <a:buFont typeface="Arial" pitchFamily="34" charset="0"/>
              <a:buChar char="•"/>
            </a:pPr>
            <a:r>
              <a:rPr lang="en-GB" sz="1400" dirty="0" smtClean="0">
                <a:solidFill>
                  <a:prstClr val="black"/>
                </a:solidFill>
                <a:latin typeface="Arial"/>
              </a:rPr>
              <a:t>If you are distracted by the text-chat, you can “unlock” the Elluminate layout to enable you to adjust the size and position of the text-chat sub-window </a:t>
            </a:r>
            <a:r>
              <a:rPr lang="en-GB" sz="1400" i="1" dirty="0" smtClean="0">
                <a:solidFill>
                  <a:prstClr val="black"/>
                </a:solidFill>
                <a:latin typeface="Arial"/>
              </a:rPr>
              <a:t>(uncheck “View…Layouts …Layout locked”)</a:t>
            </a:r>
          </a:p>
          <a:p>
            <a:pPr marL="285750" indent="-285750">
              <a:spcAft>
                <a:spcPts val="400"/>
              </a:spcAft>
              <a:buFont typeface="Arial" pitchFamily="34" charset="0"/>
              <a:buChar char="•"/>
            </a:pPr>
            <a:endParaRPr lang="en-GB" sz="2000" dirty="0">
              <a:solidFill>
                <a:prstClr val="black"/>
              </a:solidFill>
              <a:latin typeface="Arial"/>
            </a:endParaRPr>
          </a:p>
          <a:p>
            <a:pPr marL="285750" indent="-285750">
              <a:spcAft>
                <a:spcPts val="400"/>
              </a:spcAft>
              <a:buFont typeface="Arial" pitchFamily="34" charset="0"/>
              <a:buChar char="•"/>
            </a:pPr>
            <a:r>
              <a:rPr lang="en-GB" sz="1400" dirty="0" smtClean="0">
                <a:solidFill>
                  <a:prstClr val="black"/>
                </a:solidFill>
                <a:latin typeface="Arial"/>
              </a:rPr>
              <a:t>It is best to run the Audio Set-up Wizard to test your audio set-up each time you enter an Elluminate room </a:t>
            </a:r>
            <a:r>
              <a:rPr lang="en-GB" sz="1400" i="1" dirty="0" smtClean="0">
                <a:solidFill>
                  <a:prstClr val="black"/>
                </a:solidFill>
                <a:latin typeface="Arial"/>
              </a:rPr>
              <a:t>(select “Tools…Audio… Audio setup wizard).</a:t>
            </a:r>
          </a:p>
          <a:p>
            <a:pPr marL="285750" indent="-285750">
              <a:spcAft>
                <a:spcPts val="400"/>
              </a:spcAft>
              <a:buFont typeface="Arial" pitchFamily="34" charset="0"/>
              <a:buChar char="•"/>
            </a:pPr>
            <a:r>
              <a:rPr lang="en-GB" sz="1400" dirty="0" smtClean="0">
                <a:solidFill>
                  <a:prstClr val="black"/>
                </a:solidFill>
                <a:latin typeface="Arial"/>
              </a:rPr>
              <a:t>You must use a headset/microphone if you want to ask a question in audio.</a:t>
            </a:r>
          </a:p>
          <a:p>
            <a:pPr marL="285750" indent="-285750">
              <a:spcAft>
                <a:spcPts val="400"/>
              </a:spcAft>
              <a:buFont typeface="Arial" pitchFamily="34" charset="0"/>
              <a:buChar char="•"/>
            </a:pPr>
            <a:r>
              <a:rPr lang="en-GB" sz="1400" dirty="0" smtClean="0">
                <a:solidFill>
                  <a:prstClr val="black"/>
                </a:solidFill>
                <a:latin typeface="Arial"/>
              </a:rPr>
              <a:t>Only use your microphone when guided by a moderator – click on the mic icon (bottom-left of screen) to turn it on and click on it again </a:t>
            </a:r>
            <a:r>
              <a:rPr lang="en-GB" sz="1400" dirty="0">
                <a:solidFill>
                  <a:prstClr val="black"/>
                </a:solidFill>
                <a:latin typeface="Arial"/>
              </a:rPr>
              <a:t>t</a:t>
            </a:r>
            <a:r>
              <a:rPr lang="en-GB" sz="1400" dirty="0" smtClean="0">
                <a:solidFill>
                  <a:prstClr val="black"/>
                </a:solidFill>
                <a:latin typeface="Arial"/>
              </a:rPr>
              <a:t>o turn it off. </a:t>
            </a:r>
          </a:p>
          <a:p>
            <a:pPr>
              <a:spcAft>
                <a:spcPts val="400"/>
              </a:spcAft>
            </a:pPr>
            <a:endParaRPr lang="en-GB" sz="1400" dirty="0">
              <a:solidFill>
                <a:prstClr val="black"/>
              </a:solidFill>
              <a:latin typeface="Arial"/>
            </a:endParaRPr>
          </a:p>
          <a:p>
            <a:pPr>
              <a:spcAft>
                <a:spcPts val="400"/>
              </a:spcAft>
            </a:pPr>
            <a:endParaRPr lang="en-GB" sz="900" dirty="0" smtClean="0">
              <a:solidFill>
                <a:prstClr val="black"/>
              </a:solidFill>
              <a:latin typeface="Arial"/>
            </a:endParaRPr>
          </a:p>
          <a:p>
            <a:pPr marL="285750" indent="-285750">
              <a:spcAft>
                <a:spcPts val="400"/>
              </a:spcAft>
              <a:buFont typeface="Arial" pitchFamily="34" charset="0"/>
              <a:buChar char="•"/>
            </a:pPr>
            <a:r>
              <a:rPr lang="en-GB" sz="1400" dirty="0" smtClean="0">
                <a:solidFill>
                  <a:prstClr val="black"/>
                </a:solidFill>
                <a:latin typeface="Arial"/>
              </a:rPr>
              <a:t>Only draw on the whiteboard if guided by a moderator.</a:t>
            </a:r>
          </a:p>
          <a:p>
            <a:pPr marL="285750" indent="-285750">
              <a:spcAft>
                <a:spcPts val="400"/>
              </a:spcAft>
              <a:buFont typeface="Arial" pitchFamily="34" charset="0"/>
              <a:buChar char="•"/>
            </a:pPr>
            <a:endParaRPr lang="en-GB" sz="1400" dirty="0">
              <a:solidFill>
                <a:prstClr val="black"/>
              </a:solidFill>
              <a:latin typeface="Arial"/>
            </a:endParaRPr>
          </a:p>
          <a:p>
            <a:pPr marL="285750" indent="-285750">
              <a:spcAft>
                <a:spcPts val="400"/>
              </a:spcAft>
              <a:buFont typeface="Arial" pitchFamily="34" charset="0"/>
              <a:buChar char="•"/>
            </a:pPr>
            <a:r>
              <a:rPr lang="en-GB" sz="1400" dirty="0" smtClean="0">
                <a:solidFill>
                  <a:prstClr val="black"/>
                </a:solidFill>
                <a:latin typeface="Arial"/>
              </a:rPr>
              <a:t>Send a private text-chat message to “moderators” and they will try to help.</a:t>
            </a:r>
            <a:endParaRPr lang="en-GB" sz="1400" dirty="0">
              <a:solidFill>
                <a:prstClr val="black"/>
              </a:solidFill>
              <a:latin typeface="Arial"/>
            </a:endParaRPr>
          </a:p>
        </p:txBody>
      </p:sp>
      <p:sp>
        <p:nvSpPr>
          <p:cNvPr id="9" name="Rectangle 8"/>
          <p:cNvSpPr/>
          <p:nvPr/>
        </p:nvSpPr>
        <p:spPr>
          <a:xfrm>
            <a:off x="3927299" y="332656"/>
            <a:ext cx="2444901" cy="461665"/>
          </a:xfrm>
          <a:prstGeom prst="rect">
            <a:avLst/>
          </a:prstGeom>
        </p:spPr>
        <p:txBody>
          <a:bodyPr wrap="none">
            <a:spAutoFit/>
          </a:bodyPr>
          <a:lstStyle/>
          <a:p>
            <a:pPr algn="ctr"/>
            <a:r>
              <a:rPr lang="en-US" sz="2400" dirty="0">
                <a:solidFill>
                  <a:prstClr val="white"/>
                </a:solidFill>
                <a:latin typeface="Arial"/>
              </a:rPr>
              <a:t>Session practice</a:t>
            </a:r>
          </a:p>
        </p:txBody>
      </p:sp>
    </p:spTree>
    <p:extLst>
      <p:ext uri="{BB962C8B-B14F-4D97-AF65-F5344CB8AC3E}">
        <p14:creationId xmlns:p14="http://schemas.microsoft.com/office/powerpoint/2010/main" val="253206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JISCEL11</a:t>
            </a:r>
            <a:endParaRPr lang="en-US" dirty="0"/>
          </a:p>
        </p:txBody>
      </p:sp>
      <p:sp>
        <p:nvSpPr>
          <p:cNvPr id="3" name="Subtitle 2"/>
          <p:cNvSpPr>
            <a:spLocks noGrp="1"/>
          </p:cNvSpPr>
          <p:nvPr>
            <p:ph type="subTitle" idx="1"/>
          </p:nvPr>
        </p:nvSpPr>
        <p:spPr/>
        <p:txBody>
          <a:bodyPr/>
          <a:lstStyle/>
          <a:p>
            <a:r>
              <a:rPr lang="en-GB" dirty="0" smtClean="0"/>
              <a:t>Open Practice Across Sectors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do we mean by Open Practice?</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t>Collaborative and Competitive</a:t>
            </a:r>
          </a:p>
          <a:p>
            <a:pPr lvl="1"/>
            <a:r>
              <a:rPr lang="en-GB" dirty="0" smtClean="0"/>
              <a:t>Solutions are open for development but compete for attention</a:t>
            </a:r>
          </a:p>
          <a:p>
            <a:pPr lvl="1"/>
            <a:r>
              <a:rPr lang="en-GB" dirty="0" smtClean="0"/>
              <a:t>More than OERs, but OER is a key initiative</a:t>
            </a:r>
            <a:endParaRPr lang="en-US" dirty="0" smtClean="0"/>
          </a:p>
          <a:p>
            <a:r>
              <a:rPr lang="en-GB" dirty="0" smtClean="0"/>
              <a:t>Discoverable</a:t>
            </a:r>
          </a:p>
          <a:p>
            <a:pPr lvl="1"/>
            <a:r>
              <a:rPr lang="en-GB" dirty="0" smtClean="0"/>
              <a:t>Published by mechanisms that assist teachers and learners</a:t>
            </a:r>
          </a:p>
          <a:p>
            <a:pPr lvl="1"/>
            <a:r>
              <a:rPr lang="en-GB" dirty="0" smtClean="0"/>
              <a:t>Methodologies are shared through publications and events</a:t>
            </a:r>
          </a:p>
          <a:p>
            <a:pPr lvl="1"/>
            <a:r>
              <a:rPr lang="en-GB" dirty="0" smtClean="0"/>
              <a:t>Resources shared online in a structured environment</a:t>
            </a:r>
          </a:p>
          <a:p>
            <a:r>
              <a:rPr lang="en-GB" dirty="0" smtClean="0"/>
              <a:t>Seeking to optimise the T&amp;L experience</a:t>
            </a:r>
          </a:p>
          <a:p>
            <a:pPr lvl="1"/>
            <a:r>
              <a:rPr lang="en-GB" dirty="0" smtClean="0"/>
              <a:t>What is the natural organisation for a connected world?</a:t>
            </a:r>
          </a:p>
          <a:p>
            <a:r>
              <a:rPr lang="en-GB" dirty="0" smtClean="0"/>
              <a:t>Examples from across sectors present their challenges and issues</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Calibri" pitchFamily="34" charset="0"/>
              </a:rPr>
              <a:t>Open Practice Across Sectors</a:t>
            </a:r>
            <a:br>
              <a:rPr lang="en-GB" smtClean="0">
                <a:latin typeface="Calibri" pitchFamily="34" charset="0"/>
              </a:rPr>
            </a:br>
            <a:r>
              <a:rPr lang="en-GB" smtClean="0">
                <a:latin typeface="Calibri" pitchFamily="34" charset="0"/>
              </a:rPr>
              <a:t>FE &amp; HE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383931" y="549275"/>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Calibri" pitchFamily="34" charset="0"/>
              </a:rPr>
              <a:t>Existing Culture - General</a:t>
            </a:r>
          </a:p>
        </p:txBody>
      </p:sp>
      <p:sp>
        <p:nvSpPr>
          <p:cNvPr id="3" name="Content Placeholder 2"/>
          <p:cNvSpPr>
            <a:spLocks noGrp="1"/>
          </p:cNvSpPr>
          <p:nvPr>
            <p:ph idx="1"/>
          </p:nvPr>
        </p:nvSpPr>
        <p:spPr>
          <a:xfrm>
            <a:off x="451338" y="1412883"/>
            <a:ext cx="8229600" cy="4525963"/>
          </a:xfrm>
        </p:spPr>
        <p:txBody>
          <a:bodyPr/>
          <a:lstStyle/>
          <a:p>
            <a:pPr marL="609600" indent="-609600">
              <a:lnSpc>
                <a:spcPct val="80000"/>
              </a:lnSpc>
              <a:defRPr/>
            </a:pPr>
            <a:r>
              <a:rPr lang="en-GB" sz="2400" dirty="0" smtClean="0">
                <a:latin typeface="Calibri" pitchFamily="34" charset="0"/>
              </a:rPr>
              <a:t>Limited open practice across the sector</a:t>
            </a:r>
          </a:p>
          <a:p>
            <a:pPr marL="609600" indent="-609600">
              <a:lnSpc>
                <a:spcPct val="80000"/>
              </a:lnSpc>
              <a:buFontTx/>
              <a:buNone/>
              <a:defRPr/>
            </a:pPr>
            <a:endParaRPr lang="en-GB" sz="2400" dirty="0" smtClean="0">
              <a:latin typeface="Calibri" pitchFamily="34" charset="0"/>
            </a:endParaRPr>
          </a:p>
          <a:p>
            <a:pPr marL="609600" indent="-609600">
              <a:lnSpc>
                <a:spcPct val="80000"/>
              </a:lnSpc>
              <a:defRPr/>
            </a:pPr>
            <a:r>
              <a:rPr lang="en-GB" sz="2400" dirty="0" smtClean="0">
                <a:latin typeface="Calibri" pitchFamily="34" charset="0"/>
              </a:rPr>
              <a:t>Open practise more likely within departments</a:t>
            </a:r>
          </a:p>
          <a:p>
            <a:pPr marL="609600" indent="-609600">
              <a:lnSpc>
                <a:spcPct val="80000"/>
              </a:lnSpc>
              <a:buFontTx/>
              <a:buNone/>
              <a:defRPr/>
            </a:pPr>
            <a:endParaRPr lang="en-GB" sz="2400" dirty="0" smtClean="0">
              <a:latin typeface="Calibri" pitchFamily="34" charset="0"/>
            </a:endParaRPr>
          </a:p>
          <a:p>
            <a:pPr marL="609600" indent="-609600">
              <a:lnSpc>
                <a:spcPct val="80000"/>
              </a:lnSpc>
              <a:defRPr/>
            </a:pPr>
            <a:r>
              <a:rPr lang="en-GB" sz="2400" dirty="0" smtClean="0">
                <a:latin typeface="Calibri" pitchFamily="34" charset="0"/>
              </a:rPr>
              <a:t>FE less hierarchical and more practical based which can lend itself more to open resources</a:t>
            </a:r>
          </a:p>
          <a:p>
            <a:pPr marL="609600" indent="-609600">
              <a:lnSpc>
                <a:spcPct val="80000"/>
              </a:lnSpc>
              <a:buFontTx/>
              <a:buNone/>
              <a:defRPr/>
            </a:pPr>
            <a:endParaRPr lang="en-GB" sz="2400" dirty="0" smtClean="0">
              <a:latin typeface="Calibri" pitchFamily="34" charset="0"/>
            </a:endParaRPr>
          </a:p>
          <a:p>
            <a:pPr marL="609600" indent="-609600">
              <a:lnSpc>
                <a:spcPct val="80000"/>
              </a:lnSpc>
              <a:defRPr/>
            </a:pPr>
            <a:r>
              <a:rPr lang="en-GB" sz="2400" dirty="0" smtClean="0">
                <a:latin typeface="Calibri" pitchFamily="34" charset="0"/>
              </a:rPr>
              <a:t>FE resources can also be used within HE </a:t>
            </a:r>
          </a:p>
          <a:p>
            <a:pPr marL="609600" indent="-609600">
              <a:lnSpc>
                <a:spcPct val="80000"/>
              </a:lnSpc>
              <a:buFontTx/>
              <a:buNone/>
              <a:defRPr/>
            </a:pPr>
            <a:endParaRPr lang="en-GB" sz="2400" dirty="0" smtClean="0">
              <a:latin typeface="Calibri" pitchFamily="34" charset="0"/>
            </a:endParaRPr>
          </a:p>
          <a:p>
            <a:pPr marL="609600" indent="-609600">
              <a:lnSpc>
                <a:spcPct val="80000"/>
              </a:lnSpc>
              <a:defRPr/>
            </a:pPr>
            <a:r>
              <a:rPr lang="en-GB" sz="2400" dirty="0" smtClean="0">
                <a:latin typeface="Calibri" pitchFamily="34" charset="0"/>
              </a:rPr>
              <a:t>Institutional structure that supports open practice</a:t>
            </a:r>
          </a:p>
          <a:p>
            <a:pPr>
              <a:defRPr/>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83931" y="549275"/>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Calibri" pitchFamily="34" charset="0"/>
              </a:rPr>
              <a:t>Existing Culture – Working Practice</a:t>
            </a:r>
          </a:p>
        </p:txBody>
      </p:sp>
      <p:sp>
        <p:nvSpPr>
          <p:cNvPr id="3" name="Content Placeholder 2"/>
          <p:cNvSpPr>
            <a:spLocks noGrp="1"/>
          </p:cNvSpPr>
          <p:nvPr>
            <p:ph idx="1"/>
          </p:nvPr>
        </p:nvSpPr>
        <p:spPr>
          <a:xfrm>
            <a:off x="451347" y="1484319"/>
            <a:ext cx="7976089" cy="4454525"/>
          </a:xfrm>
        </p:spPr>
        <p:txBody>
          <a:bodyPr/>
          <a:lstStyle/>
          <a:p>
            <a:pPr marL="609600" indent="-609600">
              <a:lnSpc>
                <a:spcPct val="80000"/>
              </a:lnSpc>
              <a:defRPr/>
            </a:pPr>
            <a:r>
              <a:rPr lang="en-GB" sz="2400" dirty="0" smtClean="0">
                <a:latin typeface="Calibri" pitchFamily="34" charset="0"/>
              </a:rPr>
              <a:t>Collaborative approach to way of working within curriculum – learner and employer involvement.</a:t>
            </a:r>
          </a:p>
          <a:p>
            <a:pPr marL="609600" indent="-609600">
              <a:lnSpc>
                <a:spcPct val="80000"/>
              </a:lnSpc>
              <a:buFontTx/>
              <a:buNone/>
              <a:defRPr/>
            </a:pPr>
            <a:endParaRPr lang="en-GB" sz="2400" dirty="0" smtClean="0">
              <a:latin typeface="Calibri" pitchFamily="34" charset="0"/>
            </a:endParaRPr>
          </a:p>
          <a:p>
            <a:pPr marL="609600" indent="-609600">
              <a:lnSpc>
                <a:spcPct val="80000"/>
              </a:lnSpc>
              <a:defRPr/>
            </a:pPr>
            <a:r>
              <a:rPr lang="en-GB" sz="2400" dirty="0" smtClean="0">
                <a:latin typeface="Calibri" pitchFamily="34" charset="0"/>
              </a:rPr>
              <a:t>OER that works for a wider range of college curriculums (FE &amp; HE) as tutors tailor resources to a students level.</a:t>
            </a:r>
          </a:p>
          <a:p>
            <a:pPr marL="609600" indent="-609600">
              <a:lnSpc>
                <a:spcPct val="80000"/>
              </a:lnSpc>
              <a:buFontTx/>
              <a:buNone/>
              <a:defRPr/>
            </a:pPr>
            <a:endParaRPr lang="en-GB" sz="2400" dirty="0" smtClean="0">
              <a:latin typeface="Calibri" pitchFamily="34" charset="0"/>
            </a:endParaRPr>
          </a:p>
          <a:p>
            <a:pPr marL="609600" indent="-609600">
              <a:lnSpc>
                <a:spcPct val="80000"/>
              </a:lnSpc>
              <a:defRPr/>
            </a:pPr>
            <a:r>
              <a:rPr lang="en-GB" sz="2400" dirty="0" smtClean="0">
                <a:latin typeface="Calibri" pitchFamily="34" charset="0"/>
              </a:rPr>
              <a:t>Early steps taken to share knowledge of open practice through internal task groups and training days.</a:t>
            </a:r>
          </a:p>
          <a:p>
            <a:pPr marL="609600" indent="-609600">
              <a:lnSpc>
                <a:spcPct val="80000"/>
              </a:lnSpc>
              <a:buFontTx/>
              <a:buNone/>
              <a:defRPr/>
            </a:pPr>
            <a:endParaRPr lang="en-GB" sz="2400" dirty="0" smtClean="0">
              <a:latin typeface="Calibri" pitchFamily="34" charset="0"/>
            </a:endParaRPr>
          </a:p>
          <a:p>
            <a:pPr marL="609600" indent="-609600">
              <a:lnSpc>
                <a:spcPct val="80000"/>
              </a:lnSpc>
              <a:buFontTx/>
              <a:buNone/>
              <a:defRPr/>
            </a:pPr>
            <a:endParaRPr lang="en-GB" sz="2400" dirty="0" smtClean="0">
              <a:latin typeface="Calibri" pitchFamily="34" charset="0"/>
            </a:endParaRPr>
          </a:p>
          <a:p>
            <a:pPr>
              <a:buFontTx/>
              <a:buNone/>
              <a:defRPr/>
            </a:pP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583223" y="6302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GB" sz="4800" smtClean="0">
                <a:latin typeface="Calibri" pitchFamily="34" charset="0"/>
              </a:rPr>
              <a:t>Challenges of Culture</a:t>
            </a:r>
          </a:p>
        </p:txBody>
      </p:sp>
      <p:sp>
        <p:nvSpPr>
          <p:cNvPr id="3" name="Content Placeholder 2"/>
          <p:cNvSpPr>
            <a:spLocks noGrp="1"/>
          </p:cNvSpPr>
          <p:nvPr>
            <p:ph idx="1"/>
          </p:nvPr>
        </p:nvSpPr>
        <p:spPr>
          <a:xfrm>
            <a:off x="457200" y="1484313"/>
            <a:ext cx="8229600" cy="4525962"/>
          </a:xfrm>
        </p:spPr>
        <p:txBody>
          <a:bodyPr/>
          <a:lstStyle/>
          <a:p>
            <a:pPr eaLnBrk="1" fontAlgn="auto" hangingPunct="1">
              <a:spcAft>
                <a:spcPts val="0"/>
              </a:spcAft>
              <a:buFont typeface="Arial" pitchFamily="34" charset="0"/>
              <a:buChar char="•"/>
              <a:defRPr/>
            </a:pPr>
            <a:r>
              <a:rPr lang="en-GB" sz="2400" kern="1200" dirty="0" smtClean="0">
                <a:latin typeface="Calibri" pitchFamily="34" charset="0"/>
              </a:rPr>
              <a:t>Limited staff time to re-purpose open resources</a:t>
            </a:r>
          </a:p>
          <a:p>
            <a:pPr eaLnBrk="1" fontAlgn="auto" hangingPunct="1">
              <a:spcAft>
                <a:spcPts val="0"/>
              </a:spcAft>
              <a:buFont typeface="Arial" pitchFamily="34" charset="0"/>
              <a:buChar char="•"/>
              <a:defRPr/>
            </a:pPr>
            <a:r>
              <a:rPr lang="en-GB" sz="2400" kern="1200" dirty="0" smtClean="0">
                <a:latin typeface="Calibri" pitchFamily="34" charset="0"/>
              </a:rPr>
              <a:t>Limited skill set to re-purpose open resources</a:t>
            </a:r>
          </a:p>
          <a:p>
            <a:pPr eaLnBrk="1" fontAlgn="auto" hangingPunct="1">
              <a:spcAft>
                <a:spcPts val="0"/>
              </a:spcAft>
              <a:buFont typeface="Arial" pitchFamily="34" charset="0"/>
              <a:buChar char="•"/>
              <a:defRPr/>
            </a:pPr>
            <a:r>
              <a:rPr lang="en-GB" sz="2400" kern="1200" dirty="0" smtClean="0">
                <a:latin typeface="Calibri" pitchFamily="34" charset="0"/>
              </a:rPr>
              <a:t>Lack of infrastructure/policy to support open practice</a:t>
            </a:r>
          </a:p>
          <a:p>
            <a:pPr eaLnBrk="1" fontAlgn="auto" hangingPunct="1">
              <a:spcAft>
                <a:spcPts val="0"/>
              </a:spcAft>
              <a:buFont typeface="Arial" pitchFamily="34" charset="0"/>
              <a:buChar char="•"/>
              <a:defRPr/>
            </a:pPr>
            <a:r>
              <a:rPr lang="en-GB" sz="2400" dirty="0" smtClean="0">
                <a:latin typeface="Calibri" pitchFamily="34" charset="0"/>
              </a:rPr>
              <a:t>Lack of confidence/knowledge with regards to licensing issues</a:t>
            </a:r>
          </a:p>
          <a:p>
            <a:pPr eaLnBrk="1" fontAlgn="auto" hangingPunct="1">
              <a:spcAft>
                <a:spcPts val="0"/>
              </a:spcAft>
              <a:buFont typeface="Arial" pitchFamily="34" charset="0"/>
              <a:buChar char="•"/>
              <a:defRPr/>
            </a:pPr>
            <a:r>
              <a:rPr lang="en-GB" sz="2400" kern="1200" dirty="0" smtClean="0">
                <a:latin typeface="Calibri" pitchFamily="34" charset="0"/>
              </a:rPr>
              <a:t>Uncertainty around where to upload and find open resources</a:t>
            </a:r>
          </a:p>
          <a:p>
            <a:pPr eaLnBrk="1" fontAlgn="auto" hangingPunct="1">
              <a:spcAft>
                <a:spcPts val="0"/>
              </a:spcAft>
              <a:buFont typeface="Arial" pitchFamily="34" charset="0"/>
              <a:buChar char="•"/>
              <a:defRPr/>
            </a:pPr>
            <a:r>
              <a:rPr lang="en-GB" sz="2400" kern="1200" dirty="0" smtClean="0">
                <a:latin typeface="Calibri" pitchFamily="34" charset="0"/>
              </a:rPr>
              <a:t>Limited sharing of resources between departments</a:t>
            </a:r>
          </a:p>
          <a:p>
            <a:pPr eaLnBrk="1" fontAlgn="auto" hangingPunct="1">
              <a:spcAft>
                <a:spcPts val="0"/>
              </a:spcAft>
              <a:buFont typeface="Arial" pitchFamily="34" charset="0"/>
              <a:buChar char="•"/>
              <a:defRPr/>
            </a:pPr>
            <a:r>
              <a:rPr lang="en-GB" sz="2400" kern="1200" dirty="0" smtClean="0">
                <a:latin typeface="Calibri" pitchFamily="34" charset="0"/>
              </a:rPr>
              <a:t>Lack of awareness that creation of open resource is recognised as form of scholarship</a:t>
            </a:r>
          </a:p>
          <a:p>
            <a:pPr>
              <a:defRPr/>
            </a:pPr>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0.xml.rels><?xml version="1.0" encoding="UTF-8" standalone="yes"?>
<Relationships xmlns="http://schemas.openxmlformats.org/package/2006/relationships"><Relationship Id="rId1" Type="http://schemas.openxmlformats.org/officeDocument/2006/relationships/image" Target="../media/image5.jpeg"/></Relationships>
</file>

<file path=ppt/theme/_rels/theme11.xml.rels><?xml version="1.0" encoding="UTF-8" standalone="yes"?>
<Relationships xmlns="http://schemas.openxmlformats.org/package/2006/relationships"><Relationship Id="rId1" Type="http://schemas.openxmlformats.org/officeDocument/2006/relationships/image" Target="../media/image5.jpeg"/></Relationships>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echdis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1.xml><?xml version="1.0" encoding="utf-8"?>
<a:theme xmlns:a="http://schemas.openxmlformats.org/drawingml/2006/main" name="5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2.xml><?xml version="1.0" encoding="utf-8"?>
<a:theme xmlns:a="http://schemas.openxmlformats.org/drawingml/2006/main" name="6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4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2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9.xml><?xml version="1.0" encoding="utf-8"?>
<a:theme xmlns:a="http://schemas.openxmlformats.org/drawingml/2006/main" name="3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TotalTime>
  <Words>1377</Words>
  <Application>Microsoft Office PowerPoint</Application>
  <PresentationFormat>On-screen Show (4:3)</PresentationFormat>
  <Paragraphs>214</Paragraphs>
  <Slides>25</Slides>
  <Notes>4</Notes>
  <HiddenSlides>0</HiddenSlides>
  <MMClips>0</MMClips>
  <ScaleCrop>false</ScaleCrop>
  <HeadingPairs>
    <vt:vector size="4" baseType="variant">
      <vt:variant>
        <vt:lpstr>Theme</vt:lpstr>
      </vt:variant>
      <vt:variant>
        <vt:i4>20</vt:i4>
      </vt:variant>
      <vt:variant>
        <vt:lpstr>Slide Titles</vt:lpstr>
      </vt:variant>
      <vt:variant>
        <vt:i4>25</vt:i4>
      </vt:variant>
    </vt:vector>
  </HeadingPairs>
  <TitlesOfParts>
    <vt:vector size="45" baseType="lpstr">
      <vt:lpstr>techdis master template</vt:lpstr>
      <vt:lpstr>Blank Presentation</vt:lpstr>
      <vt:lpstr>1_Blank Presentation</vt:lpstr>
      <vt:lpstr>2_Blank Presentation</vt:lpstr>
      <vt:lpstr>3_Blank Presentation</vt:lpstr>
      <vt:lpstr>Adjacency</vt:lpstr>
      <vt:lpstr>1_Adjacency</vt:lpstr>
      <vt:lpstr>2_Adjacency</vt:lpstr>
      <vt:lpstr>3_Adjacency</vt:lpstr>
      <vt:lpstr>4_Adjacency</vt:lpstr>
      <vt:lpstr>5_Adjacency</vt:lpstr>
      <vt:lpstr>6_Adjacency</vt:lpstr>
      <vt:lpstr>Office Theme</vt:lpstr>
      <vt:lpstr>1_Office Theme</vt:lpstr>
      <vt:lpstr>2_Office Theme</vt:lpstr>
      <vt:lpstr>3_Office Theme</vt:lpstr>
      <vt:lpstr>4_Office Theme</vt:lpstr>
      <vt:lpstr>5_Office Theme</vt:lpstr>
      <vt:lpstr>4_Master</vt:lpstr>
      <vt:lpstr>2_Master</vt:lpstr>
      <vt:lpstr>PowerPoint Presentation</vt:lpstr>
      <vt:lpstr>PowerPoint Presentation</vt:lpstr>
      <vt:lpstr>PowerPoint Presentation</vt:lpstr>
      <vt:lpstr>JISCEL11</vt:lpstr>
      <vt:lpstr>What do we mean by Open Practice?</vt:lpstr>
      <vt:lpstr>Open Practice Across Sectors FE &amp; HE</vt:lpstr>
      <vt:lpstr>Existing Culture - General</vt:lpstr>
      <vt:lpstr>Existing Culture – Working Practice</vt:lpstr>
      <vt:lpstr>Challenges of Culture</vt:lpstr>
      <vt:lpstr>Moving Forward...</vt:lpstr>
      <vt:lpstr>Open practice across sectors:  HE in FE issues</vt:lpstr>
      <vt:lpstr> C-SAP cascade project:  creating spaces for open practice </vt:lpstr>
      <vt:lpstr>Opening up pedagogical practice: Creativity for edupunks (C4E)</vt:lpstr>
      <vt:lpstr>Ideas for going forward:  Need for a paradigm shift?</vt:lpstr>
      <vt:lpstr>What could open practice mean? (1)</vt:lpstr>
      <vt:lpstr>What could open practice mean? (2)</vt:lpstr>
      <vt:lpstr> Open conclusions  </vt:lpstr>
      <vt:lpstr>Open practice across sectors: human and animal healthcare. Lessons from ACTOR and PORSCHE</vt:lpstr>
      <vt:lpstr>Existing culture</vt:lpstr>
      <vt:lpstr>Which of these can be accessed from nhs.net?</vt:lpstr>
      <vt:lpstr>Challenges</vt:lpstr>
      <vt:lpstr>Ideas</vt:lpstr>
      <vt:lpstr>PowerPoint Presentation</vt:lpstr>
      <vt:lpstr>Discussion</vt:lpstr>
      <vt:lpstr>PowerPoint Presentation</vt:lpstr>
    </vt:vector>
  </TitlesOfParts>
  <Company>Centre for Bioscience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JISCEL11</dc:title>
  <dc:creator>chb6tm</dc:creator>
  <cp:lastModifiedBy>Peter Chatterton</cp:lastModifiedBy>
  <cp:revision>18</cp:revision>
  <dcterms:created xsi:type="dcterms:W3CDTF">2011-11-23T08:55:40Z</dcterms:created>
  <dcterms:modified xsi:type="dcterms:W3CDTF">2011-11-24T16:54:44Z</dcterms:modified>
</cp:coreProperties>
</file>