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3" r:id="rId3"/>
    <p:sldId id="265" r:id="rId4"/>
    <p:sldId id="257" r:id="rId5"/>
    <p:sldId id="258" r:id="rId6"/>
    <p:sldId id="259" r:id="rId7"/>
    <p:sldId id="260" r:id="rId8"/>
    <p:sldId id="264" r:id="rId9"/>
    <p:sldId id="280" r:id="rId10"/>
    <p:sldId id="288" r:id="rId11"/>
    <p:sldId id="289" r:id="rId12"/>
    <p:sldId id="290" r:id="rId13"/>
    <p:sldId id="287" r:id="rId14"/>
    <p:sldId id="266" r:id="rId15"/>
    <p:sldId id="270" r:id="rId16"/>
    <p:sldId id="273" r:id="rId17"/>
    <p:sldId id="278" r:id="rId18"/>
    <p:sldId id="274" r:id="rId19"/>
    <p:sldId id="281" r:id="rId20"/>
    <p:sldId id="286" r:id="rId21"/>
    <p:sldId id="275" r:id="rId22"/>
    <p:sldId id="277" r:id="rId23"/>
    <p:sldId id="279" r:id="rId24"/>
    <p:sldId id="283" r:id="rId25"/>
    <p:sldId id="28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D"/>
    <a:srgbClr val="FFFFCC"/>
    <a:srgbClr val="00FFFF"/>
    <a:srgbClr val="CCFF66"/>
    <a:srgbClr val="6666FF"/>
    <a:srgbClr val="99FF99"/>
    <a:srgbClr val="7EF16B"/>
    <a:srgbClr val="BA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06" autoAdjust="0"/>
  </p:normalViewPr>
  <p:slideViewPr>
    <p:cSldViewPr>
      <p:cViewPr>
        <p:scale>
          <a:sx n="60" d="100"/>
          <a:sy n="60" d="100"/>
        </p:scale>
        <p:origin x="-15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9A104-1A66-4510-A6E1-38E21E87DB6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D1E9D74D-330C-4979-85B9-CCAAF310DED1}">
      <dgm:prSet phldrT="[Text]" custT="1"/>
      <dgm:spPr/>
      <dgm:t>
        <a:bodyPr/>
        <a:lstStyle/>
        <a:p>
          <a:r>
            <a:rPr lang="en-GB" sz="1400" dirty="0" smtClean="0"/>
            <a:t>interact</a:t>
          </a:r>
          <a:endParaRPr lang="en-GB" sz="1400" dirty="0"/>
        </a:p>
      </dgm:t>
    </dgm:pt>
    <dgm:pt modelId="{C915CAD7-F8C8-4195-946A-31129A2830F5}" type="parTrans" cxnId="{31371D08-AE7E-457B-9898-B250AF91783D}">
      <dgm:prSet/>
      <dgm:spPr/>
      <dgm:t>
        <a:bodyPr/>
        <a:lstStyle/>
        <a:p>
          <a:endParaRPr lang="en-GB"/>
        </a:p>
      </dgm:t>
    </dgm:pt>
    <dgm:pt modelId="{62A23D16-0279-4222-A241-09476E53E1BA}" type="sibTrans" cxnId="{31371D08-AE7E-457B-9898-B250AF91783D}">
      <dgm:prSet/>
      <dgm:spPr/>
      <dgm:t>
        <a:bodyPr/>
        <a:lstStyle/>
        <a:p>
          <a:r>
            <a:rPr lang="en-GB" dirty="0" smtClean="0"/>
            <a:t>Turning Point response system</a:t>
          </a:r>
          <a:endParaRPr lang="en-GB" dirty="0"/>
        </a:p>
      </dgm:t>
    </dgm:pt>
    <dgm:pt modelId="{4E748C9E-E7CA-41D4-A143-A4A4ABA04E9C}">
      <dgm:prSet phldrT="[Text]" custT="1"/>
      <dgm:spPr/>
      <dgm:t>
        <a:bodyPr/>
        <a:lstStyle/>
        <a:p>
          <a:r>
            <a:rPr lang="en-GB" sz="1100" dirty="0" smtClean="0"/>
            <a:t>Easy to use</a:t>
          </a:r>
        </a:p>
        <a:p>
          <a:r>
            <a:rPr lang="en-GB" sz="1100" dirty="0" smtClean="0"/>
            <a:t>Convenient</a:t>
          </a:r>
          <a:endParaRPr lang="en-GB" sz="1100" dirty="0"/>
        </a:p>
      </dgm:t>
    </dgm:pt>
    <dgm:pt modelId="{77E6CAEA-2B4D-433C-B28D-DFD78397A4EE}" type="parTrans" cxnId="{5E04E282-23D0-46E0-9023-EC9F526FF8AF}">
      <dgm:prSet/>
      <dgm:spPr/>
      <dgm:t>
        <a:bodyPr/>
        <a:lstStyle/>
        <a:p>
          <a:endParaRPr lang="en-GB"/>
        </a:p>
      </dgm:t>
    </dgm:pt>
    <dgm:pt modelId="{6A0DDDB7-55B7-4899-868B-018740831C92}" type="sibTrans" cxnId="{5E04E282-23D0-46E0-9023-EC9F526FF8AF}">
      <dgm:prSet custT="1"/>
      <dgm:spPr/>
      <dgm:t>
        <a:bodyPr/>
        <a:lstStyle/>
        <a:p>
          <a:r>
            <a:rPr lang="en-GB" sz="1100" dirty="0" smtClean="0"/>
            <a:t>Student focus enhanced</a:t>
          </a:r>
          <a:endParaRPr lang="en-GB" sz="1100" dirty="0"/>
        </a:p>
      </dgm:t>
    </dgm:pt>
    <dgm:pt modelId="{3F7D2C34-DBF3-4F27-B40A-87B34D8312E6}">
      <dgm:prSet phldrT="[Text]" custT="1"/>
      <dgm:spPr/>
      <dgm:t>
        <a:bodyPr/>
        <a:lstStyle/>
        <a:p>
          <a:r>
            <a:rPr lang="en-GB" sz="1100" dirty="0" smtClean="0"/>
            <a:t>Peer review </a:t>
          </a:r>
          <a:endParaRPr lang="en-GB" sz="1100" dirty="0"/>
        </a:p>
      </dgm:t>
    </dgm:pt>
    <dgm:pt modelId="{6C3B818A-2DCE-4AD8-A4D8-EA79250EC46D}" type="sibTrans" cxnId="{9828CB51-01B5-4F86-A201-88DF232C6286}">
      <dgm:prSet custT="1"/>
      <dgm:spPr/>
      <dgm:t>
        <a:bodyPr/>
        <a:lstStyle/>
        <a:p>
          <a:r>
            <a:rPr lang="en-GB" sz="1200" smtClean="0"/>
            <a:t>Feedback</a:t>
          </a:r>
          <a:endParaRPr lang="en-GB" sz="1200" dirty="0"/>
        </a:p>
      </dgm:t>
    </dgm:pt>
    <dgm:pt modelId="{AFB7B40B-A4A8-4D28-B832-B36B41AA76F8}" type="parTrans" cxnId="{9828CB51-01B5-4F86-A201-88DF232C6286}">
      <dgm:prSet/>
      <dgm:spPr/>
      <dgm:t>
        <a:bodyPr/>
        <a:lstStyle/>
        <a:p>
          <a:endParaRPr lang="en-GB"/>
        </a:p>
      </dgm:t>
    </dgm:pt>
    <dgm:pt modelId="{CA7B1D2C-6940-48E0-8E40-EDD710A1517B}">
      <dgm:prSet phldrT="[Text]" custT="1"/>
      <dgm:spPr/>
      <dgm:t>
        <a:bodyPr/>
        <a:lstStyle/>
        <a:p>
          <a:r>
            <a:rPr lang="en-GB" sz="1600" u="none" dirty="0" smtClean="0"/>
            <a:t>Instant</a:t>
          </a:r>
          <a:endParaRPr lang="en-GB" sz="1600" u="none" dirty="0"/>
        </a:p>
      </dgm:t>
    </dgm:pt>
    <dgm:pt modelId="{D67EBE87-424B-4901-9687-4ED488B195EC}" type="parTrans" cxnId="{125DF5D7-067D-434D-84EB-ACB31F897477}">
      <dgm:prSet/>
      <dgm:spPr/>
      <dgm:t>
        <a:bodyPr/>
        <a:lstStyle/>
        <a:p>
          <a:endParaRPr lang="en-GB"/>
        </a:p>
      </dgm:t>
    </dgm:pt>
    <dgm:pt modelId="{C5F4CE5D-46DF-4C3E-914F-CCDA9D23FC15}" type="sibTrans" cxnId="{125DF5D7-067D-434D-84EB-ACB31F897477}">
      <dgm:prSet custT="1"/>
      <dgm:spPr/>
      <dgm:t>
        <a:bodyPr/>
        <a:lstStyle/>
        <a:p>
          <a:r>
            <a:rPr lang="en-GB" sz="1200" dirty="0" smtClean="0"/>
            <a:t>2010-11 pilot study</a:t>
          </a:r>
          <a:endParaRPr lang="en-GB" sz="1200" dirty="0"/>
        </a:p>
      </dgm:t>
    </dgm:pt>
    <dgm:pt modelId="{64E40AAF-9D36-4269-B7E1-DD64B396194F}" type="pres">
      <dgm:prSet presAssocID="{C839A104-1A66-4510-A6E1-38E21E87DB6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C4947DF-62F6-43DE-83FE-6953EC381CF5}" type="pres">
      <dgm:prSet presAssocID="{D1E9D74D-330C-4979-85B9-CCAAF310DED1}" presName="composite" presStyleCnt="0"/>
      <dgm:spPr/>
    </dgm:pt>
    <dgm:pt modelId="{AF0E1E54-DDB0-4C3F-9D1B-CF809B2DB22A}" type="pres">
      <dgm:prSet presAssocID="{D1E9D74D-330C-4979-85B9-CCAAF310DED1}" presName="Parent1" presStyleLbl="node1" presStyleIdx="0" presStyleCnt="8" custLinFactX="-64856" custLinFactNeighborX="-100000" custLinFactNeighborY="853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1DA9F1-AAC3-475C-87C7-725FECC78ED1}" type="pres">
      <dgm:prSet presAssocID="{D1E9D74D-330C-4979-85B9-CCAAF310DED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125362-D4C6-4015-9ABA-977F0C18396D}" type="pres">
      <dgm:prSet presAssocID="{D1E9D74D-330C-4979-85B9-CCAAF310DED1}" presName="BalanceSpacing" presStyleCnt="0"/>
      <dgm:spPr/>
    </dgm:pt>
    <dgm:pt modelId="{94DE220E-7E57-429C-8011-1A9AD11EDF8F}" type="pres">
      <dgm:prSet presAssocID="{D1E9D74D-330C-4979-85B9-CCAAF310DED1}" presName="BalanceSpacing1" presStyleCnt="0"/>
      <dgm:spPr/>
    </dgm:pt>
    <dgm:pt modelId="{DFB7B470-881E-4980-BCD9-096AB744D7D3}" type="pres">
      <dgm:prSet presAssocID="{62A23D16-0279-4222-A241-09476E53E1BA}" presName="Accent1Text" presStyleLbl="node1" presStyleIdx="1" presStyleCnt="8"/>
      <dgm:spPr/>
      <dgm:t>
        <a:bodyPr/>
        <a:lstStyle/>
        <a:p>
          <a:endParaRPr lang="en-GB"/>
        </a:p>
      </dgm:t>
    </dgm:pt>
    <dgm:pt modelId="{A8F68A41-B8B2-4575-ADBD-F6B858B2B217}" type="pres">
      <dgm:prSet presAssocID="{62A23D16-0279-4222-A241-09476E53E1BA}" presName="spaceBetweenRectangles" presStyleCnt="0"/>
      <dgm:spPr/>
    </dgm:pt>
    <dgm:pt modelId="{0B898C6D-3BAD-4909-BD96-36CF4E33519E}" type="pres">
      <dgm:prSet presAssocID="{CA7B1D2C-6940-48E0-8E40-EDD710A1517B}" presName="composite" presStyleCnt="0"/>
      <dgm:spPr/>
    </dgm:pt>
    <dgm:pt modelId="{13204B14-E7AD-4FAD-9FAF-6BB5C38D10F2}" type="pres">
      <dgm:prSet presAssocID="{CA7B1D2C-6940-48E0-8E40-EDD710A1517B}" presName="Parent1" presStyleLbl="node1" presStyleIdx="2" presStyleCnt="8" custLinFactNeighborX="148" custLinFactNeighborY="-9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2F4B3A-41D4-4148-90CD-1038E4DA0735}" type="pres">
      <dgm:prSet presAssocID="{CA7B1D2C-6940-48E0-8E40-EDD710A151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999C8A1-45B5-45BB-A8AC-2114366B064B}" type="pres">
      <dgm:prSet presAssocID="{CA7B1D2C-6940-48E0-8E40-EDD710A1517B}" presName="BalanceSpacing" presStyleCnt="0"/>
      <dgm:spPr/>
    </dgm:pt>
    <dgm:pt modelId="{FFCDD5DB-8B94-4F75-8B0F-C14FFA6BF672}" type="pres">
      <dgm:prSet presAssocID="{CA7B1D2C-6940-48E0-8E40-EDD710A1517B}" presName="BalanceSpacing1" presStyleCnt="0"/>
      <dgm:spPr/>
    </dgm:pt>
    <dgm:pt modelId="{C57218E5-40C0-4E03-9F50-8EDA9486A532}" type="pres">
      <dgm:prSet presAssocID="{C5F4CE5D-46DF-4C3E-914F-CCDA9D23FC15}" presName="Accent1Text" presStyleLbl="node1" presStyleIdx="3" presStyleCnt="8" custLinFactX="-100000" custLinFactNeighborX="-178931" custLinFactNeighborY="-81637"/>
      <dgm:spPr/>
      <dgm:t>
        <a:bodyPr/>
        <a:lstStyle/>
        <a:p>
          <a:endParaRPr lang="en-GB"/>
        </a:p>
      </dgm:t>
    </dgm:pt>
    <dgm:pt modelId="{3C266BB0-426F-401F-B522-11557B2DFC41}" type="pres">
      <dgm:prSet presAssocID="{C5F4CE5D-46DF-4C3E-914F-CCDA9D23FC15}" presName="spaceBetweenRectangles" presStyleCnt="0"/>
      <dgm:spPr/>
    </dgm:pt>
    <dgm:pt modelId="{9214101D-842D-4BA0-84CE-0BD72B5191D2}" type="pres">
      <dgm:prSet presAssocID="{4E748C9E-E7CA-41D4-A143-A4A4ABA04E9C}" presName="composite" presStyleCnt="0"/>
      <dgm:spPr/>
    </dgm:pt>
    <dgm:pt modelId="{64B64C0F-9B38-4097-8300-32E82DDC9896}" type="pres">
      <dgm:prSet presAssocID="{4E748C9E-E7CA-41D4-A143-A4A4ABA04E9C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57EF5-AF05-4738-92D0-1B8DFCE81E31}" type="pres">
      <dgm:prSet presAssocID="{4E748C9E-E7CA-41D4-A143-A4A4ABA04E9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AEB6C4-D2BE-4E2A-9E8D-23A7A132DA01}" type="pres">
      <dgm:prSet presAssocID="{4E748C9E-E7CA-41D4-A143-A4A4ABA04E9C}" presName="BalanceSpacing" presStyleCnt="0"/>
      <dgm:spPr/>
    </dgm:pt>
    <dgm:pt modelId="{DC35AFE1-7D0A-42CD-8805-44CC91775029}" type="pres">
      <dgm:prSet presAssocID="{4E748C9E-E7CA-41D4-A143-A4A4ABA04E9C}" presName="BalanceSpacing1" presStyleCnt="0"/>
      <dgm:spPr/>
    </dgm:pt>
    <dgm:pt modelId="{D992EA12-A614-4790-8952-B2EA17474364}" type="pres">
      <dgm:prSet presAssocID="{6A0DDDB7-55B7-4899-868B-018740831C92}" presName="Accent1Text" presStyleLbl="node1" presStyleIdx="5" presStyleCnt="8"/>
      <dgm:spPr/>
      <dgm:t>
        <a:bodyPr/>
        <a:lstStyle/>
        <a:p>
          <a:endParaRPr lang="en-GB"/>
        </a:p>
      </dgm:t>
    </dgm:pt>
    <dgm:pt modelId="{3E57F7BF-22FE-4692-BA2F-4BAC6F9C8F11}" type="pres">
      <dgm:prSet presAssocID="{6A0DDDB7-55B7-4899-868B-018740831C92}" presName="spaceBetweenRectangles" presStyleCnt="0"/>
      <dgm:spPr/>
    </dgm:pt>
    <dgm:pt modelId="{94FF2B61-0E57-4CA0-A325-07755DAD060F}" type="pres">
      <dgm:prSet presAssocID="{3F7D2C34-DBF3-4F27-B40A-87B34D8312E6}" presName="composite" presStyleCnt="0"/>
      <dgm:spPr/>
    </dgm:pt>
    <dgm:pt modelId="{C28EEAF7-AA11-4D9D-B255-73A9ED06AD18}" type="pres">
      <dgm:prSet presAssocID="{3F7D2C34-DBF3-4F27-B40A-87B34D8312E6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A6FE32-F762-404B-8C69-EFCB58FF14FD}" type="pres">
      <dgm:prSet presAssocID="{3F7D2C34-DBF3-4F27-B40A-87B34D8312E6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1980C7-5BAA-4E5E-8868-EA4516A8089B}" type="pres">
      <dgm:prSet presAssocID="{3F7D2C34-DBF3-4F27-B40A-87B34D8312E6}" presName="BalanceSpacing" presStyleCnt="0"/>
      <dgm:spPr/>
    </dgm:pt>
    <dgm:pt modelId="{E8E239A2-6038-4FBE-A128-B5D9B53CFB0E}" type="pres">
      <dgm:prSet presAssocID="{3F7D2C34-DBF3-4F27-B40A-87B34D8312E6}" presName="BalanceSpacing1" presStyleCnt="0"/>
      <dgm:spPr/>
    </dgm:pt>
    <dgm:pt modelId="{CFAF4E03-1565-46FF-820E-90FFD758EEA2}" type="pres">
      <dgm:prSet presAssocID="{6C3B818A-2DCE-4AD8-A4D8-EA79250EC46D}" presName="Accent1Text" presStyleLbl="node1" presStyleIdx="7" presStyleCnt="8"/>
      <dgm:spPr/>
      <dgm:t>
        <a:bodyPr/>
        <a:lstStyle/>
        <a:p>
          <a:endParaRPr lang="en-GB"/>
        </a:p>
      </dgm:t>
    </dgm:pt>
  </dgm:ptLst>
  <dgm:cxnLst>
    <dgm:cxn modelId="{4D67E673-B3AF-4E80-8EAD-B3C228C2E883}" type="presOf" srcId="{C839A104-1A66-4510-A6E1-38E21E87DB6B}" destId="{64E40AAF-9D36-4269-B7E1-DD64B396194F}" srcOrd="0" destOrd="0" presId="urn:microsoft.com/office/officeart/2008/layout/AlternatingHexagons"/>
    <dgm:cxn modelId="{CCFF81C2-6852-4EF7-B313-BDFE262F2D27}" type="presOf" srcId="{4E748C9E-E7CA-41D4-A143-A4A4ABA04E9C}" destId="{64B64C0F-9B38-4097-8300-32E82DDC9896}" srcOrd="0" destOrd="0" presId="urn:microsoft.com/office/officeart/2008/layout/AlternatingHexagons"/>
    <dgm:cxn modelId="{847CDB19-1E4A-4DAD-A173-A4D94CF7687B}" type="presOf" srcId="{6C3B818A-2DCE-4AD8-A4D8-EA79250EC46D}" destId="{CFAF4E03-1565-46FF-820E-90FFD758EEA2}" srcOrd="0" destOrd="0" presId="urn:microsoft.com/office/officeart/2008/layout/AlternatingHexagons"/>
    <dgm:cxn modelId="{5E04E282-23D0-46E0-9023-EC9F526FF8AF}" srcId="{C839A104-1A66-4510-A6E1-38E21E87DB6B}" destId="{4E748C9E-E7CA-41D4-A143-A4A4ABA04E9C}" srcOrd="2" destOrd="0" parTransId="{77E6CAEA-2B4D-433C-B28D-DFD78397A4EE}" sibTransId="{6A0DDDB7-55B7-4899-868B-018740831C92}"/>
    <dgm:cxn modelId="{BEF5C996-2F54-43EE-9263-ADC99642B7E9}" type="presOf" srcId="{CA7B1D2C-6940-48E0-8E40-EDD710A1517B}" destId="{13204B14-E7AD-4FAD-9FAF-6BB5C38D10F2}" srcOrd="0" destOrd="0" presId="urn:microsoft.com/office/officeart/2008/layout/AlternatingHexagons"/>
    <dgm:cxn modelId="{4AB3C11F-6D00-495A-A487-5F24F213B5C3}" type="presOf" srcId="{C5F4CE5D-46DF-4C3E-914F-CCDA9D23FC15}" destId="{C57218E5-40C0-4E03-9F50-8EDA9486A532}" srcOrd="0" destOrd="0" presId="urn:microsoft.com/office/officeart/2008/layout/AlternatingHexagons"/>
    <dgm:cxn modelId="{83C23A9F-744D-4B47-A9DF-46413F454B0D}" type="presOf" srcId="{6A0DDDB7-55B7-4899-868B-018740831C92}" destId="{D992EA12-A614-4790-8952-B2EA17474364}" srcOrd="0" destOrd="0" presId="urn:microsoft.com/office/officeart/2008/layout/AlternatingHexagons"/>
    <dgm:cxn modelId="{39F19F91-3EF0-4DB6-86C3-F0C7676D03B1}" type="presOf" srcId="{62A23D16-0279-4222-A241-09476E53E1BA}" destId="{DFB7B470-881E-4980-BCD9-096AB744D7D3}" srcOrd="0" destOrd="0" presId="urn:microsoft.com/office/officeart/2008/layout/AlternatingHexagons"/>
    <dgm:cxn modelId="{C284EDC8-9C3B-450A-93E1-0918F3136C47}" type="presOf" srcId="{D1E9D74D-330C-4979-85B9-CCAAF310DED1}" destId="{AF0E1E54-DDB0-4C3F-9D1B-CF809B2DB22A}" srcOrd="0" destOrd="0" presId="urn:microsoft.com/office/officeart/2008/layout/AlternatingHexagons"/>
    <dgm:cxn modelId="{31371D08-AE7E-457B-9898-B250AF91783D}" srcId="{C839A104-1A66-4510-A6E1-38E21E87DB6B}" destId="{D1E9D74D-330C-4979-85B9-CCAAF310DED1}" srcOrd="0" destOrd="0" parTransId="{C915CAD7-F8C8-4195-946A-31129A2830F5}" sibTransId="{62A23D16-0279-4222-A241-09476E53E1BA}"/>
    <dgm:cxn modelId="{9828CB51-01B5-4F86-A201-88DF232C6286}" srcId="{C839A104-1A66-4510-A6E1-38E21E87DB6B}" destId="{3F7D2C34-DBF3-4F27-B40A-87B34D8312E6}" srcOrd="3" destOrd="0" parTransId="{AFB7B40B-A4A8-4D28-B832-B36B41AA76F8}" sibTransId="{6C3B818A-2DCE-4AD8-A4D8-EA79250EC46D}"/>
    <dgm:cxn modelId="{125DF5D7-067D-434D-84EB-ACB31F897477}" srcId="{C839A104-1A66-4510-A6E1-38E21E87DB6B}" destId="{CA7B1D2C-6940-48E0-8E40-EDD710A1517B}" srcOrd="1" destOrd="0" parTransId="{D67EBE87-424B-4901-9687-4ED488B195EC}" sibTransId="{C5F4CE5D-46DF-4C3E-914F-CCDA9D23FC15}"/>
    <dgm:cxn modelId="{2EDD4C96-EBE8-4CCA-AED6-FF54C7F34497}" type="presOf" srcId="{3F7D2C34-DBF3-4F27-B40A-87B34D8312E6}" destId="{C28EEAF7-AA11-4D9D-B255-73A9ED06AD18}" srcOrd="0" destOrd="0" presId="urn:microsoft.com/office/officeart/2008/layout/AlternatingHexagons"/>
    <dgm:cxn modelId="{327F7A6C-A56E-4832-9FDF-9933648D5298}" type="presParOf" srcId="{64E40AAF-9D36-4269-B7E1-DD64B396194F}" destId="{8C4947DF-62F6-43DE-83FE-6953EC381CF5}" srcOrd="0" destOrd="0" presId="urn:microsoft.com/office/officeart/2008/layout/AlternatingHexagons"/>
    <dgm:cxn modelId="{C4083EE1-9F85-4BAB-BD82-C81744DE8913}" type="presParOf" srcId="{8C4947DF-62F6-43DE-83FE-6953EC381CF5}" destId="{AF0E1E54-DDB0-4C3F-9D1B-CF809B2DB22A}" srcOrd="0" destOrd="0" presId="urn:microsoft.com/office/officeart/2008/layout/AlternatingHexagons"/>
    <dgm:cxn modelId="{A97FC31C-9B88-40F2-B955-B20DAE39C2AC}" type="presParOf" srcId="{8C4947DF-62F6-43DE-83FE-6953EC381CF5}" destId="{F11DA9F1-AAC3-475C-87C7-725FECC78ED1}" srcOrd="1" destOrd="0" presId="urn:microsoft.com/office/officeart/2008/layout/AlternatingHexagons"/>
    <dgm:cxn modelId="{D3B41E54-78DF-4388-B6AD-A8E33300E1F6}" type="presParOf" srcId="{8C4947DF-62F6-43DE-83FE-6953EC381CF5}" destId="{7C125362-D4C6-4015-9ABA-977F0C18396D}" srcOrd="2" destOrd="0" presId="urn:microsoft.com/office/officeart/2008/layout/AlternatingHexagons"/>
    <dgm:cxn modelId="{2B224923-2C81-42AE-9D0D-D74E9A005A67}" type="presParOf" srcId="{8C4947DF-62F6-43DE-83FE-6953EC381CF5}" destId="{94DE220E-7E57-429C-8011-1A9AD11EDF8F}" srcOrd="3" destOrd="0" presId="urn:microsoft.com/office/officeart/2008/layout/AlternatingHexagons"/>
    <dgm:cxn modelId="{34B50E3F-734C-4250-A1D3-1BE6D9BBFB48}" type="presParOf" srcId="{8C4947DF-62F6-43DE-83FE-6953EC381CF5}" destId="{DFB7B470-881E-4980-BCD9-096AB744D7D3}" srcOrd="4" destOrd="0" presId="urn:microsoft.com/office/officeart/2008/layout/AlternatingHexagons"/>
    <dgm:cxn modelId="{B3D1E89D-9A09-43A9-8321-C66FA4BC9E28}" type="presParOf" srcId="{64E40AAF-9D36-4269-B7E1-DD64B396194F}" destId="{A8F68A41-B8B2-4575-ADBD-F6B858B2B217}" srcOrd="1" destOrd="0" presId="urn:microsoft.com/office/officeart/2008/layout/AlternatingHexagons"/>
    <dgm:cxn modelId="{885652CF-348B-4657-BB86-9DC2DCFBF211}" type="presParOf" srcId="{64E40AAF-9D36-4269-B7E1-DD64B396194F}" destId="{0B898C6D-3BAD-4909-BD96-36CF4E33519E}" srcOrd="2" destOrd="0" presId="urn:microsoft.com/office/officeart/2008/layout/AlternatingHexagons"/>
    <dgm:cxn modelId="{162A65BD-A6DE-43DC-BDB6-84DEEB1DF92E}" type="presParOf" srcId="{0B898C6D-3BAD-4909-BD96-36CF4E33519E}" destId="{13204B14-E7AD-4FAD-9FAF-6BB5C38D10F2}" srcOrd="0" destOrd="0" presId="urn:microsoft.com/office/officeart/2008/layout/AlternatingHexagons"/>
    <dgm:cxn modelId="{AD8A2871-720B-4123-9E96-FD01D3419DF7}" type="presParOf" srcId="{0B898C6D-3BAD-4909-BD96-36CF4E33519E}" destId="{CF2F4B3A-41D4-4148-90CD-1038E4DA0735}" srcOrd="1" destOrd="0" presId="urn:microsoft.com/office/officeart/2008/layout/AlternatingHexagons"/>
    <dgm:cxn modelId="{28C1D8EC-5F79-4991-98FD-3B77B815DBF9}" type="presParOf" srcId="{0B898C6D-3BAD-4909-BD96-36CF4E33519E}" destId="{F999C8A1-45B5-45BB-A8AC-2114366B064B}" srcOrd="2" destOrd="0" presId="urn:microsoft.com/office/officeart/2008/layout/AlternatingHexagons"/>
    <dgm:cxn modelId="{13F7C793-B5A1-420B-912D-92978868E9B7}" type="presParOf" srcId="{0B898C6D-3BAD-4909-BD96-36CF4E33519E}" destId="{FFCDD5DB-8B94-4F75-8B0F-C14FFA6BF672}" srcOrd="3" destOrd="0" presId="urn:microsoft.com/office/officeart/2008/layout/AlternatingHexagons"/>
    <dgm:cxn modelId="{5FFC02FA-58B0-4F6C-8D4C-EA1144E73827}" type="presParOf" srcId="{0B898C6D-3BAD-4909-BD96-36CF4E33519E}" destId="{C57218E5-40C0-4E03-9F50-8EDA9486A532}" srcOrd="4" destOrd="0" presId="urn:microsoft.com/office/officeart/2008/layout/AlternatingHexagons"/>
    <dgm:cxn modelId="{F92A260C-968D-4A35-8A4A-2422315347AC}" type="presParOf" srcId="{64E40AAF-9D36-4269-B7E1-DD64B396194F}" destId="{3C266BB0-426F-401F-B522-11557B2DFC41}" srcOrd="3" destOrd="0" presId="urn:microsoft.com/office/officeart/2008/layout/AlternatingHexagons"/>
    <dgm:cxn modelId="{569451B3-2A1D-4F08-AFF8-2008DF844725}" type="presParOf" srcId="{64E40AAF-9D36-4269-B7E1-DD64B396194F}" destId="{9214101D-842D-4BA0-84CE-0BD72B5191D2}" srcOrd="4" destOrd="0" presId="urn:microsoft.com/office/officeart/2008/layout/AlternatingHexagons"/>
    <dgm:cxn modelId="{9C3313AD-B396-4CA6-9F35-55E0D1C39400}" type="presParOf" srcId="{9214101D-842D-4BA0-84CE-0BD72B5191D2}" destId="{64B64C0F-9B38-4097-8300-32E82DDC9896}" srcOrd="0" destOrd="0" presId="urn:microsoft.com/office/officeart/2008/layout/AlternatingHexagons"/>
    <dgm:cxn modelId="{48B0B360-0634-44E8-B901-0C9128E594C6}" type="presParOf" srcId="{9214101D-842D-4BA0-84CE-0BD72B5191D2}" destId="{4A557EF5-AF05-4738-92D0-1B8DFCE81E31}" srcOrd="1" destOrd="0" presId="urn:microsoft.com/office/officeart/2008/layout/AlternatingHexagons"/>
    <dgm:cxn modelId="{BDEA52CD-6900-4380-9728-FDF1A781CA1B}" type="presParOf" srcId="{9214101D-842D-4BA0-84CE-0BD72B5191D2}" destId="{57AEB6C4-D2BE-4E2A-9E8D-23A7A132DA01}" srcOrd="2" destOrd="0" presId="urn:microsoft.com/office/officeart/2008/layout/AlternatingHexagons"/>
    <dgm:cxn modelId="{69FF4783-A833-416A-BE64-A4F4EEEDA35E}" type="presParOf" srcId="{9214101D-842D-4BA0-84CE-0BD72B5191D2}" destId="{DC35AFE1-7D0A-42CD-8805-44CC91775029}" srcOrd="3" destOrd="0" presId="urn:microsoft.com/office/officeart/2008/layout/AlternatingHexagons"/>
    <dgm:cxn modelId="{DD77D0A9-ABFD-4173-9955-065A1F29E365}" type="presParOf" srcId="{9214101D-842D-4BA0-84CE-0BD72B5191D2}" destId="{D992EA12-A614-4790-8952-B2EA17474364}" srcOrd="4" destOrd="0" presId="urn:microsoft.com/office/officeart/2008/layout/AlternatingHexagons"/>
    <dgm:cxn modelId="{EC6785B6-3DF4-4058-BC09-21732D616A27}" type="presParOf" srcId="{64E40AAF-9D36-4269-B7E1-DD64B396194F}" destId="{3E57F7BF-22FE-4692-BA2F-4BAC6F9C8F11}" srcOrd="5" destOrd="0" presId="urn:microsoft.com/office/officeart/2008/layout/AlternatingHexagons"/>
    <dgm:cxn modelId="{F14CBACC-58D7-48D3-9D36-AE4D3C727E16}" type="presParOf" srcId="{64E40AAF-9D36-4269-B7E1-DD64B396194F}" destId="{94FF2B61-0E57-4CA0-A325-07755DAD060F}" srcOrd="6" destOrd="0" presId="urn:microsoft.com/office/officeart/2008/layout/AlternatingHexagons"/>
    <dgm:cxn modelId="{E56E174E-DE6F-4290-B933-0D53C50E1E32}" type="presParOf" srcId="{94FF2B61-0E57-4CA0-A325-07755DAD060F}" destId="{C28EEAF7-AA11-4D9D-B255-73A9ED06AD18}" srcOrd="0" destOrd="0" presId="urn:microsoft.com/office/officeart/2008/layout/AlternatingHexagons"/>
    <dgm:cxn modelId="{39808F70-BCDC-47A7-8EC4-2286C57372F5}" type="presParOf" srcId="{94FF2B61-0E57-4CA0-A325-07755DAD060F}" destId="{FFA6FE32-F762-404B-8C69-EFCB58FF14FD}" srcOrd="1" destOrd="0" presId="urn:microsoft.com/office/officeart/2008/layout/AlternatingHexagons"/>
    <dgm:cxn modelId="{0ED3A37D-9322-4361-BAE0-30FD2FB48C39}" type="presParOf" srcId="{94FF2B61-0E57-4CA0-A325-07755DAD060F}" destId="{511980C7-5BAA-4E5E-8868-EA4516A8089B}" srcOrd="2" destOrd="0" presId="urn:microsoft.com/office/officeart/2008/layout/AlternatingHexagons"/>
    <dgm:cxn modelId="{85E84544-E82A-464E-82B6-F78AB7174315}" type="presParOf" srcId="{94FF2B61-0E57-4CA0-A325-07755DAD060F}" destId="{E8E239A2-6038-4FBE-A128-B5D9B53CFB0E}" srcOrd="3" destOrd="0" presId="urn:microsoft.com/office/officeart/2008/layout/AlternatingHexagons"/>
    <dgm:cxn modelId="{27406C14-145E-4D9E-BB10-98D2D32A507E}" type="presParOf" srcId="{94FF2B61-0E57-4CA0-A325-07755DAD060F}" destId="{CFAF4E03-1565-46FF-820E-90FFD758EEA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E1E54-DDB0-4C3F-9D1B-CF809B2DB22A}">
      <dsp:nvSpPr>
        <dsp:cNvPr id="0" name=""/>
        <dsp:cNvSpPr/>
      </dsp:nvSpPr>
      <dsp:spPr>
        <a:xfrm rot="5400000">
          <a:off x="1115600" y="1340529"/>
          <a:ext cx="1456831" cy="12674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interact</a:t>
          </a:r>
          <a:endParaRPr lang="en-GB" sz="1400" kern="1200" dirty="0"/>
        </a:p>
      </dsp:txBody>
      <dsp:txXfrm rot="-5400000">
        <a:off x="1407804" y="1472858"/>
        <a:ext cx="872423" cy="1002785"/>
      </dsp:txXfrm>
    </dsp:sp>
    <dsp:sp modelId="{F11DA9F1-AAC3-475C-87C7-725FECC78ED1}">
      <dsp:nvSpPr>
        <dsp:cNvPr id="0" name=""/>
        <dsp:cNvSpPr/>
      </dsp:nvSpPr>
      <dsp:spPr>
        <a:xfrm>
          <a:off x="4605653" y="293505"/>
          <a:ext cx="1625823" cy="87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7B470-881E-4980-BCD9-096AB744D7D3}">
      <dsp:nvSpPr>
        <dsp:cNvPr id="0" name=""/>
        <dsp:cNvSpPr/>
      </dsp:nvSpPr>
      <dsp:spPr>
        <a:xfrm rot="5400000">
          <a:off x="1836218" y="96833"/>
          <a:ext cx="1456831" cy="12674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Turning Point response system</a:t>
          </a:r>
          <a:endParaRPr lang="en-GB" sz="1600" kern="1200" dirty="0"/>
        </a:p>
      </dsp:txBody>
      <dsp:txXfrm rot="-5400000">
        <a:off x="2128422" y="229162"/>
        <a:ext cx="872423" cy="1002785"/>
      </dsp:txXfrm>
    </dsp:sp>
    <dsp:sp modelId="{13204B14-E7AD-4FAD-9FAF-6BB5C38D10F2}">
      <dsp:nvSpPr>
        <dsp:cNvPr id="0" name=""/>
        <dsp:cNvSpPr/>
      </dsp:nvSpPr>
      <dsp:spPr>
        <a:xfrm rot="5400000">
          <a:off x="2519890" y="1318939"/>
          <a:ext cx="1456831" cy="12674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u="none" kern="1200" dirty="0" smtClean="0"/>
            <a:t>Instant</a:t>
          </a:r>
          <a:endParaRPr lang="en-GB" sz="1600" u="none" kern="1200" dirty="0"/>
        </a:p>
      </dsp:txBody>
      <dsp:txXfrm rot="-5400000">
        <a:off x="2812094" y="1451268"/>
        <a:ext cx="872423" cy="1002785"/>
      </dsp:txXfrm>
    </dsp:sp>
    <dsp:sp modelId="{CF2F4B3A-41D4-4148-90CD-1038E4DA0735}">
      <dsp:nvSpPr>
        <dsp:cNvPr id="0" name=""/>
        <dsp:cNvSpPr/>
      </dsp:nvSpPr>
      <dsp:spPr>
        <a:xfrm>
          <a:off x="986885" y="1530063"/>
          <a:ext cx="1573377" cy="87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218E5-40C0-4E03-9F50-8EDA9486A532}">
      <dsp:nvSpPr>
        <dsp:cNvPr id="0" name=""/>
        <dsp:cNvSpPr/>
      </dsp:nvSpPr>
      <dsp:spPr>
        <a:xfrm rot="5400000">
          <a:off x="351561" y="144078"/>
          <a:ext cx="1456831" cy="12674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2010-11 pilot study</a:t>
          </a:r>
          <a:endParaRPr lang="en-GB" sz="1200" kern="1200" dirty="0"/>
        </a:p>
      </dsp:txBody>
      <dsp:txXfrm rot="-5400000">
        <a:off x="643765" y="276407"/>
        <a:ext cx="872423" cy="1002785"/>
      </dsp:txXfrm>
    </dsp:sp>
    <dsp:sp modelId="{64B64C0F-9B38-4097-8300-32E82DDC9896}">
      <dsp:nvSpPr>
        <dsp:cNvPr id="0" name=""/>
        <dsp:cNvSpPr/>
      </dsp:nvSpPr>
      <dsp:spPr>
        <a:xfrm rot="5400000">
          <a:off x="3205056" y="2569949"/>
          <a:ext cx="1456831" cy="12674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Easy to use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Convenient</a:t>
          </a:r>
          <a:endParaRPr lang="en-GB" sz="1100" kern="1200" dirty="0"/>
        </a:p>
      </dsp:txBody>
      <dsp:txXfrm rot="-5400000">
        <a:off x="3497260" y="2702278"/>
        <a:ext cx="872423" cy="1002785"/>
      </dsp:txXfrm>
    </dsp:sp>
    <dsp:sp modelId="{4A557EF5-AF05-4738-92D0-1B8DFCE81E31}">
      <dsp:nvSpPr>
        <dsp:cNvPr id="0" name=""/>
        <dsp:cNvSpPr/>
      </dsp:nvSpPr>
      <dsp:spPr>
        <a:xfrm>
          <a:off x="4605653" y="2766621"/>
          <a:ext cx="1625823" cy="87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2EA12-A614-4790-8952-B2EA17474364}">
      <dsp:nvSpPr>
        <dsp:cNvPr id="0" name=""/>
        <dsp:cNvSpPr/>
      </dsp:nvSpPr>
      <dsp:spPr>
        <a:xfrm rot="5400000">
          <a:off x="1836218" y="2569949"/>
          <a:ext cx="1456831" cy="12674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Student focus enhanced</a:t>
          </a:r>
          <a:endParaRPr lang="en-GB" sz="1100" kern="1200" dirty="0"/>
        </a:p>
      </dsp:txBody>
      <dsp:txXfrm rot="-5400000">
        <a:off x="2128422" y="2702278"/>
        <a:ext cx="872423" cy="1002785"/>
      </dsp:txXfrm>
    </dsp:sp>
    <dsp:sp modelId="{C28EEAF7-AA11-4D9D-B255-73A9ED06AD18}">
      <dsp:nvSpPr>
        <dsp:cNvPr id="0" name=""/>
        <dsp:cNvSpPr/>
      </dsp:nvSpPr>
      <dsp:spPr>
        <a:xfrm rot="5400000">
          <a:off x="2518015" y="3806507"/>
          <a:ext cx="1456831" cy="12674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Peer review </a:t>
          </a:r>
          <a:endParaRPr lang="en-GB" sz="1100" kern="1200" dirty="0"/>
        </a:p>
      </dsp:txBody>
      <dsp:txXfrm rot="-5400000">
        <a:off x="2810219" y="3938836"/>
        <a:ext cx="872423" cy="1002785"/>
      </dsp:txXfrm>
    </dsp:sp>
    <dsp:sp modelId="{FFA6FE32-F762-404B-8C69-EFCB58FF14FD}">
      <dsp:nvSpPr>
        <dsp:cNvPr id="0" name=""/>
        <dsp:cNvSpPr/>
      </dsp:nvSpPr>
      <dsp:spPr>
        <a:xfrm>
          <a:off x="986885" y="4003180"/>
          <a:ext cx="1573377" cy="87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F4E03-1565-46FF-820E-90FFD758EEA2}">
      <dsp:nvSpPr>
        <dsp:cNvPr id="0" name=""/>
        <dsp:cNvSpPr/>
      </dsp:nvSpPr>
      <dsp:spPr>
        <a:xfrm rot="5400000">
          <a:off x="3886853" y="3806507"/>
          <a:ext cx="1456831" cy="12674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Feedback</a:t>
          </a:r>
          <a:endParaRPr lang="en-GB" sz="1200" kern="1200" dirty="0"/>
        </a:p>
      </dsp:txBody>
      <dsp:txXfrm rot="-5400000">
        <a:off x="4179057" y="3938836"/>
        <a:ext cx="872423" cy="1002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B7C04EA-94CF-4496-8197-579C2390659D}" type="datetimeFigureOut">
              <a:rPr lang="en-GB"/>
              <a:pPr>
                <a:defRPr/>
              </a:pPr>
              <a:t>21/11/2011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7DB78B1-144A-4F7E-9FFB-1BB89BBDE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28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bSC4k7XJ3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Top NSS ratings for past 4 years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All subjects top 10 (The Times)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1,685 UG students, 1,100 PG students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33% international students from 82 countries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Integrative Technologies Project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Expanding student numbers (1000+ now in 1st year)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International diversification (33% international students)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46F5BD-C2B7-405F-98B4-D28A4D2023DF}" type="slidenum">
              <a:rPr lang="en-GB">
                <a:latin typeface="Arial" pitchFamily="34" charset="0"/>
              </a:rPr>
              <a:pPr/>
              <a:t>14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hlinkClick r:id="rId3"/>
              </a:rPr>
              <a:t>Tim Lowe: http://www.youtube.com/watch?v=YbSC4k7XJ3E</a:t>
            </a: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ENGAGEMENT</a:t>
            </a:r>
            <a:r>
              <a:rPr lang="en-GB" baseline="0" dirty="0" smtClean="0"/>
              <a:t> AND CROSS-SECTORAL COLLABORATION!!</a:t>
            </a:r>
            <a:endParaRPr lang="en-GB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1) Introduce 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Guild President Johnnie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Bedall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on BBC Spotlight news outlined a core part of the student experience is engagement. Hence the title, hence our study.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2) What have we done with the clickers?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We've looked into the capability, usage of, and potential of the devices. This includes modules, student and staff views and more understanding of the potential of devices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3) Capability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Engagement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Wide ranging data capture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Instant response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Student and teacher understanding where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knoweldge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is not satisfactory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4) Usage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5) Potential for registration and attendance monitoring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 </a:t>
            </a:r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EAFF48-0101-4198-9438-855DBB52B530}" type="slidenum">
              <a:rPr lang="en-GB">
                <a:latin typeface="Arial" pitchFamily="34" charset="0"/>
              </a:rPr>
              <a:pPr/>
              <a:t>16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EAFF48-0101-4198-9438-855DBB52B530}" type="slidenum">
              <a:rPr lang="en-GB">
                <a:latin typeface="Arial" pitchFamily="34" charset="0"/>
              </a:rPr>
              <a:pPr/>
              <a:t>17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956489-1160-413A-BD28-4E6A0A5BD2A7}" type="slidenum">
              <a:rPr lang="en-GB">
                <a:latin typeface="Arial" pitchFamily="34" charset="0"/>
              </a:rPr>
              <a:pPr/>
              <a:t>18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956489-1160-413A-BD28-4E6A0A5BD2A7}" type="slidenum">
              <a:rPr lang="en-GB">
                <a:latin typeface="Arial" pitchFamily="34" charset="0"/>
              </a:rPr>
              <a:pPr/>
              <a:t>19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57B917-357B-44BB-92F1-B0CFF6E18E96}" type="slidenum">
              <a:rPr lang="en-GB">
                <a:latin typeface="Arial" pitchFamily="34" charset="0"/>
              </a:rPr>
              <a:pPr/>
              <a:t>20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57B917-357B-44BB-92F1-B0CFF6E18E96}" type="slidenum">
              <a:rPr lang="en-GB">
                <a:latin typeface="Arial" pitchFamily="34" charset="0"/>
              </a:rPr>
              <a:pPr/>
              <a:t>21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48B67-2390-4113-9B6C-E9133A25E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3DD0-C043-47CD-A9A9-348DB9CA1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7B3F-2175-4B80-B896-301840A49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63D8-8BF5-48C6-B37B-2CD5B04E4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98A8A-17CF-47FB-B4BB-E15DA78D2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EEB48-9F0A-42B5-A942-7605D40D9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47F62-3230-4E93-9872-59E3E8C21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DEC1A-41FE-430B-9CEA-BCA822D07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3D62C-44F8-46B4-88A9-57B047D12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CBEA-6C30-4AAB-9B42-0D9BAF5D6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52E1-E2C6-4998-9FC1-B4ACCA368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4A969469-E964-4A02-9F6B-6347B8D53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bSC4k7XJ3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www.youtube.com/watch?v=Yy15o_CuzJ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Documents%20and%20Settings\Advent\My%20Documents\Forum%202010\Forum%20furniture%20008.jpg" TargetMode="External"/><Relationship Id="rId5" Type="http://schemas.openxmlformats.org/officeDocument/2006/relationships/image" Target="../media/image6.jpeg"/><Relationship Id="rId4" Type="http://schemas.openxmlformats.org/officeDocument/2006/relationships/image" Target="file:///C:\Documents%20and%20Settings\Advent\My%20Documents\Forum%202010\Forum%20furniture%2000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udent poster"/>
          <p:cNvPicPr>
            <a:picLocks noChangeAspect="1" noChangeArrowheads="1"/>
          </p:cNvPicPr>
          <p:nvPr/>
        </p:nvPicPr>
        <p:blipFill>
          <a:blip r:embed="rId2" cstate="print"/>
          <a:srcRect t="49049" b="41331"/>
          <a:stretch>
            <a:fillRect/>
          </a:stretch>
        </p:blipFill>
        <p:spPr bwMode="auto">
          <a:xfrm>
            <a:off x="152400" y="51816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24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22238"/>
            <a:ext cx="15208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6019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STUDENTS AS </a:t>
            </a:r>
          </a:p>
          <a:p>
            <a:pPr>
              <a:lnSpc>
                <a:spcPct val="120000"/>
              </a:lnSpc>
            </a:pPr>
            <a:r>
              <a:rPr lang="en-GB" sz="3200" b="1"/>
              <a:t>AGENTS OF CHANGE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3850" y="3357563"/>
            <a:ext cx="75930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endParaRPr lang="en-GB" sz="2000"/>
          </a:p>
          <a:p>
            <a:pPr>
              <a:spcBef>
                <a:spcPct val="10000"/>
              </a:spcBef>
            </a:pPr>
            <a:r>
              <a:rPr lang="en-GB" sz="2000"/>
              <a:t>Elisabeth Dunne, Dale Potter and Derfel Owen</a:t>
            </a:r>
            <a:endParaRPr lang="en-GB" sz="280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68879" y="4655458"/>
            <a:ext cx="8856984" cy="861774"/>
          </a:xfrm>
          <a:prstGeom prst="rect">
            <a:avLst/>
          </a:prstGeom>
          <a:solidFill>
            <a:srgbClr val="E7FCF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b="1" dirty="0"/>
              <a:t>JISC Innovating e-Learning Conference</a:t>
            </a:r>
            <a:r>
              <a:rPr lang="en-GB" dirty="0"/>
              <a:t> </a:t>
            </a:r>
            <a:endParaRPr lang="en-GB" sz="2000" b="1" dirty="0"/>
          </a:p>
          <a:p>
            <a:pPr algn="r">
              <a:spcBef>
                <a:spcPct val="50000"/>
              </a:spcBef>
            </a:pPr>
            <a:r>
              <a:rPr lang="en-GB" sz="2000" b="1" dirty="0"/>
              <a:t>November 2011</a:t>
            </a:r>
            <a:endParaRPr lang="en-US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/>
              <a:t>Where can students make the most effective contribution as change </a:t>
            </a:r>
            <a:r>
              <a:rPr lang="en-GB" sz="3200" b="1" dirty="0" smtClean="0"/>
              <a:t>agents: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A	developing technology?</a:t>
            </a:r>
          </a:p>
          <a:p>
            <a:pPr marL="0" indent="0">
              <a:buNone/>
            </a:pPr>
            <a:r>
              <a:rPr lang="en-GB" sz="2400" dirty="0" smtClean="0"/>
              <a:t>B	study skills?</a:t>
            </a:r>
          </a:p>
          <a:p>
            <a:pPr marL="0" indent="0">
              <a:buNone/>
            </a:pPr>
            <a:r>
              <a:rPr lang="en-GB" sz="2400" dirty="0" smtClean="0"/>
              <a:t>C	employability?</a:t>
            </a:r>
          </a:p>
          <a:p>
            <a:pPr marL="0" indent="0">
              <a:buNone/>
            </a:pPr>
            <a:r>
              <a:rPr lang="en-GB" sz="2400" dirty="0" smtClean="0"/>
              <a:t>D	teaching methods?</a:t>
            </a:r>
          </a:p>
          <a:p>
            <a:pPr marL="0" indent="0">
              <a:buNone/>
            </a:pPr>
            <a:r>
              <a:rPr lang="en-GB" sz="2400" dirty="0" smtClean="0"/>
              <a:t>E	</a:t>
            </a:r>
            <a:r>
              <a:rPr lang="en-GB" sz="2400" dirty="0"/>
              <a:t>other?  (give details in chat window)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Click on the letter below the participant window to respond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442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/>
              <a:t>Where can students have most </a:t>
            </a:r>
            <a:r>
              <a:rPr lang="en-GB" sz="3200" b="1" dirty="0" smtClean="0"/>
              <a:t>impact: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A	at subject level practice?</a:t>
            </a:r>
          </a:p>
          <a:p>
            <a:pPr marL="0" indent="0">
              <a:buNone/>
            </a:pPr>
            <a:r>
              <a:rPr lang="en-GB" sz="2400" dirty="0" smtClean="0"/>
              <a:t>B	through institutional policy?</a:t>
            </a:r>
          </a:p>
          <a:p>
            <a:pPr marL="0" indent="0">
              <a:buNone/>
            </a:pPr>
            <a:r>
              <a:rPr lang="en-GB" sz="2400" dirty="0" smtClean="0"/>
              <a:t>C	in professional services?</a:t>
            </a:r>
          </a:p>
          <a:p>
            <a:pPr marL="0" indent="0">
              <a:buNone/>
            </a:pPr>
            <a:r>
              <a:rPr lang="en-GB" sz="2400" dirty="0" smtClean="0"/>
              <a:t>D	other?  </a:t>
            </a:r>
            <a:r>
              <a:rPr lang="en-GB" sz="1800" dirty="0"/>
              <a:t>(give </a:t>
            </a:r>
            <a:r>
              <a:rPr lang="en-GB" sz="1800" dirty="0"/>
              <a:t>details in chat </a:t>
            </a:r>
            <a:r>
              <a:rPr lang="en-GB" sz="1800" dirty="0" smtClean="0"/>
              <a:t>window)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Click on the letter below the participant window to respond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426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/>
              <a:t>How should we reward and recognise the work that students are </a:t>
            </a:r>
            <a:r>
              <a:rPr lang="en-GB" sz="3200" b="1" dirty="0" smtClean="0"/>
              <a:t>doing</a:t>
            </a:r>
            <a:r>
              <a:rPr lang="en-GB" sz="3200" b="1" dirty="0"/>
              <a:t>: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A	financially?</a:t>
            </a:r>
          </a:p>
          <a:p>
            <a:pPr marL="0" indent="0">
              <a:buNone/>
            </a:pPr>
            <a:r>
              <a:rPr lang="en-GB" sz="2400" dirty="0" smtClean="0"/>
              <a:t>B	with academic credit?</a:t>
            </a:r>
          </a:p>
          <a:p>
            <a:pPr marL="0" indent="0">
              <a:buNone/>
            </a:pPr>
            <a:r>
              <a:rPr lang="en-GB" sz="2400" dirty="0" smtClean="0"/>
              <a:t>C	through an informal award scheme?</a:t>
            </a:r>
          </a:p>
          <a:p>
            <a:pPr marL="0" indent="0">
              <a:buNone/>
            </a:pPr>
            <a:r>
              <a:rPr lang="en-GB" sz="2400" dirty="0" smtClean="0"/>
              <a:t>D	reward is not necessary?</a:t>
            </a:r>
          </a:p>
          <a:p>
            <a:pPr marL="0" indent="0">
              <a:buNone/>
            </a:pPr>
            <a:r>
              <a:rPr lang="en-GB" sz="2400" dirty="0" smtClean="0"/>
              <a:t>E	</a:t>
            </a:r>
            <a:r>
              <a:rPr lang="en-GB" sz="2400" dirty="0"/>
              <a:t>other?  (give details in chat window)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Click on the letter below the participant window to respond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426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206084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Part III: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b="1" dirty="0" smtClean="0"/>
              <a:t>Technology &amp; Change Agents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47971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Dale Potter, Chris Harper, Ryan Thompson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owermarketing.co.uk/i/news/129431594786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557338"/>
            <a:ext cx="68405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exeter.ac.uk/media/universityofexeter/alumniandsupporters/campaign/splash/busines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284538"/>
            <a:ext cx="302418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business-school.exeter.ac.uk/images/uploads/news/20090604113558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2845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34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284538"/>
            <a:ext cx="1223962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5445224"/>
            <a:ext cx="7581528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Students</a:t>
            </a:r>
            <a:r>
              <a:rPr kumimoji="0" lang="en-GB" sz="20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 </a:t>
            </a:r>
            <a:r>
              <a:rPr lang="en-GB" sz="20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en-GB" sz="20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hange</a:t>
            </a:r>
            <a:r>
              <a:rPr kumimoji="0" lang="en-GB" sz="20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Agents 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thread to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JISC-funded, Integrative technologies project.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http://www.uclan.ac.uk/information/services/rustel/media/JISC_colour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573003"/>
            <a:ext cx="995586" cy="52029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600" b="1" dirty="0" smtClean="0"/>
              <a:t>Student Projects 2008-10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992888" cy="33845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Clickers</a:t>
            </a:r>
          </a:p>
          <a:p>
            <a:pPr eaLnBrk="1" hangingPunct="1"/>
            <a:r>
              <a:rPr lang="en-GB" sz="2800" dirty="0" smtClean="0"/>
              <a:t>Using Video in Tutorials</a:t>
            </a:r>
          </a:p>
          <a:p>
            <a:pPr eaLnBrk="1" hangingPunct="1"/>
            <a:r>
              <a:rPr lang="en-GB" sz="2800" dirty="0" smtClean="0"/>
              <a:t>Podcasts</a:t>
            </a:r>
          </a:p>
          <a:p>
            <a:pPr eaLnBrk="1" hangingPunct="1"/>
            <a:r>
              <a:rPr lang="en-GB" sz="2800" dirty="0" smtClean="0"/>
              <a:t>Sustainability</a:t>
            </a:r>
          </a:p>
          <a:p>
            <a:pPr eaLnBrk="1" hangingPunct="1"/>
            <a:r>
              <a:rPr lang="en-GB" sz="2800" dirty="0" smtClean="0"/>
              <a:t>Photo Competition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291" y="5085184"/>
            <a:ext cx="1368152" cy="126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http://www.spada.co.uk/wp-content/uploads/2008/11/sustainabi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830" y="5301207"/>
            <a:ext cx="1440160" cy="961179"/>
          </a:xfrm>
          <a:prstGeom prst="rect">
            <a:avLst/>
          </a:prstGeom>
          <a:noFill/>
        </p:spPr>
      </p:pic>
      <p:pic>
        <p:nvPicPr>
          <p:cNvPr id="6" name="Picture 12" descr="http://www.google.co.uk/url?source=imgres&amp;ct=img&amp;q=http://lh5.ggpht.com/_YjQRbm0VL9I/Ssp_iy2jkzI/AAAAAAAAAXI/Y9nq0dpU0F0/image%255B24%255D.png&amp;sa=X&amp;ei=Ht7wTZDZGIPCtAaRwoyIBw&amp;ved=0CAQQ8wc4HA&amp;usg=AFQjCNEGXX4yOyDwHF5hn-yh-a_efF0y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229201"/>
            <a:ext cx="76044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oogle.co.uk/url?source=imgres&amp;ct=img&amp;q=http://www.presentationmedia.co.uk/media/images/products/full/262-375-turning-point-rf-kit_full.jpg&amp;sa=X&amp;ei=hdvwTZbhKM7HswaKxr2HBw&amp;ved=0CAQQ8wc4HA&amp;usg=AFQjCNH0ix80wGswQBI1EcqceIHlr4XJ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8359" y="6021288"/>
            <a:ext cx="44311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3616" y="5301208"/>
            <a:ext cx="1361835" cy="9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ilmPhoto Comp FRO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32943">
            <a:off x="8378337" y="5855687"/>
            <a:ext cx="407534" cy="57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http://www.freelanceadvisor.co.uk/wp-content/uploads/2009/09/1481.jpg"/>
          <p:cNvPicPr>
            <a:picLocks noChangeAspect="1" noChangeArrowheads="1"/>
          </p:cNvPicPr>
          <p:nvPr/>
        </p:nvPicPr>
        <p:blipFill>
          <a:blip r:embed="rId8" cstate="print"/>
          <a:srcRect l="18900" t="10518" r="13061"/>
          <a:stretch>
            <a:fillRect/>
          </a:stretch>
        </p:blipFill>
        <p:spPr bwMode="auto">
          <a:xfrm>
            <a:off x="3851920" y="5229200"/>
            <a:ext cx="1152128" cy="15758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uccess-networking.net/wp-content/uploads/2011/07/collaboration-camp.hubsp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2" y="3451334"/>
            <a:ext cx="3188618" cy="31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own Arrow 17"/>
          <p:cNvSpPr/>
          <p:nvPr/>
        </p:nvSpPr>
        <p:spPr>
          <a:xfrm>
            <a:off x="250825" y="549275"/>
            <a:ext cx="936625" cy="57626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403350" cy="69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403350" y="0"/>
            <a:ext cx="2160588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600450" y="0"/>
            <a:ext cx="140335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03800" y="0"/>
            <a:ext cx="180022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804025" y="0"/>
            <a:ext cx="233997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5" name="TextBox 20"/>
          <p:cNvSpPr txBox="1">
            <a:spLocks noChangeArrowheads="1"/>
          </p:cNvSpPr>
          <p:nvPr/>
        </p:nvSpPr>
        <p:spPr bwMode="auto">
          <a:xfrm>
            <a:off x="-107950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Clickers</a:t>
            </a:r>
          </a:p>
        </p:txBody>
      </p: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1403350" y="188913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Video in Tutorials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3419475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Podcasts</a:t>
            </a:r>
          </a:p>
        </p:txBody>
      </p:sp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5076825" y="188913"/>
            <a:ext cx="1798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Sustainability</a:t>
            </a:r>
          </a:p>
        </p:txBody>
      </p:sp>
      <p:sp>
        <p:nvSpPr>
          <p:cNvPr id="14349" name="TextBox 24"/>
          <p:cNvSpPr txBox="1">
            <a:spLocks noChangeArrowheads="1"/>
          </p:cNvSpPr>
          <p:nvPr/>
        </p:nvSpPr>
        <p:spPr bwMode="auto">
          <a:xfrm>
            <a:off x="6875463" y="188913"/>
            <a:ext cx="208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Photo competition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40335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35375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0380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04025" y="-26988"/>
            <a:ext cx="0" cy="692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5188" y="837406"/>
            <a:ext cx="75248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alibri" pitchFamily="34" charset="0"/>
              </a:rPr>
              <a:t>‘</a:t>
            </a:r>
            <a:r>
              <a:rPr lang="en-GB" sz="2800" i="1" dirty="0" smtClean="0">
                <a:latin typeface="Calibri" pitchFamily="34" charset="0"/>
              </a:rPr>
              <a:t>Ask the Audience’</a:t>
            </a:r>
          </a:p>
          <a:p>
            <a:endParaRPr lang="en-GB" sz="2800" dirty="0" smtClean="0">
              <a:latin typeface="Calibri" pitchFamily="34" charset="0"/>
            </a:endParaRPr>
          </a:p>
          <a:p>
            <a:endParaRPr lang="en-GB" sz="2800" dirty="0" smtClean="0">
              <a:latin typeface="Calibri" pitchFamily="34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" y="3450788"/>
            <a:ext cx="2426108" cy="3060764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44617117"/>
              </p:ext>
            </p:extLst>
          </p:nvPr>
        </p:nvGraphicFramePr>
        <p:xfrm>
          <a:off x="701675" y="1340769"/>
          <a:ext cx="7218363" cy="517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Picture 2" descr="Turning Point Powerpoint Examp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1840" y="1069876"/>
            <a:ext cx="3090862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351860" y="6116733"/>
            <a:ext cx="266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u="sng" dirty="0"/>
              <a:t>E</a:t>
            </a:r>
            <a:r>
              <a:rPr lang="en-GB" sz="2800" b="1" i="1" u="sng" dirty="0" smtClean="0"/>
              <a:t>ngagement!</a:t>
            </a:r>
            <a:endParaRPr lang="en-GB" sz="2800" b="1" i="1" u="sn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963"/>
            <a:ext cx="914400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611188" y="2087563"/>
            <a:ext cx="7993062" cy="2233612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000" dirty="0">
                <a:latin typeface="+mn-lt"/>
              </a:rPr>
              <a:t>Real Change!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1000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+mn-lt"/>
              </a:rPr>
              <a:t>4,000 audience response handsets now issued across undergraduate and Masters’ students.</a:t>
            </a:r>
            <a:endParaRPr lang="en-GB" sz="2800" dirty="0">
              <a:latin typeface="+mn-lt"/>
              <a:ea typeface="ＭＳ Ｐゴシック" pitchFamily="34" charset="-128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200" dirty="0">
              <a:latin typeface="+mn-lt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50825" y="549275"/>
            <a:ext cx="936625" cy="57626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403350" cy="69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403350" y="0"/>
            <a:ext cx="2232546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600450" y="0"/>
            <a:ext cx="140335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03800" y="0"/>
            <a:ext cx="1800225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804025" y="0"/>
            <a:ext cx="2339975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5" name="TextBox 20"/>
          <p:cNvSpPr txBox="1">
            <a:spLocks noChangeArrowheads="1"/>
          </p:cNvSpPr>
          <p:nvPr/>
        </p:nvSpPr>
        <p:spPr bwMode="auto">
          <a:xfrm>
            <a:off x="-107950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Clickers</a:t>
            </a:r>
          </a:p>
        </p:txBody>
      </p: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1403350" y="188913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Video in Tutorials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3419475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Podcasts</a:t>
            </a:r>
          </a:p>
        </p:txBody>
      </p:sp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5076825" y="188913"/>
            <a:ext cx="1798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Sustainability</a:t>
            </a:r>
          </a:p>
        </p:txBody>
      </p:sp>
      <p:sp>
        <p:nvSpPr>
          <p:cNvPr id="14349" name="TextBox 24"/>
          <p:cNvSpPr txBox="1">
            <a:spLocks noChangeArrowheads="1"/>
          </p:cNvSpPr>
          <p:nvPr/>
        </p:nvSpPr>
        <p:spPr bwMode="auto">
          <a:xfrm>
            <a:off x="6875463" y="188913"/>
            <a:ext cx="208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Photo competition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40335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35375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0380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04025" y="-26988"/>
            <a:ext cx="0" cy="692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2051050" y="549275"/>
            <a:ext cx="936625" cy="57626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40335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403350" y="0"/>
            <a:ext cx="2232025" cy="69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600450" y="0"/>
            <a:ext cx="140335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03800" y="0"/>
            <a:ext cx="180022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804025" y="0"/>
            <a:ext cx="233997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9" name="TextBox 20"/>
          <p:cNvSpPr txBox="1">
            <a:spLocks noChangeArrowheads="1"/>
          </p:cNvSpPr>
          <p:nvPr/>
        </p:nvSpPr>
        <p:spPr bwMode="auto">
          <a:xfrm>
            <a:off x="-107950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Clickers</a:t>
            </a:r>
          </a:p>
        </p:txBody>
      </p:sp>
      <p:sp>
        <p:nvSpPr>
          <p:cNvPr id="15370" name="TextBox 21"/>
          <p:cNvSpPr txBox="1">
            <a:spLocks noChangeArrowheads="1"/>
          </p:cNvSpPr>
          <p:nvPr/>
        </p:nvSpPr>
        <p:spPr bwMode="auto">
          <a:xfrm>
            <a:off x="1403350" y="188913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Video in Tutorials</a:t>
            </a:r>
          </a:p>
        </p:txBody>
      </p:sp>
      <p:sp>
        <p:nvSpPr>
          <p:cNvPr id="15371" name="TextBox 22"/>
          <p:cNvSpPr txBox="1">
            <a:spLocks noChangeArrowheads="1"/>
          </p:cNvSpPr>
          <p:nvPr/>
        </p:nvSpPr>
        <p:spPr bwMode="auto">
          <a:xfrm>
            <a:off x="3419475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Podcasts</a:t>
            </a:r>
          </a:p>
        </p:txBody>
      </p:sp>
      <p:sp>
        <p:nvSpPr>
          <p:cNvPr id="15372" name="TextBox 23"/>
          <p:cNvSpPr txBox="1">
            <a:spLocks noChangeArrowheads="1"/>
          </p:cNvSpPr>
          <p:nvPr/>
        </p:nvSpPr>
        <p:spPr bwMode="auto">
          <a:xfrm>
            <a:off x="5076825" y="188913"/>
            <a:ext cx="1798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Sustainability</a:t>
            </a:r>
          </a:p>
        </p:txBody>
      </p:sp>
      <p:sp>
        <p:nvSpPr>
          <p:cNvPr id="15373" name="TextBox 24"/>
          <p:cNvSpPr txBox="1">
            <a:spLocks noChangeArrowheads="1"/>
          </p:cNvSpPr>
          <p:nvPr/>
        </p:nvSpPr>
        <p:spPr bwMode="auto">
          <a:xfrm>
            <a:off x="6875463" y="188913"/>
            <a:ext cx="208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Photo competition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40335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35375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0380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04025" y="-26988"/>
            <a:ext cx="0" cy="692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7199" y="2060575"/>
            <a:ext cx="4619625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Process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 of technology:</a:t>
            </a:r>
            <a:b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- </a:t>
            </a:r>
            <a:r>
              <a:rPr kumimoji="0" lang="en-GB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Peer review process</a:t>
            </a:r>
            <a:br>
              <a:rPr kumimoji="0" lang="en-GB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</a:br>
            <a:r>
              <a:rPr kumimoji="0" lang="en-GB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- Review and catch</a:t>
            </a:r>
            <a:r>
              <a:rPr kumimoji="0" lang="en-GB" sz="26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up</a:t>
            </a:r>
          </a:p>
          <a:p>
            <a:pPr lvl="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600" i="1" kern="0" baseline="0" dirty="0" smtClean="0">
                <a:latin typeface="+mn-lt"/>
              </a:rPr>
              <a:t>    </a:t>
            </a:r>
            <a:r>
              <a:rPr lang="en-GB" sz="2600" i="1" kern="0" dirty="0" smtClean="0"/>
              <a:t>- Self reflection</a:t>
            </a:r>
            <a:endParaRPr kumimoji="0" lang="en-GB" sz="2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 – benefits everyone!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1890713"/>
            <a:ext cx="35941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346700"/>
            <a:ext cx="187166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5275263"/>
            <a:ext cx="174148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323007" y="548481"/>
            <a:ext cx="936625" cy="57626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2051050" y="549275"/>
            <a:ext cx="936625" cy="57626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403350" cy="69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403350" y="0"/>
            <a:ext cx="2232025" cy="69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600450" y="0"/>
            <a:ext cx="140335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03800" y="0"/>
            <a:ext cx="180022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804025" y="0"/>
            <a:ext cx="233997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9" name="TextBox 20"/>
          <p:cNvSpPr txBox="1">
            <a:spLocks noChangeArrowheads="1"/>
          </p:cNvSpPr>
          <p:nvPr/>
        </p:nvSpPr>
        <p:spPr bwMode="auto">
          <a:xfrm>
            <a:off x="-107950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Clickers</a:t>
            </a:r>
          </a:p>
        </p:txBody>
      </p:sp>
      <p:sp>
        <p:nvSpPr>
          <p:cNvPr id="15370" name="TextBox 21"/>
          <p:cNvSpPr txBox="1">
            <a:spLocks noChangeArrowheads="1"/>
          </p:cNvSpPr>
          <p:nvPr/>
        </p:nvSpPr>
        <p:spPr bwMode="auto">
          <a:xfrm>
            <a:off x="1403350" y="188913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/>
              <a:t>Video in Tutorials</a:t>
            </a:r>
          </a:p>
        </p:txBody>
      </p:sp>
      <p:sp>
        <p:nvSpPr>
          <p:cNvPr id="15371" name="TextBox 22"/>
          <p:cNvSpPr txBox="1">
            <a:spLocks noChangeArrowheads="1"/>
          </p:cNvSpPr>
          <p:nvPr/>
        </p:nvSpPr>
        <p:spPr bwMode="auto">
          <a:xfrm>
            <a:off x="3419475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Podcasts</a:t>
            </a:r>
          </a:p>
        </p:txBody>
      </p:sp>
      <p:sp>
        <p:nvSpPr>
          <p:cNvPr id="15372" name="TextBox 23"/>
          <p:cNvSpPr txBox="1">
            <a:spLocks noChangeArrowheads="1"/>
          </p:cNvSpPr>
          <p:nvPr/>
        </p:nvSpPr>
        <p:spPr bwMode="auto">
          <a:xfrm>
            <a:off x="5076825" y="188913"/>
            <a:ext cx="1798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Sustainability</a:t>
            </a:r>
          </a:p>
        </p:txBody>
      </p:sp>
      <p:sp>
        <p:nvSpPr>
          <p:cNvPr id="15373" name="TextBox 24"/>
          <p:cNvSpPr txBox="1">
            <a:spLocks noChangeArrowheads="1"/>
          </p:cNvSpPr>
          <p:nvPr/>
        </p:nvSpPr>
        <p:spPr bwMode="auto">
          <a:xfrm>
            <a:off x="6875463" y="188913"/>
            <a:ext cx="208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Photo competition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40335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35375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0380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04025" y="-26988"/>
            <a:ext cx="0" cy="692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67544" y="5733256"/>
            <a:ext cx="3754760" cy="4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200" dirty="0" smtClean="0">
                <a:hlinkClick r:id="rId3"/>
              </a:rPr>
              <a:t>http://www.youtube.com/watch?v=YbSC4k7XJ3E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229600" cy="1143000"/>
          </a:xfrm>
        </p:spPr>
        <p:txBody>
          <a:bodyPr/>
          <a:lstStyle/>
          <a:p>
            <a:pPr eaLnBrk="1" hangingPunct="1"/>
            <a:r>
              <a:rPr lang="en-GB" sz="3000" dirty="0" smtClean="0"/>
              <a:t>The value of student engagement </a:t>
            </a:r>
            <a:br>
              <a:rPr lang="en-GB" sz="3000" dirty="0" smtClean="0"/>
            </a:br>
            <a:r>
              <a:rPr lang="en-GB" sz="3000" dirty="0" smtClean="0"/>
              <a:t>in learning &amp; teaching technologies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788024" y="5733256"/>
            <a:ext cx="3754760" cy="4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200" dirty="0" smtClean="0">
                <a:hlinkClick r:id="rId4"/>
              </a:rPr>
              <a:t>http://www.youtube.com/watch?v=Yy15o_CuzJ4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 l="17128" t="22680" r="44482" b="28181"/>
          <a:stretch>
            <a:fillRect/>
          </a:stretch>
        </p:blipFill>
        <p:spPr bwMode="auto">
          <a:xfrm>
            <a:off x="683568" y="2780928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 l="16829" t="27990" r="44190" b="22871"/>
          <a:stretch>
            <a:fillRect/>
          </a:stretch>
        </p:blipFill>
        <p:spPr bwMode="auto">
          <a:xfrm>
            <a:off x="4860032" y="2763471"/>
            <a:ext cx="3312368" cy="260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97152"/>
            <a:ext cx="8229600" cy="1143000"/>
          </a:xfrm>
        </p:spPr>
        <p:txBody>
          <a:bodyPr/>
          <a:lstStyle/>
          <a:p>
            <a:pPr eaLnBrk="1" hangingPunct="1"/>
            <a:r>
              <a:rPr lang="en-GB" sz="2400" dirty="0" err="1" smtClean="0"/>
              <a:t>Derfel</a:t>
            </a:r>
            <a:r>
              <a:rPr lang="en-GB" sz="2400" dirty="0" smtClean="0"/>
              <a:t> Owen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229600" cy="1800274"/>
          </a:xfrm>
          <a:solidFill>
            <a:srgbClr val="6666FF">
              <a:alpha val="0"/>
            </a:srgbClr>
          </a:solidFill>
        </p:spPr>
        <p:txBody>
          <a:bodyPr/>
          <a:lstStyle/>
          <a:p>
            <a:pPr algn="ctr" eaLnBrk="1" hangingPunct="1">
              <a:buNone/>
            </a:pPr>
            <a:r>
              <a:rPr lang="en-GB" dirty="0" smtClean="0"/>
              <a:t>Part I:</a:t>
            </a:r>
            <a:endParaRPr lang="en-GB" b="1" dirty="0" smtClean="0"/>
          </a:p>
          <a:p>
            <a:pPr algn="ctr" eaLnBrk="1" hangingPunct="1">
              <a:buNone/>
            </a:pPr>
            <a:r>
              <a:rPr lang="en-GB" sz="3600" b="1" dirty="0" smtClean="0"/>
              <a:t>Student Engagement:</a:t>
            </a:r>
            <a:endParaRPr lang="en-US" sz="3600" b="1" dirty="0" smtClean="0"/>
          </a:p>
          <a:p>
            <a:pPr algn="ctr" eaLnBrk="1" hangingPunct="1">
              <a:buFontTx/>
              <a:buNone/>
            </a:pPr>
            <a:r>
              <a:rPr lang="en-GB" sz="3600" b="1" dirty="0" smtClean="0"/>
              <a:t>The National Picture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3851275" y="549275"/>
            <a:ext cx="936625" cy="57626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40335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403350" y="0"/>
            <a:ext cx="2232025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600450" y="0"/>
            <a:ext cx="1403350" cy="69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03800" y="0"/>
            <a:ext cx="180022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804025" y="0"/>
            <a:ext cx="233997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2" name="Content Placeholder 4"/>
          <p:cNvSpPr>
            <a:spLocks noGrp="1"/>
          </p:cNvSpPr>
          <p:nvPr>
            <p:ph idx="1"/>
          </p:nvPr>
        </p:nvSpPr>
        <p:spPr>
          <a:xfrm>
            <a:off x="755650" y="1988840"/>
            <a:ext cx="7777163" cy="4319885"/>
          </a:xfrm>
        </p:spPr>
        <p:txBody>
          <a:bodyPr/>
          <a:lstStyle/>
          <a:p>
            <a:pPr eaLnBrk="1" hangingPunct="1"/>
            <a:r>
              <a:rPr lang="en-GB" dirty="0" smtClean="0"/>
              <a:t>Students given </a:t>
            </a:r>
            <a:r>
              <a:rPr lang="en-GB" dirty="0" err="1" smtClean="0"/>
              <a:t>dictaphone</a:t>
            </a:r>
            <a:r>
              <a:rPr lang="en-GB" dirty="0" smtClean="0"/>
              <a:t> to record lectures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r>
              <a:rPr lang="en-GB" dirty="0" smtClean="0"/>
              <a:t>Students upload content to VLE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r>
              <a:rPr lang="en-GB" dirty="0" smtClean="0"/>
              <a:t>Low-cost, high impact proposal</a:t>
            </a: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-107950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Clickers</a:t>
            </a:r>
          </a:p>
        </p:txBody>
      </p:sp>
      <p:sp>
        <p:nvSpPr>
          <p:cNvPr id="16394" name="TextBox 21"/>
          <p:cNvSpPr txBox="1">
            <a:spLocks noChangeArrowheads="1"/>
          </p:cNvSpPr>
          <p:nvPr/>
        </p:nvSpPr>
        <p:spPr bwMode="auto">
          <a:xfrm>
            <a:off x="1403350" y="188913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Video in Tutorials</a:t>
            </a:r>
          </a:p>
        </p:txBody>
      </p:sp>
      <p:sp>
        <p:nvSpPr>
          <p:cNvPr id="16395" name="TextBox 22"/>
          <p:cNvSpPr txBox="1">
            <a:spLocks noChangeArrowheads="1"/>
          </p:cNvSpPr>
          <p:nvPr/>
        </p:nvSpPr>
        <p:spPr bwMode="auto">
          <a:xfrm>
            <a:off x="3419475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Podcasts</a:t>
            </a:r>
          </a:p>
        </p:txBody>
      </p:sp>
      <p:sp>
        <p:nvSpPr>
          <p:cNvPr id="16396" name="TextBox 23"/>
          <p:cNvSpPr txBox="1">
            <a:spLocks noChangeArrowheads="1"/>
          </p:cNvSpPr>
          <p:nvPr/>
        </p:nvSpPr>
        <p:spPr bwMode="auto">
          <a:xfrm>
            <a:off x="5076825" y="188913"/>
            <a:ext cx="1798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Sustainability</a:t>
            </a:r>
          </a:p>
        </p:txBody>
      </p:sp>
      <p:sp>
        <p:nvSpPr>
          <p:cNvPr id="16397" name="TextBox 24"/>
          <p:cNvSpPr txBox="1">
            <a:spLocks noChangeArrowheads="1"/>
          </p:cNvSpPr>
          <p:nvPr/>
        </p:nvSpPr>
        <p:spPr bwMode="auto">
          <a:xfrm>
            <a:off x="6875463" y="188913"/>
            <a:ext cx="208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Photo competition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40335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35375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0380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04025" y="-26988"/>
            <a:ext cx="0" cy="692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3851275" y="549275"/>
            <a:ext cx="936625" cy="57626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40335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403350" y="0"/>
            <a:ext cx="2232025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600450" y="0"/>
            <a:ext cx="1403350" cy="69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03800" y="0"/>
            <a:ext cx="180022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804025" y="0"/>
            <a:ext cx="233997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2" name="Content Placeholder 4"/>
          <p:cNvSpPr>
            <a:spLocks noGrp="1"/>
          </p:cNvSpPr>
          <p:nvPr>
            <p:ph idx="1"/>
          </p:nvPr>
        </p:nvSpPr>
        <p:spPr>
          <a:xfrm>
            <a:off x="755650" y="1412776"/>
            <a:ext cx="7777163" cy="4895949"/>
          </a:xfrm>
        </p:spPr>
        <p:txBody>
          <a:bodyPr/>
          <a:lstStyle/>
          <a:p>
            <a:pPr eaLnBrk="1" hangingPunct="1">
              <a:buNone/>
            </a:pPr>
            <a:r>
              <a:rPr lang="en-GB" i="1" dirty="0" smtClean="0"/>
              <a:t>Why did this project fail?</a:t>
            </a:r>
          </a:p>
          <a:p>
            <a:pPr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Naivety of the change process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r>
              <a:rPr lang="en-GB" dirty="0" smtClean="0"/>
              <a:t>Scalability of technology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Creating agile institutions in the post-Browne environment</a:t>
            </a: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-107950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Clickers</a:t>
            </a:r>
          </a:p>
        </p:txBody>
      </p:sp>
      <p:sp>
        <p:nvSpPr>
          <p:cNvPr id="16394" name="TextBox 21"/>
          <p:cNvSpPr txBox="1">
            <a:spLocks noChangeArrowheads="1"/>
          </p:cNvSpPr>
          <p:nvPr/>
        </p:nvSpPr>
        <p:spPr bwMode="auto">
          <a:xfrm>
            <a:off x="1403350" y="188913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Video in Tutorials</a:t>
            </a:r>
          </a:p>
        </p:txBody>
      </p:sp>
      <p:sp>
        <p:nvSpPr>
          <p:cNvPr id="16395" name="TextBox 22"/>
          <p:cNvSpPr txBox="1">
            <a:spLocks noChangeArrowheads="1"/>
          </p:cNvSpPr>
          <p:nvPr/>
        </p:nvSpPr>
        <p:spPr bwMode="auto">
          <a:xfrm>
            <a:off x="3419475" y="1889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Podcasts</a:t>
            </a:r>
          </a:p>
        </p:txBody>
      </p:sp>
      <p:sp>
        <p:nvSpPr>
          <p:cNvPr id="16396" name="TextBox 23"/>
          <p:cNvSpPr txBox="1">
            <a:spLocks noChangeArrowheads="1"/>
          </p:cNvSpPr>
          <p:nvPr/>
        </p:nvSpPr>
        <p:spPr bwMode="auto">
          <a:xfrm>
            <a:off x="5076825" y="188913"/>
            <a:ext cx="1798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Sustainability</a:t>
            </a:r>
          </a:p>
        </p:txBody>
      </p:sp>
      <p:sp>
        <p:nvSpPr>
          <p:cNvPr id="16397" name="TextBox 24"/>
          <p:cNvSpPr txBox="1">
            <a:spLocks noChangeArrowheads="1"/>
          </p:cNvSpPr>
          <p:nvPr/>
        </p:nvSpPr>
        <p:spPr bwMode="auto">
          <a:xfrm>
            <a:off x="6875463" y="188913"/>
            <a:ext cx="208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Photo competition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40335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35375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03800" y="0"/>
            <a:ext cx="0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04025" y="-26988"/>
            <a:ext cx="0" cy="692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200" dirty="0" smtClean="0"/>
              <a:t>Students as Change Agents: The Benefits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1187624" y="1700808"/>
            <a:ext cx="7812360" cy="4741986"/>
          </a:xfrm>
        </p:spPr>
        <p:txBody>
          <a:bodyPr/>
          <a:lstStyle/>
          <a:p>
            <a:pPr eaLnBrk="1" hangingPunct="1">
              <a:buNone/>
            </a:pPr>
            <a:r>
              <a:rPr lang="en-GB" sz="2800" dirty="0" smtClean="0"/>
              <a:t>Students play key part in making great innovations happen</a:t>
            </a:r>
          </a:p>
          <a:p>
            <a:pPr eaLnBrk="1" hangingPunct="1">
              <a:buNone/>
            </a:pPr>
            <a:r>
              <a:rPr lang="en-GB" sz="2800" dirty="0" smtClean="0"/>
              <a:t>Experience organisational change in practice</a:t>
            </a:r>
          </a:p>
          <a:p>
            <a:pPr eaLnBrk="1" hangingPunct="1">
              <a:buNone/>
            </a:pPr>
            <a:r>
              <a:rPr lang="en-GB" sz="2800" dirty="0" smtClean="0"/>
              <a:t>Recognition &amp; Employability skills</a:t>
            </a:r>
          </a:p>
          <a:p>
            <a:pPr eaLnBrk="1" hangingPunct="1">
              <a:buNone/>
            </a:pPr>
            <a:endParaRPr lang="en-GB" sz="2800" dirty="0" smtClean="0"/>
          </a:p>
          <a:p>
            <a:pPr eaLnBrk="1" hangingPunct="1">
              <a:buNone/>
            </a:pPr>
            <a:r>
              <a:rPr lang="en-GB" sz="2800" dirty="0" smtClean="0"/>
              <a:t>Institutions can stretch the top 10%</a:t>
            </a:r>
          </a:p>
          <a:p>
            <a:pPr eaLnBrk="1" hangingPunct="1">
              <a:buNone/>
            </a:pPr>
            <a:r>
              <a:rPr lang="en-GB" sz="2800" dirty="0" smtClean="0"/>
              <a:t>Harness the passion, vision and creativity of tomorrow’s leaders</a:t>
            </a:r>
          </a:p>
          <a:p>
            <a:pPr eaLnBrk="1" hangingPunct="1">
              <a:buNone/>
            </a:pPr>
            <a:r>
              <a:rPr lang="en-GB" sz="2800" dirty="0" smtClean="0"/>
              <a:t>World-class institutions, world-leading concepts</a:t>
            </a:r>
          </a:p>
        </p:txBody>
      </p:sp>
      <p:pic>
        <p:nvPicPr>
          <p:cNvPr id="28674" name="Picture 2" descr="http://upload.wikimedia.org/wikipedia/commons/5/5e/Map_symbol_museum_0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9552" y="4149080"/>
            <a:ext cx="50405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8" name="Picture 6" descr="http://images.all-free-download.com/images/graphiclarge/person_reading_book_clip_art_16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images.all-free-download.com/images/graphiclarge/person_reading_book_clip_art_16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upload.wikimedia.org/wikipedia/commons/5/5e/Map_symbol_museum_0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9552" y="4869160"/>
            <a:ext cx="50405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http://upload.wikimedia.org/wikipedia/commons/5/5e/Map_symbol_museum_0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9552" y="5589240"/>
            <a:ext cx="50405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6" descr="http://images.all-free-download.com/images/graphiclarge/person_reading_book_clip_art_16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600" b="1" dirty="0" smtClean="0"/>
              <a:t>Employability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Recognised as part of Exeter </a:t>
            </a:r>
            <a:br>
              <a:rPr lang="en-GB" sz="2800" dirty="0" smtClean="0"/>
            </a:br>
            <a:r>
              <a:rPr lang="en-GB" sz="2800" dirty="0" smtClean="0"/>
              <a:t>Award &amp; Exeter Leaders Award</a:t>
            </a:r>
            <a:br>
              <a:rPr lang="en-GB" sz="2800" dirty="0" smtClean="0"/>
            </a:br>
            <a:endParaRPr lang="en-GB" sz="2800" dirty="0" smtClean="0"/>
          </a:p>
          <a:p>
            <a:pPr eaLnBrk="1" hangingPunct="1"/>
            <a:r>
              <a:rPr lang="en-GB" sz="2800" dirty="0" smtClean="0"/>
              <a:t>Entrepreneurial example for applications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Test-bed for future creativity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468" t="9677" r="2901" b="9677"/>
          <a:stretch>
            <a:fillRect/>
          </a:stretch>
        </p:blipFill>
        <p:spPr bwMode="auto">
          <a:xfrm>
            <a:off x="6300192" y="2099989"/>
            <a:ext cx="1152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6683" t="3999" r="6433"/>
          <a:stretch>
            <a:fillRect/>
          </a:stretch>
        </p:blipFill>
        <p:spPr bwMode="auto">
          <a:xfrm>
            <a:off x="7668617" y="2099989"/>
            <a:ext cx="110966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Everyone Benefits!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pPr eaLnBrk="1" hangingPunct="1"/>
            <a:r>
              <a:rPr lang="en-GB" sz="3000" dirty="0" smtClean="0"/>
              <a:t>Find out more...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624" y="3212976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i="1" dirty="0"/>
              <a:t>Students as Change Agents: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www.exeter.ac.uk/changeagents</a:t>
            </a:r>
            <a:endParaRPr lang="en-GB" sz="2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Student poster"/>
          <p:cNvPicPr>
            <a:picLocks noChangeAspect="1" noChangeArrowheads="1"/>
          </p:cNvPicPr>
          <p:nvPr/>
        </p:nvPicPr>
        <p:blipFill>
          <a:blip r:embed="rId2" cstate="print"/>
          <a:srcRect l="5522" t="84897" r="40013" b="4405"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35111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i="1" dirty="0" smtClean="0"/>
              <a:t>JISC Integrative Technologies Project:</a:t>
            </a:r>
            <a:endParaRPr lang="en-GB" sz="2600" i="1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http://projects.exeter.ac.uk/integrate/saca.html</a:t>
            </a:r>
            <a:endParaRPr lang="en-GB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39552" y="620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 </a:t>
            </a:r>
            <a:r>
              <a:rPr lang="en-GB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time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2060848"/>
            <a:ext cx="8229600" cy="2016224"/>
          </a:xfrm>
        </p:spPr>
        <p:txBody>
          <a:bodyPr/>
          <a:lstStyle/>
          <a:p>
            <a:pPr eaLnBrk="1" hangingPunct="1"/>
            <a:r>
              <a:rPr lang="en-GB" sz="3200" dirty="0" smtClean="0"/>
              <a:t>Part II: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b="1" dirty="0" smtClean="0"/>
              <a:t>Students as Change Agents</a:t>
            </a:r>
            <a:br>
              <a:rPr lang="en-GB" sz="3600" b="1" dirty="0" smtClean="0"/>
            </a:br>
            <a:r>
              <a:rPr lang="en-GB" sz="3600" i="1" dirty="0" smtClean="0"/>
              <a:t>at the University of Exeter</a:t>
            </a:r>
            <a:endParaRPr lang="en-GB" sz="3600" b="1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47971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Liz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Dunne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udent poster"/>
          <p:cNvPicPr>
            <a:picLocks noChangeAspect="1" noChangeArrowheads="1"/>
          </p:cNvPicPr>
          <p:nvPr/>
        </p:nvPicPr>
        <p:blipFill>
          <a:blip r:embed="rId2" cstate="print"/>
          <a:srcRect t="49049" b="41331"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C:\Documents and Settings\Advent\My Documents\Forum 2010\Forum furniture 005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7950" y="1628775"/>
            <a:ext cx="2349500" cy="362426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</p:pic>
      <p:pic>
        <p:nvPicPr>
          <p:cNvPr id="6148" name="Picture 7" descr="C:\Documents and Settings\Advent\My Documents\Forum 2010\Forum furniture 008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102350" y="26988"/>
            <a:ext cx="3041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5400" y="4506913"/>
            <a:ext cx="6551613" cy="1570037"/>
          </a:xfrm>
          <a:prstGeom prst="rect">
            <a:avLst/>
          </a:prstGeom>
          <a:solidFill>
            <a:srgbClr val="CCFF99"/>
          </a:solidFill>
          <a:ln w="76200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latin typeface="Calibri" pitchFamily="34" charset="0"/>
              </a:rPr>
              <a:t>Over 1000 students, with the support of the Students’ Guild, gave opinions about the multi-million new ‘heart’ for the Exeter campus – The Forum.                             And tested furniture!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1700213"/>
            <a:ext cx="32766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7416800" cy="777875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800" b="1">
              <a:latin typeface="Calibri" pitchFamily="34" charset="0"/>
            </a:endParaRPr>
          </a:p>
          <a:p>
            <a:r>
              <a:rPr lang="en-GB" sz="2400" b="1">
                <a:latin typeface="Calibri" pitchFamily="34" charset="0"/>
              </a:rPr>
              <a:t>EXAMPLES OF STUDENT-LED RESEARCH PROJECTS on …</a:t>
            </a:r>
          </a:p>
          <a:p>
            <a:endParaRPr lang="en-GB" sz="800" b="1">
              <a:latin typeface="Calibri" pitchFamily="34" charset="0"/>
            </a:endParaRP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0" y="1052513"/>
            <a:ext cx="6696075" cy="769937"/>
          </a:xfrm>
          <a:prstGeom prst="rect">
            <a:avLst/>
          </a:prstGeom>
          <a:solidFill>
            <a:srgbClr val="99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000" b="1"/>
          </a:p>
          <a:p>
            <a:r>
              <a:rPr lang="en-GB" sz="2200" b="1"/>
              <a:t>The LEARNING and TEACHING ENVIRONMENT</a:t>
            </a:r>
          </a:p>
          <a:p>
            <a:endParaRPr lang="en-US" sz="1000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Student poster"/>
          <p:cNvPicPr>
            <a:picLocks noChangeAspect="1" noChangeArrowheads="1"/>
          </p:cNvPicPr>
          <p:nvPr/>
        </p:nvPicPr>
        <p:blipFill>
          <a:blip r:embed="rId3" cstate="print"/>
          <a:srcRect l="5522" t="84897" r="40013" b="4405"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79388" y="0"/>
          <a:ext cx="5364162" cy="37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8880120" imgH="6275160" progId="AcroExch.Document.7">
                  <p:embed/>
                </p:oleObj>
              </mc:Choice>
              <mc:Fallback>
                <p:oleObj name="Acrobat Document" r:id="rId4" imgW="8880120" imgH="6275160" progId="AcroExch.Document.7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5364162" cy="378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 descr="Large confetti"/>
          <p:cNvSpPr>
            <a:spLocks noChangeArrowheads="1"/>
          </p:cNvSpPr>
          <p:nvPr/>
        </p:nvSpPr>
        <p:spPr bwMode="auto">
          <a:xfrm>
            <a:off x="5715000" y="457200"/>
            <a:ext cx="3249613" cy="4062413"/>
          </a:xfrm>
          <a:prstGeom prst="rect">
            <a:avLst/>
          </a:prstGeom>
          <a:pattFill prst="lgConfetti">
            <a:fgClr>
              <a:srgbClr val="CCFFFF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00D600"/>
                </a:solidFill>
                <a:latin typeface="Calibri" pitchFamily="34" charset="0"/>
              </a:rPr>
              <a:t>Archaeology</a:t>
            </a:r>
          </a:p>
          <a:p>
            <a:pPr>
              <a:spcBef>
                <a:spcPct val="75000"/>
              </a:spcBef>
            </a:pPr>
            <a:r>
              <a:rPr lang="en-GB" sz="2400" b="1">
                <a:solidFill>
                  <a:srgbClr val="008000"/>
                </a:solidFill>
                <a:latin typeface="Calibri" pitchFamily="34" charset="0"/>
              </a:rPr>
              <a:t>Student-led Research Findings: </a:t>
            </a:r>
            <a:r>
              <a:rPr lang="en-GB" sz="2400">
                <a:latin typeface="Calibri" pitchFamily="34" charset="0"/>
              </a:rPr>
              <a:t>Students consider that there is not enough information available for careers in archaeology. 82% of students want a careers fair specifically designed for this subject area.</a:t>
            </a:r>
          </a:p>
        </p:txBody>
      </p:sp>
      <p:sp>
        <p:nvSpPr>
          <p:cNvPr id="1029" name="Rectangle 5" descr="Large confetti"/>
          <p:cNvSpPr>
            <a:spLocks noChangeArrowheads="1"/>
          </p:cNvSpPr>
          <p:nvPr/>
        </p:nvSpPr>
        <p:spPr bwMode="auto">
          <a:xfrm>
            <a:off x="152400" y="4648200"/>
            <a:ext cx="8763000" cy="847725"/>
          </a:xfrm>
          <a:prstGeom prst="rect">
            <a:avLst/>
          </a:prstGeom>
          <a:pattFill prst="lgConfetti">
            <a:fgClr>
              <a:srgbClr val="CCFFFF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FF9900"/>
                </a:solidFill>
                <a:latin typeface="Calibri" pitchFamily="34" charset="0"/>
              </a:rPr>
              <a:t>Student-led Outcomes: </a:t>
            </a:r>
            <a:r>
              <a:rPr lang="en-GB" sz="2400">
                <a:latin typeface="Calibri" pitchFamily="34" charset="0"/>
              </a:rPr>
              <a:t>Careers fair, updated website and monthly bulletins for jobs, work experience and funding availability.</a:t>
            </a:r>
          </a:p>
        </p:txBody>
      </p:sp>
      <p:sp>
        <p:nvSpPr>
          <p:cNvPr id="1030" name="TextBox 1"/>
          <p:cNvSpPr txBox="1">
            <a:spLocks noChangeArrowheads="1"/>
          </p:cNvSpPr>
          <p:nvPr/>
        </p:nvSpPr>
        <p:spPr bwMode="auto">
          <a:xfrm>
            <a:off x="323850" y="3716338"/>
            <a:ext cx="3230563" cy="777875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800" b="1">
              <a:latin typeface="Calibri" pitchFamily="34" charset="0"/>
            </a:endParaRPr>
          </a:p>
          <a:p>
            <a:r>
              <a:rPr lang="en-GB" sz="2200" b="1">
                <a:solidFill>
                  <a:schemeClr val="accent2"/>
                </a:solidFill>
                <a:latin typeface="Calibri" pitchFamily="34" charset="0"/>
              </a:rPr>
              <a:t>EMPLOYABILITY</a:t>
            </a:r>
          </a:p>
          <a:p>
            <a:endParaRPr lang="en-GB" sz="1000" b="1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Student poster"/>
          <p:cNvPicPr>
            <a:picLocks noChangeAspect="1" noChangeArrowheads="1"/>
          </p:cNvPicPr>
          <p:nvPr/>
        </p:nvPicPr>
        <p:blipFill>
          <a:blip r:embed="rId3" cstate="print"/>
          <a:srcRect l="5522" t="84897" r="40013" b="4405"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49" name="Group 13"/>
          <p:cNvGraphicFramePr>
            <a:graphicFrameLocks noGrp="1"/>
          </p:cNvGraphicFramePr>
          <p:nvPr/>
        </p:nvGraphicFramePr>
        <p:xfrm>
          <a:off x="152400" y="188913"/>
          <a:ext cx="8839200" cy="2464073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2464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0BB5"/>
                          </a:solidFill>
                          <a:effectLst/>
                          <a:latin typeface="Arial" charset="0"/>
                        </a:rPr>
                        <a:t>Biosciences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Student-led Research Findings: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Students struggle with scientific essay writing.  89% of students wanted more essay practice and many feel unprepared for essay examinations.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Student-led Outcomes: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Essay skills guide, written by students, for students; more tutorial style essay sessions for first years.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CCECFF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323850" y="2781300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3135313" y="2636838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Acrobat Document" r:id="rId4" imgW="6275160" imgH="8880120" progId="AcroExch.Document.7">
                  <p:embed/>
                </p:oleObj>
              </mc:Choice>
              <mc:Fallback>
                <p:oleObj name="Acrobat Document" r:id="rId4" imgW="6275160" imgH="8880120" progId="AcroExch.Document.7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2636838"/>
                        <a:ext cx="287178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6156325" y="2781300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Acrobat Document" r:id="rId6" imgW="6275160" imgH="8880120" progId="AcroExch.Document.7">
                  <p:embed/>
                </p:oleObj>
              </mc:Choice>
              <mc:Fallback>
                <p:oleObj name="Acrobat Document" r:id="rId6" imgW="6275160" imgH="8880120" progId="AcroExch.Document.7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781300"/>
                        <a:ext cx="28717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2"/>
          <p:cNvGraphicFramePr>
            <a:graphicFrameLocks noChangeAspect="1"/>
          </p:cNvGraphicFramePr>
          <p:nvPr/>
        </p:nvGraphicFramePr>
        <p:xfrm>
          <a:off x="179388" y="2565400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Acrobat Document" r:id="rId8" imgW="6275160" imgH="8880120" progId="AcroExch.Document.7">
                  <p:embed/>
                </p:oleObj>
              </mc:Choice>
              <mc:Fallback>
                <p:oleObj name="Acrobat Document" r:id="rId8" imgW="6275160" imgH="8880120" progId="AcroExch.Document.7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565400"/>
                        <a:ext cx="287178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732588" y="4149725"/>
            <a:ext cx="2232025" cy="819150"/>
          </a:xfrm>
          <a:prstGeom prst="rect">
            <a:avLst/>
          </a:prstGeom>
          <a:solidFill>
            <a:srgbClr val="99FF99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00"/>
          </a:p>
          <a:p>
            <a:endParaRPr lang="en-GB" sz="1000" b="1"/>
          </a:p>
          <a:p>
            <a:r>
              <a:rPr lang="en-GB" sz="2200" b="1"/>
              <a:t>PEDAGOGY</a:t>
            </a:r>
          </a:p>
          <a:p>
            <a:endParaRPr lang="en-US" sz="1000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25463" y="920750"/>
            <a:ext cx="7775575" cy="54737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7171" name="Picture 3" descr="Student poster"/>
          <p:cNvPicPr>
            <a:picLocks noChangeAspect="1" noChangeArrowheads="1"/>
          </p:cNvPicPr>
          <p:nvPr/>
        </p:nvPicPr>
        <p:blipFill>
          <a:blip r:embed="rId2" cstate="print"/>
          <a:srcRect l="5522" t="84897" r="40013" b="4405"/>
          <a:stretch>
            <a:fillRect/>
          </a:stretch>
        </p:blipFill>
        <p:spPr bwMode="auto">
          <a:xfrm>
            <a:off x="0" y="579120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108575" y="3924300"/>
            <a:ext cx="2209800" cy="1600200"/>
          </a:xfrm>
          <a:prstGeom prst="line">
            <a:avLst/>
          </a:prstGeom>
          <a:noFill/>
          <a:ln w="76200" cmpd="tri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50520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509963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962400" y="2514600"/>
            <a:ext cx="1068388" cy="10493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116263" y="2543175"/>
            <a:ext cx="2592387" cy="20161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11863" y="2646363"/>
            <a:ext cx="2527300" cy="1676400"/>
          </a:xfrm>
          <a:prstGeom prst="rect">
            <a:avLst/>
          </a:prstGeom>
          <a:solidFill>
            <a:srgbClr val="A6F8EC"/>
          </a:solidFill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en-US" sz="2000" b="1">
              <a:latin typeface="Calibri" pitchFamily="34" charset="0"/>
            </a:endParaRPr>
          </a:p>
          <a:p>
            <a:pPr algn="ctr" eaLnBrk="0" hangingPunct="0"/>
            <a:r>
              <a:rPr lang="en-US" sz="2000" b="1">
                <a:latin typeface="Calibri" pitchFamily="34" charset="0"/>
              </a:rPr>
              <a:t>EMPHASIS ON </a:t>
            </a:r>
          </a:p>
          <a:p>
            <a:pPr algn="ctr" eaLnBrk="0" hangingPunct="0"/>
            <a:r>
              <a:rPr lang="en-US" sz="2000" b="1">
                <a:latin typeface="Calibri" pitchFamily="34" charset="0"/>
              </a:rPr>
              <a:t>THE STUDENT</a:t>
            </a:r>
          </a:p>
          <a:p>
            <a:pPr algn="ctr" eaLnBrk="0" hangingPunct="0"/>
            <a:r>
              <a:rPr lang="en-US" sz="2000" b="1">
                <a:latin typeface="Calibri" pitchFamily="34" charset="0"/>
              </a:rPr>
              <a:t> AS DRIVER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23850" y="2684463"/>
            <a:ext cx="2519363" cy="1676400"/>
          </a:xfrm>
          <a:prstGeom prst="rect">
            <a:avLst/>
          </a:prstGeom>
          <a:solidFill>
            <a:srgbClr val="A6F8E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000" b="1">
              <a:latin typeface="Calibri" pitchFamily="34" charset="0"/>
            </a:endParaRPr>
          </a:p>
          <a:p>
            <a:pPr algn="ctr" eaLnBrk="0" hangingPunct="0"/>
            <a:r>
              <a:rPr lang="en-US" sz="2000" b="1">
                <a:latin typeface="Calibri" pitchFamily="34" charset="0"/>
              </a:rPr>
              <a:t>EMPHASIS ON </a:t>
            </a:r>
          </a:p>
          <a:p>
            <a:pPr algn="ctr" eaLnBrk="0" hangingPunct="0"/>
            <a:r>
              <a:rPr lang="en-US" sz="2000" b="1">
                <a:latin typeface="Calibri" pitchFamily="34" charset="0"/>
              </a:rPr>
              <a:t>THE UNIVERSITY AS DRIVER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4413250" y="230346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356100" y="4559300"/>
            <a:ext cx="0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024188" y="1008063"/>
            <a:ext cx="2849562" cy="1295400"/>
          </a:xfrm>
          <a:prstGeom prst="rect">
            <a:avLst/>
          </a:prstGeom>
          <a:solidFill>
            <a:srgbClr val="A6F8E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2000" b="1">
              <a:latin typeface="Calibri" pitchFamily="34" charset="0"/>
            </a:endParaRPr>
          </a:p>
          <a:p>
            <a:pPr algn="ctr" eaLnBrk="0" hangingPunct="0"/>
            <a:r>
              <a:rPr lang="en-US" sz="2000" b="1">
                <a:latin typeface="Calibri" pitchFamily="34" charset="0"/>
              </a:rPr>
              <a:t>EMPHASIS ON THE STUDENT VOICE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5724525" y="3471863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048000" y="4724400"/>
            <a:ext cx="2730500" cy="1295400"/>
          </a:xfrm>
          <a:prstGeom prst="rect">
            <a:avLst/>
          </a:prstGeom>
          <a:solidFill>
            <a:srgbClr val="A6F8EC"/>
          </a:solidFill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2000" b="1">
              <a:latin typeface="Calibri" pitchFamily="34" charset="0"/>
            </a:endParaRPr>
          </a:p>
          <a:p>
            <a:pPr algn="ctr" eaLnBrk="0" hangingPunct="0"/>
            <a:r>
              <a:rPr lang="en-US" sz="2000" b="1">
                <a:latin typeface="Calibri" pitchFamily="34" charset="0"/>
              </a:rPr>
              <a:t>EMPHASIS ON </a:t>
            </a:r>
          </a:p>
          <a:p>
            <a:pPr algn="ctr" eaLnBrk="0" hangingPunct="0"/>
            <a:r>
              <a:rPr lang="en-US" sz="2000" b="1">
                <a:latin typeface="Calibri" pitchFamily="34" charset="0"/>
              </a:rPr>
              <a:t>STUDENT ACTION</a:t>
            </a:r>
          </a:p>
          <a:p>
            <a:pPr eaLnBrk="0" hangingPunct="0"/>
            <a:endParaRPr lang="en-US" sz="2000">
              <a:latin typeface="Calibri" pitchFamily="34" charset="0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2916238" y="3484563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276600" y="2646363"/>
            <a:ext cx="230346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000" b="1">
              <a:latin typeface="Calibri" pitchFamily="34" charset="0"/>
            </a:endParaRPr>
          </a:p>
          <a:p>
            <a:pPr algn="ctr" eaLnBrk="0" hangingPunct="0"/>
            <a:r>
              <a:rPr lang="en-US" sz="2000" b="1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Integrating     students into educational change</a:t>
            </a:r>
            <a:r>
              <a:rPr lang="en-US" b="1">
                <a:latin typeface="Calibri" pitchFamily="34" charset="0"/>
              </a:rPr>
              <a:t> 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1066800" y="1089025"/>
            <a:ext cx="2209800" cy="1600200"/>
          </a:xfrm>
          <a:prstGeom prst="line">
            <a:avLst/>
          </a:prstGeom>
          <a:noFill/>
          <a:ln w="76200" cmpd="tri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87" name="TextBox 1"/>
          <p:cNvSpPr txBox="1">
            <a:spLocks noChangeArrowheads="1"/>
          </p:cNvSpPr>
          <p:nvPr/>
        </p:nvSpPr>
        <p:spPr bwMode="auto">
          <a:xfrm>
            <a:off x="107950" y="61913"/>
            <a:ext cx="7559675" cy="830262"/>
          </a:xfrm>
          <a:prstGeom prst="rect">
            <a:avLst/>
          </a:prstGeom>
          <a:solidFill>
            <a:srgbClr val="AEFC74"/>
          </a:solidFill>
          <a:ln w="762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alibri" pitchFamily="34" charset="0"/>
              </a:rPr>
              <a:t>  STUDENTS AS CHANGE AGENTS – </a:t>
            </a:r>
          </a:p>
          <a:p>
            <a:r>
              <a:rPr lang="en-GB" sz="2400" b="1">
                <a:latin typeface="Calibri" pitchFamily="34" charset="0"/>
              </a:rPr>
              <a:t>SHIFTING RESPONSIBILITY/ EMPOWERING STUDENTS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30588" y="2063750"/>
            <a:ext cx="3003550" cy="27305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082925" y="1716088"/>
            <a:ext cx="3698875" cy="3425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24075" y="1196975"/>
            <a:ext cx="5545138" cy="4608513"/>
          </a:xfrm>
          <a:prstGeom prst="ellipse">
            <a:avLst/>
          </a:prstGeom>
          <a:solidFill>
            <a:srgbClr val="7EF2FE"/>
          </a:solidFill>
          <a:ln w="76200">
            <a:solidFill>
              <a:srgbClr val="3290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276600" y="1916113"/>
            <a:ext cx="3384550" cy="3154362"/>
          </a:xfrm>
          <a:prstGeom prst="ellipse">
            <a:avLst/>
          </a:prstGeom>
          <a:solidFill>
            <a:srgbClr val="FFFFCC"/>
          </a:solidFill>
          <a:ln w="76200" algn="ctr">
            <a:solidFill>
              <a:srgbClr val="385D8A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2124075" y="2781300"/>
            <a:ext cx="1152525" cy="82232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2700000" scaled="1"/>
          </a:gra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alibri" pitchFamily="34" charset="0"/>
              </a:rPr>
              <a:t>Change Agents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3276600" y="2133600"/>
            <a:ext cx="3378200" cy="26209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cs typeface="Arial" pitchFamily="34" charset="0"/>
              </a:rPr>
              <a:t>Student </a:t>
            </a:r>
          </a:p>
          <a:p>
            <a:pPr algn="ctr"/>
            <a:r>
              <a:rPr lang="en-GB" sz="2200">
                <a:cs typeface="Arial" pitchFamily="34" charset="0"/>
              </a:rPr>
              <a:t>Engagement </a:t>
            </a:r>
          </a:p>
          <a:p>
            <a:pPr algn="ctr"/>
            <a:r>
              <a:rPr lang="en-GB" sz="2200">
                <a:cs typeface="Arial" pitchFamily="34" charset="0"/>
              </a:rPr>
              <a:t>Strategy</a:t>
            </a:r>
          </a:p>
          <a:p>
            <a:pPr algn="ctr"/>
            <a:endParaRPr lang="en-GB" sz="2000">
              <a:cs typeface="Arial" pitchFamily="34" charset="0"/>
            </a:endParaRPr>
          </a:p>
          <a:p>
            <a:pPr algn="ctr"/>
            <a:r>
              <a:rPr lang="en-GB" sz="2000">
                <a:cs typeface="Arial" pitchFamily="34" charset="0"/>
              </a:rPr>
              <a:t>Student Engagement </a:t>
            </a:r>
          </a:p>
          <a:p>
            <a:pPr algn="ctr"/>
            <a:r>
              <a:rPr lang="en-GB" sz="2000">
                <a:cs typeface="Arial" pitchFamily="34" charset="0"/>
              </a:rPr>
              <a:t>and Participation </a:t>
            </a:r>
          </a:p>
          <a:p>
            <a:pPr algn="ctr"/>
            <a:r>
              <a:rPr lang="en-GB" sz="2000">
                <a:cs typeface="Arial" pitchFamily="34" charset="0"/>
              </a:rPr>
              <a:t>Development </a:t>
            </a:r>
          </a:p>
          <a:p>
            <a:pPr algn="ctr"/>
            <a:r>
              <a:rPr lang="en-GB" sz="2000">
                <a:cs typeface="Arial" pitchFamily="34" charset="0"/>
              </a:rPr>
              <a:t>Manager</a:t>
            </a:r>
          </a:p>
        </p:txBody>
      </p: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3563938" y="1484313"/>
            <a:ext cx="21605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>
                <a:latin typeface="Calibri" pitchFamily="34" charset="0"/>
              </a:rPr>
              <a:t>Volunteering</a:t>
            </a:r>
          </a:p>
        </p:txBody>
      </p:sp>
      <p:sp>
        <p:nvSpPr>
          <p:cNvPr id="25" name="Oval 24"/>
          <p:cNvSpPr/>
          <p:nvPr/>
        </p:nvSpPr>
        <p:spPr>
          <a:xfrm>
            <a:off x="1763713" y="1052513"/>
            <a:ext cx="1738312" cy="1544637"/>
          </a:xfrm>
          <a:prstGeom prst="ellipse">
            <a:avLst/>
          </a:prstGeom>
          <a:solidFill>
            <a:srgbClr val="B9FC7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292725" y="333375"/>
            <a:ext cx="1738313" cy="1511300"/>
          </a:xfrm>
          <a:prstGeom prst="ellipse">
            <a:avLst/>
          </a:prstGeom>
          <a:solidFill>
            <a:srgbClr val="B9FC7C"/>
          </a:solidFill>
          <a:ln w="25400" cap="rnd" algn="ctr">
            <a:solidFill>
              <a:srgbClr val="385D8A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403350" y="3933825"/>
            <a:ext cx="1739900" cy="1546225"/>
          </a:xfrm>
          <a:prstGeom prst="ellipse">
            <a:avLst/>
          </a:prstGeom>
          <a:solidFill>
            <a:srgbClr val="B9FC7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003800" y="5157788"/>
            <a:ext cx="1739900" cy="1544637"/>
          </a:xfrm>
          <a:prstGeom prst="ellipse">
            <a:avLst/>
          </a:prstGeom>
          <a:solidFill>
            <a:srgbClr val="B9FC7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910388" y="2941638"/>
            <a:ext cx="1739900" cy="1544637"/>
          </a:xfrm>
          <a:prstGeom prst="ellipse">
            <a:avLst/>
          </a:prstGeom>
          <a:solidFill>
            <a:srgbClr val="B9FC7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06" name="TextBox 29"/>
          <p:cNvSpPr txBox="1">
            <a:spLocks noChangeArrowheads="1"/>
          </p:cNvSpPr>
          <p:nvPr/>
        </p:nvSpPr>
        <p:spPr bwMode="auto">
          <a:xfrm>
            <a:off x="1908175" y="1412875"/>
            <a:ext cx="146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400">
              <a:latin typeface="Calibri" pitchFamily="34" charset="0"/>
            </a:endParaRPr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>
            <a:off x="1836738" y="1341438"/>
            <a:ext cx="1727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Life and Environmental Sciences</a:t>
            </a:r>
            <a:endParaRPr lang="en-US"/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5148263" y="9810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09" name="Text Box 19"/>
          <p:cNvSpPr txBox="1">
            <a:spLocks noChangeArrowheads="1"/>
          </p:cNvSpPr>
          <p:nvPr/>
        </p:nvSpPr>
        <p:spPr bwMode="auto">
          <a:xfrm>
            <a:off x="1547813" y="45085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Humanities</a:t>
            </a:r>
            <a:endParaRPr lang="en-US"/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7164388" y="3213100"/>
            <a:ext cx="1584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</a:t>
            </a:r>
          </a:p>
          <a:p>
            <a:r>
              <a:rPr lang="en-GB"/>
              <a:t>Business </a:t>
            </a:r>
          </a:p>
          <a:p>
            <a:r>
              <a:rPr lang="en-GB"/>
              <a:t>School</a:t>
            </a:r>
            <a:endParaRPr lang="en-US"/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5508625" y="476250"/>
            <a:ext cx="1730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Engineering, </a:t>
            </a:r>
          </a:p>
          <a:p>
            <a:r>
              <a:rPr lang="en-GB"/>
              <a:t>Maths, </a:t>
            </a:r>
          </a:p>
          <a:p>
            <a:r>
              <a:rPr lang="en-GB"/>
              <a:t>Physical </a:t>
            </a:r>
          </a:p>
          <a:p>
            <a:r>
              <a:rPr lang="en-GB"/>
              <a:t>Sciences</a:t>
            </a:r>
            <a:endParaRPr lang="en-US"/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5219700" y="5373688"/>
            <a:ext cx="1512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Social</a:t>
            </a:r>
          </a:p>
          <a:p>
            <a:r>
              <a:rPr lang="en-GB"/>
              <a:t>Sciences,</a:t>
            </a:r>
          </a:p>
          <a:p>
            <a:r>
              <a:rPr lang="en-GB"/>
              <a:t>International</a:t>
            </a:r>
          </a:p>
          <a:p>
            <a:r>
              <a:rPr lang="en-GB"/>
              <a:t>Studies</a:t>
            </a:r>
            <a:endParaRPr lang="en-US"/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3276600" y="4941888"/>
            <a:ext cx="1512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>
                <a:latin typeface="Calibri" pitchFamily="34" charset="0"/>
              </a:rPr>
              <a:t>Students</a:t>
            </a:r>
            <a:r>
              <a:rPr lang="en-GB"/>
              <a:t>’</a:t>
            </a:r>
          </a:p>
          <a:p>
            <a:r>
              <a:rPr lang="en-GB"/>
              <a:t>        </a:t>
            </a:r>
            <a:r>
              <a:rPr lang="en-GB" sz="2200">
                <a:latin typeface="Calibri" pitchFamily="34" charset="0"/>
              </a:rPr>
              <a:t>Guild</a:t>
            </a:r>
            <a:endParaRPr lang="en-US" sz="2200"/>
          </a:p>
        </p:txBody>
      </p: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4932363" y="1989138"/>
            <a:ext cx="0" cy="2159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>
            <a:off x="4932363" y="3213100"/>
            <a:ext cx="0" cy="287338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4932363" y="4724400"/>
            <a:ext cx="0" cy="288925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179388" y="115888"/>
            <a:ext cx="4032250" cy="514350"/>
          </a:xfrm>
          <a:prstGeom prst="rect">
            <a:avLst/>
          </a:prstGeom>
          <a:solidFill>
            <a:srgbClr val="DDFBFF"/>
          </a:solidFill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STUDENT ENGAGEMENT</a:t>
            </a:r>
            <a:endParaRPr lang="en-US" sz="2400"/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6372225" y="2349500"/>
            <a:ext cx="936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latin typeface="Calibri" pitchFamily="34" charset="0"/>
              </a:rPr>
              <a:t>Sport</a:t>
            </a:r>
            <a:endParaRPr lang="en-US" sz="2200">
              <a:latin typeface="Calibri" pitchFamily="34" charset="0"/>
            </a:endParaRPr>
          </a:p>
        </p:txBody>
      </p:sp>
      <p:sp>
        <p:nvSpPr>
          <p:cNvPr id="8219" name="Line 29"/>
          <p:cNvSpPr>
            <a:spLocks noChangeShapeType="1"/>
          </p:cNvSpPr>
          <p:nvPr/>
        </p:nvSpPr>
        <p:spPr bwMode="auto">
          <a:xfrm>
            <a:off x="6156325" y="4508500"/>
            <a:ext cx="1512888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7092950" y="5157788"/>
            <a:ext cx="1944688" cy="1069975"/>
          </a:xfrm>
          <a:prstGeom prst="rect">
            <a:avLst/>
          </a:prstGeom>
          <a:solidFill>
            <a:srgbClr val="FFFFC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Joint funding from the Students’ Guild and University central services</a:t>
            </a:r>
            <a:endParaRPr lang="en-US" sz="1600"/>
          </a:p>
        </p:txBody>
      </p:sp>
      <p:sp>
        <p:nvSpPr>
          <p:cNvPr id="8221" name="Line 31"/>
          <p:cNvSpPr>
            <a:spLocks noChangeShapeType="1"/>
          </p:cNvSpPr>
          <p:nvPr/>
        </p:nvSpPr>
        <p:spPr bwMode="auto">
          <a:xfrm>
            <a:off x="4716463" y="4868863"/>
            <a:ext cx="2879725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250825" y="5661025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23" name="Text Box 33"/>
          <p:cNvSpPr txBox="1">
            <a:spLocks noChangeArrowheads="1"/>
          </p:cNvSpPr>
          <p:nvPr/>
        </p:nvSpPr>
        <p:spPr bwMode="auto">
          <a:xfrm>
            <a:off x="0" y="5661025"/>
            <a:ext cx="3708400" cy="10699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2011/12</a:t>
            </a:r>
          </a:p>
          <a:p>
            <a:pPr>
              <a:buFontTx/>
              <a:buChar char="•"/>
            </a:pPr>
            <a:r>
              <a:rPr lang="en-GB" sz="1600"/>
              <a:t> 6 change agents projects per College</a:t>
            </a:r>
          </a:p>
          <a:p>
            <a:pPr>
              <a:buFontTx/>
              <a:buChar char="•"/>
            </a:pPr>
            <a:r>
              <a:rPr lang="en-GB" sz="1600"/>
              <a:t> 6 centrally-run projects</a:t>
            </a:r>
          </a:p>
          <a:p>
            <a:r>
              <a:rPr lang="en-GB" sz="1600"/>
              <a:t>= 35 projects</a:t>
            </a:r>
            <a:endParaRPr lang="en-US" sz="1600"/>
          </a:p>
        </p:txBody>
      </p:sp>
      <p:sp>
        <p:nvSpPr>
          <p:cNvPr id="8224" name="Text Box 34"/>
          <p:cNvSpPr txBox="1">
            <a:spLocks noChangeArrowheads="1"/>
          </p:cNvSpPr>
          <p:nvPr/>
        </p:nvSpPr>
        <p:spPr bwMode="auto">
          <a:xfrm>
            <a:off x="0" y="3068638"/>
            <a:ext cx="1908175" cy="58102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2008/9 to 2010/11</a:t>
            </a:r>
          </a:p>
          <a:p>
            <a:r>
              <a:rPr lang="en-GB" sz="1600"/>
              <a:t>30 projects in all</a:t>
            </a:r>
            <a:endParaRPr lang="en-US" sz="1600"/>
          </a:p>
        </p:txBody>
      </p:sp>
      <p:sp>
        <p:nvSpPr>
          <p:cNvPr id="8225" name="Line 35"/>
          <p:cNvSpPr>
            <a:spLocks noChangeShapeType="1"/>
          </p:cNvSpPr>
          <p:nvPr/>
        </p:nvSpPr>
        <p:spPr bwMode="auto">
          <a:xfrm>
            <a:off x="395288" y="3716338"/>
            <a:ext cx="0" cy="18732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 smtClean="0"/>
              <a:t>Questions so far!</a:t>
            </a:r>
            <a:endParaRPr lang="en-GB" sz="36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40050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(strictly 5 minutes only!!)</a:t>
            </a:r>
            <a:endParaRPr kumimoji="0" lang="en-GB" sz="28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648</Words>
  <Application>Microsoft Office PowerPoint</Application>
  <PresentationFormat>On-screen Show (4:3)</PresentationFormat>
  <Paragraphs>229</Paragraphs>
  <Slides>25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Acrobat Document</vt:lpstr>
      <vt:lpstr>PowerPoint Presentation</vt:lpstr>
      <vt:lpstr>Derfel Owen</vt:lpstr>
      <vt:lpstr>Part II: Students as Change Agents at the University of Exeter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so far!</vt:lpstr>
      <vt:lpstr>Where can students make the most effective contribution as change agents:</vt:lpstr>
      <vt:lpstr>Where can students have most impact:</vt:lpstr>
      <vt:lpstr>How should we reward and recognise the work that students are doing:</vt:lpstr>
      <vt:lpstr>Part III: Technology &amp; Change Agents</vt:lpstr>
      <vt:lpstr>PowerPoint Presentation</vt:lpstr>
      <vt:lpstr>Student Projects 2008-10</vt:lpstr>
      <vt:lpstr>PowerPoint Presentation</vt:lpstr>
      <vt:lpstr>PowerPoint Presentation</vt:lpstr>
      <vt:lpstr>PowerPoint Presentation</vt:lpstr>
      <vt:lpstr>The value of student engagement  in learning &amp; teaching technologies</vt:lpstr>
      <vt:lpstr>PowerPoint Presentation</vt:lpstr>
      <vt:lpstr>PowerPoint Presentation</vt:lpstr>
      <vt:lpstr>Students as Change Agents: The Benefits</vt:lpstr>
      <vt:lpstr>Employability</vt:lpstr>
      <vt:lpstr>Everyone Benefits!</vt:lpstr>
      <vt:lpstr>Find out more...</vt:lpstr>
    </vt:vector>
  </TitlesOfParts>
  <Company>University of Exeter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University of Exeter</dc:creator>
  <cp:lastModifiedBy>Clare</cp:lastModifiedBy>
  <cp:revision>71</cp:revision>
  <dcterms:created xsi:type="dcterms:W3CDTF">2011-11-08T14:36:22Z</dcterms:created>
  <dcterms:modified xsi:type="dcterms:W3CDTF">2011-11-21T12:39:21Z</dcterms:modified>
</cp:coreProperties>
</file>