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40" r:id="rId2"/>
    <p:sldId id="400" r:id="rId3"/>
    <p:sldId id="392" r:id="rId4"/>
    <p:sldId id="393" r:id="rId5"/>
    <p:sldId id="386" r:id="rId6"/>
    <p:sldId id="417" r:id="rId7"/>
    <p:sldId id="418" r:id="rId8"/>
    <p:sldId id="351" r:id="rId9"/>
    <p:sldId id="410" r:id="rId10"/>
    <p:sldId id="388" r:id="rId11"/>
    <p:sldId id="389" r:id="rId12"/>
    <p:sldId id="413" r:id="rId13"/>
    <p:sldId id="411" r:id="rId14"/>
    <p:sldId id="412" r:id="rId15"/>
    <p:sldId id="382" r:id="rId16"/>
    <p:sldId id="419" r:id="rId17"/>
    <p:sldId id="420" r:id="rId18"/>
    <p:sldId id="415" r:id="rId19"/>
    <p:sldId id="414" r:id="rId20"/>
    <p:sldId id="387" r:id="rId21"/>
    <p:sldId id="379" r:id="rId22"/>
    <p:sldId id="402" r:id="rId23"/>
    <p:sldId id="403" r:id="rId24"/>
    <p:sldId id="421" r:id="rId25"/>
    <p:sldId id="422" r:id="rId26"/>
    <p:sldId id="404" r:id="rId27"/>
    <p:sldId id="416" r:id="rId28"/>
    <p:sldId id="394" r:id="rId29"/>
    <p:sldId id="399" r:id="rId30"/>
  </p:sldIdLst>
  <p:sldSz cx="9906000" cy="6858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5F6"/>
    <a:srgbClr val="4F81BD"/>
    <a:srgbClr val="1673C0"/>
    <a:srgbClr val="166EAA"/>
    <a:srgbClr val="00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2" autoAdjust="0"/>
    <p:restoredTop sz="93706" autoAdjust="0"/>
  </p:normalViewPr>
  <p:slideViewPr>
    <p:cSldViewPr>
      <p:cViewPr>
        <p:scale>
          <a:sx n="70" d="100"/>
          <a:sy n="70" d="100"/>
        </p:scale>
        <p:origin x="-942" y="-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D665F3F-D6A5-414D-8310-C994B7949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53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4DB179-B204-4343-87D9-30B3AA8638D3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65F3F-D6A5-414D-8310-C994B794958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1284A-8A80-42FC-827C-E13843ED060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294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4DB179-B204-4343-87D9-30B3AA8638D3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4DB179-B204-4343-87D9-30B3AA8638D3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65F3F-D6A5-414D-8310-C994B794958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4DB179-B204-4343-87D9-30B3AA8638D3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65F3F-D6A5-414D-8310-C994B794958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65F3F-D6A5-414D-8310-C994B794958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4DB179-B204-4343-87D9-30B3AA8638D3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4DB179-B204-4343-87D9-30B3AA8638D3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65F3F-D6A5-414D-8310-C994B794958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4DB179-B204-4343-87D9-30B3AA8638D3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4DB179-B204-4343-87D9-30B3AA8638D3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4DB179-B204-4343-87D9-30B3AA8638D3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65F3F-D6A5-414D-8310-C994B794958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4DB179-B204-4343-87D9-30B3AA8638D3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4DB179-B204-4343-87D9-30B3AA8638D3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4DB179-B204-4343-87D9-30B3AA8638D3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4030F-00BA-47E5-9028-5DA1BAC48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C93A4-4B07-4C33-9A96-DC09849D12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81DD-A36A-491F-A06A-9E547EACB6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2B581-8892-477B-BE7D-70F7F5A3FB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81875" y="6534150"/>
            <a:ext cx="2311400" cy="123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A8FB2-BFB2-49B4-B96A-36F09B7AC4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57891-4666-4C83-9306-AC62E9EF2C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A52A5-FD26-44DD-AD93-E3F08BA36E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5C2B-83EB-4CCD-81DF-B1F6C4017A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6612C-F4FE-4776-9CCD-59E8D7E98F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0B29A-6608-4F4C-A620-DE7FE33CC4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307E0-3D4C-4D87-B749-6E3D21196E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C25B0-D09E-4853-AFD1-0C41AABDE4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http://webserver/Technical%20Services/Design%20Resources/college%20logos/CNWL_Logo_MagentaBlack.jp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42225" y="6534150"/>
            <a:ext cx="23114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7116FEA-6CFB-4145-B5EA-BFA422208F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200025" y="692150"/>
            <a:ext cx="9505950" cy="5832475"/>
            <a:chOff x="262" y="255"/>
            <a:chExt cx="5716" cy="3674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262" y="255"/>
              <a:ext cx="0" cy="36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5978" y="255"/>
              <a:ext cx="0" cy="36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262" y="3929"/>
              <a:ext cx="57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262" y="255"/>
              <a:ext cx="57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128464" y="6572250"/>
            <a:ext cx="43204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000" dirty="0" smtClean="0">
                <a:cs typeface="+mn-cs"/>
              </a:rPr>
              <a:t>Innovating</a:t>
            </a:r>
            <a:r>
              <a:rPr lang="en-GB" sz="1000" baseline="0" dirty="0" smtClean="0">
                <a:cs typeface="+mn-cs"/>
              </a:rPr>
              <a:t> e-Learning 2011 (JISC Online  Conference - November </a:t>
            </a:r>
            <a:r>
              <a:rPr lang="en-GB" sz="1000" dirty="0" smtClean="0">
                <a:cs typeface="+mn-cs"/>
              </a:rPr>
              <a:t>2011 </a:t>
            </a:r>
            <a:endParaRPr lang="en-US" sz="1000" dirty="0">
              <a:cs typeface="+mn-cs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992560" y="142875"/>
            <a:ext cx="856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smtClean="0">
                <a:cs typeface="+mn-cs"/>
              </a:rPr>
              <a:t>Mobile Learning:</a:t>
            </a:r>
            <a:r>
              <a:rPr lang="en-GB" sz="2400" baseline="0" dirty="0" smtClean="0">
                <a:cs typeface="+mn-cs"/>
              </a:rPr>
              <a:t> Mobile </a:t>
            </a:r>
            <a:r>
              <a:rPr lang="en-GB" sz="2400" dirty="0" smtClean="0">
                <a:cs typeface="+mn-cs"/>
              </a:rPr>
              <a:t>Devices in the Classroom</a:t>
            </a:r>
            <a:endParaRPr lang="en-US" sz="2400" dirty="0">
              <a:cs typeface="+mn-cs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5745088" y="6571952"/>
            <a:ext cx="336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000" dirty="0" smtClean="0">
                <a:cs typeface="+mn-cs"/>
              </a:rPr>
              <a:t>Tony</a:t>
            </a:r>
            <a:r>
              <a:rPr lang="en-GB" sz="1000" baseline="0" dirty="0" smtClean="0">
                <a:cs typeface="+mn-cs"/>
              </a:rPr>
              <a:t> Delahunty</a:t>
            </a:r>
            <a:endParaRPr lang="en-US" sz="800" dirty="0">
              <a:cs typeface="+mn-cs"/>
            </a:endParaRPr>
          </a:p>
        </p:txBody>
      </p:sp>
      <p:pic>
        <p:nvPicPr>
          <p:cNvPr id="12" name="Picture 13" descr="Right-click here to download pictures. To help protect your privacy, Outlook prevented automatic download of this picture from the Internet.&#10;CNWL Logo Magenta Black (1181x1107)"/>
          <p:cNvPicPr>
            <a:picLocks noChangeAspect="1" noChangeArrowheads="1"/>
          </p:cNvPicPr>
          <p:nvPr userDrawn="1"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200025" y="44450"/>
            <a:ext cx="6492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nwl.ac.uk/MobileLearn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07E2-F5C2-423C-A6FA-B46A054A1BB7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04850" y="1052736"/>
            <a:ext cx="8569325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 smtClean="0"/>
              <a:t>Mobile devices in the classroom </a:t>
            </a:r>
          </a:p>
          <a:p>
            <a:pPr algn="ctr">
              <a:spcBef>
                <a:spcPct val="50000"/>
              </a:spcBef>
            </a:pPr>
            <a:r>
              <a:rPr lang="en-GB" sz="2800" dirty="0" smtClean="0"/>
              <a:t>Piloting Mobile Resources &amp; Mobile Access at College of North West London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68624" y="6053226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/>
              <a:t>Tony Delahunty 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07E2-F5C2-423C-A6FA-B46A054A1BB7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pic>
        <p:nvPicPr>
          <p:cNvPr id="6" name="Picture 3" descr="circuit carb 2cp1"/>
          <p:cNvPicPr>
            <a:picLocks noChangeAspect="1" noChangeArrowheads="1"/>
          </p:cNvPicPr>
          <p:nvPr/>
        </p:nvPicPr>
        <p:blipFill>
          <a:blip r:embed="rId3" cstate="print"/>
          <a:srcRect l="4517" t="4551" r="4673" b="2072"/>
          <a:stretch>
            <a:fillRect/>
          </a:stretch>
        </p:blipFill>
        <p:spPr>
          <a:xfrm>
            <a:off x="4520952" y="3313788"/>
            <a:ext cx="1656183" cy="1076519"/>
          </a:xfrm>
          <a:prstGeom prst="rect">
            <a:avLst/>
          </a:prstGeom>
          <a:noFill/>
          <a:ln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04155" y="1414517"/>
            <a:ext cx="8569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 smtClean="0"/>
              <a:t>Can you see the diagram clearly?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07E2-F5C2-423C-A6FA-B46A054A1BB7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pic>
        <p:nvPicPr>
          <p:cNvPr id="6" name="Picture 3" descr="circuit carb 2cp1"/>
          <p:cNvPicPr>
            <a:picLocks noChangeAspect="1" noChangeArrowheads="1"/>
          </p:cNvPicPr>
          <p:nvPr/>
        </p:nvPicPr>
        <p:blipFill>
          <a:blip r:embed="rId3" cstate="print"/>
          <a:srcRect l="4517" t="4551" r="4673" b="2072"/>
          <a:stretch>
            <a:fillRect/>
          </a:stretch>
        </p:blipFill>
        <p:spPr>
          <a:xfrm>
            <a:off x="1153194" y="1376771"/>
            <a:ext cx="7256190" cy="4716525"/>
          </a:xfrm>
          <a:prstGeom prst="rect">
            <a:avLst/>
          </a:prstGeom>
          <a:noFill/>
          <a:ln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04528" y="908720"/>
            <a:ext cx="8569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 smtClean="0"/>
              <a:t>Better now…?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Powerpoints</a:t>
            </a:r>
            <a:r>
              <a:rPr lang="en-GB" dirty="0" smtClean="0"/>
              <a:t> converted for mobile access &amp; viewing:</a:t>
            </a:r>
          </a:p>
          <a:p>
            <a:pPr lvl="1"/>
            <a:r>
              <a:rPr lang="en-US" sz="2000" u="sng" dirty="0" smtClean="0"/>
              <a:t>http://www.slideshare.net/iltatcnwl/cnwllevel-3autoadvancedchassistechnologyintro</a:t>
            </a:r>
            <a:endParaRPr lang="en-US" sz="20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DA8FB2-BFB2-49B4-B96A-36F09B7AC4A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52600" y="1412776"/>
            <a:ext cx="6822758" cy="4859876"/>
            <a:chOff x="395536" y="260648"/>
            <a:chExt cx="7416824" cy="637204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878" y="260648"/>
              <a:ext cx="1687946" cy="1864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180" y="260648"/>
              <a:ext cx="3978092" cy="1791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172" y="2566713"/>
              <a:ext cx="1677772" cy="1834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603" y="2329793"/>
              <a:ext cx="3668757" cy="2070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941168"/>
              <a:ext cx="1549943" cy="1691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734069"/>
              <a:ext cx="3432727" cy="1863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52600" y="836712"/>
            <a:ext cx="698477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smtClean="0"/>
              <a:t>Learning Apps from the iTunes Store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061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6033121" y="1412776"/>
            <a:ext cx="2808312" cy="4968552"/>
            <a:chOff x="5013523" y="233163"/>
            <a:chExt cx="4022973" cy="6536451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9747" y="2420888"/>
              <a:ext cx="1990725" cy="217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9747" y="233163"/>
              <a:ext cx="1981200" cy="217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0071" y="4592588"/>
              <a:ext cx="1876425" cy="2162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523" y="2420888"/>
              <a:ext cx="1943100" cy="2162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949" y="4550289"/>
              <a:ext cx="1933575" cy="2219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064568" y="1412776"/>
            <a:ext cx="4752528" cy="4752528"/>
            <a:chOff x="35495" y="183746"/>
            <a:chExt cx="5949578" cy="655003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83746"/>
              <a:ext cx="1693768" cy="1949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99" y="2204864"/>
              <a:ext cx="1642726" cy="1892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13937" y="4057327"/>
              <a:ext cx="1693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Number 2 is good</a:t>
              </a:r>
              <a:endParaRPr lang="en-GB" sz="1400" dirty="0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5" y="4580687"/>
              <a:ext cx="1811429" cy="2016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119" y="260648"/>
              <a:ext cx="1857375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311" y="2348880"/>
              <a:ext cx="1952625" cy="2181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020" y="4581128"/>
              <a:ext cx="1866900" cy="2152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848" y="234330"/>
              <a:ext cx="1800225" cy="211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352600" y="836712"/>
            <a:ext cx="698477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smtClean="0"/>
              <a:t>Learning Apps from the iTunes Store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205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07E2-F5C2-423C-A6FA-B46A054A1BB7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32520" y="1621249"/>
            <a:ext cx="8424936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7200" dirty="0" smtClean="0"/>
              <a:t>Developing Resources</a:t>
            </a:r>
            <a:endParaRPr lang="en-US" sz="7200" dirty="0"/>
          </a:p>
        </p:txBody>
      </p:sp>
      <p:pic>
        <p:nvPicPr>
          <p:cNvPr id="7" name="Picture 6" descr="http://www.suberapps.com/wp-content/uploads/2009/03/18_sexy_iphone_apps_headlin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24" y="4542354"/>
            <a:ext cx="1866207" cy="17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1124744"/>
            <a:ext cx="8915400" cy="1143000"/>
          </a:xfrm>
        </p:spPr>
        <p:txBody>
          <a:bodyPr/>
          <a:lstStyle/>
          <a:p>
            <a:r>
              <a:rPr lang="en-GB" dirty="0" smtClean="0"/>
              <a:t>Perspective Check…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88840"/>
            <a:ext cx="8915400" cy="4137323"/>
          </a:xfrm>
        </p:spPr>
        <p:txBody>
          <a:bodyPr/>
          <a:lstStyle/>
          <a:p>
            <a:r>
              <a:rPr lang="en-GB" dirty="0" smtClean="0"/>
              <a:t>Which </a:t>
            </a:r>
            <a:r>
              <a:rPr lang="en-GB" dirty="0"/>
              <a:t>of the following mobile learning resource creation methods do you favour? …</a:t>
            </a:r>
            <a:endParaRPr lang="en-GB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GB" sz="2400" dirty="0"/>
              <a:t>GLO Maker/ </a:t>
            </a:r>
            <a:r>
              <a:rPr lang="en-GB" sz="2400" dirty="0" err="1"/>
              <a:t>Xerte</a:t>
            </a:r>
            <a:endParaRPr lang="en-GB" sz="2400" dirty="0"/>
          </a:p>
          <a:p>
            <a:pPr marL="971550" lvl="1" indent="-514350">
              <a:buFont typeface="+mj-lt"/>
              <a:buAutoNum type="alphaUcPeriod"/>
            </a:pPr>
            <a:r>
              <a:rPr lang="en-GB" sz="2400" dirty="0"/>
              <a:t>Articulate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GB" sz="2400" dirty="0" err="1"/>
              <a:t>Lectora</a:t>
            </a:r>
            <a:r>
              <a:rPr lang="en-GB" sz="2400" dirty="0"/>
              <a:t> Inspire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GB" sz="2400" dirty="0" smtClean="0"/>
              <a:t>Mobile apps (iPhone </a:t>
            </a:r>
            <a:r>
              <a:rPr lang="en-GB" sz="2400" dirty="0" err="1" smtClean="0"/>
              <a:t>etc</a:t>
            </a:r>
            <a:r>
              <a:rPr lang="en-GB" sz="2400" dirty="0" smtClean="0"/>
              <a:t> or other platforms)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GB" sz="2400" dirty="0" err="1" smtClean="0"/>
              <a:t>Molesys</a:t>
            </a:r>
            <a:r>
              <a:rPr lang="en-GB" sz="2400" dirty="0" smtClean="0"/>
              <a:t>/</a:t>
            </a:r>
            <a:r>
              <a:rPr lang="en-GB" sz="2400" dirty="0" err="1" smtClean="0"/>
              <a:t>MoleDev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DA8FB2-BFB2-49B4-B96A-36F09B7AC4A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02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1124744"/>
            <a:ext cx="8915400" cy="1143000"/>
          </a:xfrm>
        </p:spPr>
        <p:txBody>
          <a:bodyPr/>
          <a:lstStyle/>
          <a:p>
            <a:r>
              <a:rPr lang="en-GB" dirty="0" smtClean="0"/>
              <a:t>Perspective Check…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88840"/>
            <a:ext cx="8915400" cy="4137323"/>
          </a:xfrm>
        </p:spPr>
        <p:txBody>
          <a:bodyPr/>
          <a:lstStyle/>
          <a:p>
            <a:r>
              <a:rPr lang="en-GB" dirty="0" smtClean="0"/>
              <a:t>Which </a:t>
            </a:r>
            <a:r>
              <a:rPr lang="en-GB" dirty="0"/>
              <a:t>of the following mobile learning resource </a:t>
            </a:r>
            <a:r>
              <a:rPr lang="en-GB" dirty="0" smtClean="0"/>
              <a:t>hosting </a:t>
            </a:r>
            <a:r>
              <a:rPr lang="en-GB" dirty="0"/>
              <a:t>methods do you favour? …</a:t>
            </a:r>
            <a:endParaRPr lang="en-GB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GB" sz="2400" dirty="0" err="1" smtClean="0"/>
              <a:t>Screenr</a:t>
            </a:r>
            <a:r>
              <a:rPr lang="en-GB" sz="2400" dirty="0" smtClean="0"/>
              <a:t> </a:t>
            </a:r>
            <a:endParaRPr lang="en-GB" sz="2400" dirty="0"/>
          </a:p>
          <a:p>
            <a:pPr marL="971550" lvl="1" indent="-514350">
              <a:buFont typeface="+mj-lt"/>
              <a:buAutoNum type="alphaUcPeriod"/>
            </a:pPr>
            <a:r>
              <a:rPr lang="en-GB" sz="2400" dirty="0"/>
              <a:t>Jing, </a:t>
            </a:r>
            <a:r>
              <a:rPr lang="en-GB" sz="2400" dirty="0" err="1" smtClean="0"/>
              <a:t>Camtasia</a:t>
            </a:r>
            <a:r>
              <a:rPr lang="en-GB" sz="2400" dirty="0" smtClean="0"/>
              <a:t> </a:t>
            </a:r>
            <a:endParaRPr lang="en-GB" sz="2400" dirty="0"/>
          </a:p>
          <a:p>
            <a:pPr marL="971550" lvl="1" indent="-514350">
              <a:buFont typeface="+mj-lt"/>
              <a:buAutoNum type="alphaUcPeriod"/>
            </a:pPr>
            <a:r>
              <a:rPr lang="en-GB" sz="2400" dirty="0"/>
              <a:t>PowerPoint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GB" sz="2400" dirty="0"/>
              <a:t>YouTube, </a:t>
            </a:r>
            <a:r>
              <a:rPr lang="en-GB" sz="2400" dirty="0" err="1"/>
              <a:t>etc</a:t>
            </a:r>
            <a:r>
              <a:rPr lang="en-GB" sz="2400" dirty="0"/>
              <a:t>, Video sharing sites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GB" sz="2400" dirty="0" err="1"/>
              <a:t>Slideshare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DA8FB2-BFB2-49B4-B96A-36F09B7AC4A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36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764704"/>
            <a:ext cx="8915400" cy="1143000"/>
          </a:xfrm>
        </p:spPr>
        <p:txBody>
          <a:bodyPr/>
          <a:lstStyle/>
          <a:p>
            <a:r>
              <a:rPr lang="en-GB" dirty="0" smtClean="0"/>
              <a:t>Resource Creation Methods….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2776"/>
            <a:ext cx="8915400" cy="4713387"/>
          </a:xfrm>
        </p:spPr>
        <p:txBody>
          <a:bodyPr/>
          <a:lstStyle/>
          <a:p>
            <a:r>
              <a:rPr lang="en-GB" dirty="0" smtClean="0"/>
              <a:t>RLOs (Reusable Learning Objects)	</a:t>
            </a:r>
          </a:p>
          <a:p>
            <a:pPr lvl="1"/>
            <a:r>
              <a:rPr lang="en-US" sz="2400" dirty="0" smtClean="0"/>
              <a:t>GLO Maker</a:t>
            </a:r>
          </a:p>
          <a:p>
            <a:pPr lvl="1"/>
            <a:r>
              <a:rPr lang="en-US" sz="2400" dirty="0" smtClean="0"/>
              <a:t>Articulate</a:t>
            </a:r>
          </a:p>
          <a:p>
            <a:pPr lvl="1"/>
            <a:r>
              <a:rPr lang="en-US" sz="2400" dirty="0" err="1" smtClean="0"/>
              <a:t>Xerte</a:t>
            </a:r>
            <a:endParaRPr lang="en-US" sz="2400" dirty="0" smtClean="0"/>
          </a:p>
          <a:p>
            <a:pPr lvl="1"/>
            <a:r>
              <a:rPr lang="en-US" sz="2400" dirty="0" smtClean="0"/>
              <a:t>Hot Lava Mobile</a:t>
            </a:r>
          </a:p>
          <a:p>
            <a:pPr lvl="1"/>
            <a:r>
              <a:rPr lang="en-US" sz="2400" dirty="0" err="1" smtClean="0"/>
              <a:t>Lectora</a:t>
            </a:r>
            <a:r>
              <a:rPr lang="en-US" sz="2400" dirty="0" smtClean="0"/>
              <a:t> Inspire</a:t>
            </a:r>
          </a:p>
          <a:p>
            <a:pPr lvl="1"/>
            <a:r>
              <a:rPr lang="en-US" sz="2400" dirty="0" smtClean="0"/>
              <a:t>iPhone /iPad/iPod apps</a:t>
            </a:r>
          </a:p>
          <a:p>
            <a:pPr lvl="1"/>
            <a:r>
              <a:rPr lang="en-US" sz="2400" dirty="0" err="1" smtClean="0"/>
              <a:t>Molesys</a:t>
            </a:r>
            <a:r>
              <a:rPr lang="en-US" sz="2400" dirty="0" smtClean="0"/>
              <a:t>/</a:t>
            </a:r>
            <a:r>
              <a:rPr lang="en-US" sz="2400" dirty="0" err="1" smtClean="0"/>
              <a:t>MoleDev</a:t>
            </a:r>
            <a:endParaRPr lang="en-US" sz="2400" dirty="0" smtClean="0"/>
          </a:p>
          <a:p>
            <a:r>
              <a:rPr lang="en-GB" dirty="0" smtClean="0">
                <a:ea typeface="+mn-ea"/>
                <a:cs typeface="+mn-cs"/>
              </a:rPr>
              <a:t>Details in “</a:t>
            </a:r>
            <a:r>
              <a:rPr lang="en-US" dirty="0" smtClean="0"/>
              <a:t>Mobile Learning Resource Creation Specification Grid”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DA8FB2-BFB2-49B4-B96A-36F09B7AC4A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764704"/>
            <a:ext cx="8915400" cy="1143000"/>
          </a:xfrm>
        </p:spPr>
        <p:txBody>
          <a:bodyPr/>
          <a:lstStyle/>
          <a:p>
            <a:r>
              <a:rPr lang="en-GB" dirty="0" smtClean="0"/>
              <a:t>Resource Creation Methods….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2776"/>
            <a:ext cx="8915400" cy="4713387"/>
          </a:xfrm>
        </p:spPr>
        <p:txBody>
          <a:bodyPr/>
          <a:lstStyle/>
          <a:p>
            <a:r>
              <a:rPr lang="en-GB" dirty="0" smtClean="0"/>
              <a:t>Video/Audio 	</a:t>
            </a:r>
          </a:p>
          <a:p>
            <a:pPr lvl="1"/>
            <a:r>
              <a:rPr lang="en-US" sz="2400" dirty="0" err="1" smtClean="0"/>
              <a:t>Screencasting</a:t>
            </a:r>
            <a:endParaRPr lang="en-US" sz="2400" dirty="0" smtClean="0"/>
          </a:p>
          <a:p>
            <a:pPr lvl="2"/>
            <a:r>
              <a:rPr lang="en-US" sz="2000" dirty="0" err="1" smtClean="0"/>
              <a:t>Screenr</a:t>
            </a:r>
            <a:r>
              <a:rPr lang="en-US" sz="2000" dirty="0" smtClean="0"/>
              <a:t>, Jing, Camtasia, PowerPoint </a:t>
            </a:r>
          </a:p>
          <a:p>
            <a:pPr lvl="1"/>
            <a:r>
              <a:rPr lang="en-US" sz="2400" dirty="0" smtClean="0"/>
              <a:t>Video sharing sites</a:t>
            </a:r>
          </a:p>
          <a:p>
            <a:pPr lvl="2"/>
            <a:r>
              <a:rPr lang="en-GB" sz="2000" dirty="0" smtClean="0"/>
              <a:t>YouTube, etc, </a:t>
            </a:r>
            <a:r>
              <a:rPr lang="en-GB" sz="2000" dirty="0" err="1" smtClean="0"/>
              <a:t>Slideshare</a:t>
            </a:r>
            <a:endParaRPr lang="en-US" sz="2000" dirty="0" smtClean="0"/>
          </a:p>
          <a:p>
            <a:pPr>
              <a:buNone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DA8FB2-BFB2-49B4-B96A-36F09B7AC4A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942350"/>
              </p:ext>
            </p:extLst>
          </p:nvPr>
        </p:nvGraphicFramePr>
        <p:xfrm>
          <a:off x="3728864" y="3444984"/>
          <a:ext cx="475252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637"/>
                <a:gridCol w="442891"/>
              </a:tblGrid>
              <a:tr h="262891">
                <a:tc>
                  <a:txBody>
                    <a:bodyPr/>
                    <a:lstStyle/>
                    <a:p>
                      <a:r>
                        <a:rPr lang="en-GB" dirty="0" smtClean="0"/>
                        <a:t>MOBILE</a:t>
                      </a:r>
                      <a:r>
                        <a:rPr lang="en-GB" baseline="0" dirty="0" smtClean="0"/>
                        <a:t> RESOURCES</a:t>
                      </a:r>
                      <a:endParaRPr lang="en-GB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9060" marR="99060"/>
                </a:tc>
              </a:tr>
              <a:tr h="657229">
                <a:tc>
                  <a:txBody>
                    <a:bodyPr/>
                    <a:lstStyle/>
                    <a:p>
                      <a:r>
                        <a:rPr lang="en-GB" dirty="0" smtClean="0"/>
                        <a:t>Developing materials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Screencasting</a:t>
                      </a:r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Apps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 marL="99060" marR="9906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2373"/>
              </p:ext>
            </p:extLst>
          </p:nvPr>
        </p:nvGraphicFramePr>
        <p:xfrm>
          <a:off x="3728864" y="5085184"/>
          <a:ext cx="475252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8816"/>
                <a:gridCol w="483712"/>
              </a:tblGrid>
              <a:tr h="288032">
                <a:tc>
                  <a:txBody>
                    <a:bodyPr/>
                    <a:lstStyle/>
                    <a:p>
                      <a:r>
                        <a:rPr lang="en-GB" dirty="0" smtClean="0"/>
                        <a:t>MOBILE ACCESS</a:t>
                      </a:r>
                      <a:endParaRPr lang="en-GB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9060" marR="99060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GB" dirty="0" smtClean="0"/>
                        <a:t>Deploying </a:t>
                      </a:r>
                      <a:r>
                        <a:rPr lang="en-GB" dirty="0" err="1" smtClean="0"/>
                        <a:t>Wifi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Mobile versions of Web Services, VLE</a:t>
                      </a:r>
                    </a:p>
                    <a:p>
                      <a:endParaRPr lang="en-GB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marL="99060" marR="9906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849201"/>
              </p:ext>
            </p:extLst>
          </p:nvPr>
        </p:nvGraphicFramePr>
        <p:xfrm>
          <a:off x="3728864" y="1052736"/>
          <a:ext cx="4780201" cy="80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4732"/>
                <a:gridCol w="445469"/>
              </a:tblGrid>
              <a:tr h="432048">
                <a:tc>
                  <a:txBody>
                    <a:bodyPr/>
                    <a:lstStyle/>
                    <a:p>
                      <a:r>
                        <a:rPr lang="en-GB" dirty="0" smtClean="0"/>
                        <a:t>THE INSTITUTIONAL CHALLENGE</a:t>
                      </a:r>
                      <a:endParaRPr lang="en-GB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Strategy + Economics</a:t>
                      </a:r>
                      <a:endParaRPr lang="en-GB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9060" marR="99060"/>
                </a:tc>
              </a:tr>
            </a:tbl>
          </a:graphicData>
        </a:graphic>
      </p:graphicFrame>
      <p:pic>
        <p:nvPicPr>
          <p:cNvPr id="8" name="Picture 6" descr="http://www.suberapps.com/wp-content/uploads/2009/03/18_sexy_iphone_apps_headlin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3473312"/>
            <a:ext cx="1434159" cy="132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data:image/jpg;base64,/9j/4AAQSkZJRgABAQAAAQABAAD/2wBDAAkGBwgHBgkIBwgKCgkLDRYPDQwMDRsUFRAWIB0iIiAdHx8kKDQsJCYxJx8fLT0tMTU3Ojo6Iys/RD84QzQ5Ojf/2wBDAQoKCg0MDRoPDxo3JR8lNzc3Nzc3Nzc3Nzc3Nzc3Nzc3Nzc3Nzc3Nzc3Nzc3Nzc3Nzc3Nzc3Nzc3Nzc3Nzc3Nzf/wAARCACMAIwDASIAAhEBAxEB/8QAHAAAAgIDAQEAAAAAAAAAAAAAAAYEBQIDBwEI/8QARBAAAgEDAgMFAwcKAgsAAAAAAQIDAAQRBRIGITETQVFhcSKBkQcUMkKhwfAjM1JicoKxwtHhkvEVFiQlNENEU4OTov/EABsBAAIDAQEBAAAAAAAAAAAAAAAEAgMFBgEH/8QALhEAAQMDAwMDAgYDAAAAAAAAAQACAwQRIQUSMRNBUSJhgRQyFSNxkaGx4fDx/9oADAMBAAIRAxEAPwDuNFFFCEUUUUIRRRRQhFFFFCEUUUUIRRRRQhFFFFCEUUUUIRRRRQhFa5p4oELzSLGg6sxwBWyqzWAjdgsqhkD7ipGd2K9AuVFxsLrc2r6aib2vrbZnG7tQRnwrQ3EWjL11K3/x0rcZSJO9hDEgj3OcgY8vd30tW9okys0jNncRyIFMR0+8JWSq2HIXSjxRogznUoOXmawbi7QV66lF7lY/wFIA06z7Ml0ndgfqnI+ysTpdoeYVlz+m+KUmljheWOvcLQpqeaojEjLWKfG404fXOdQHLwikP8tan454eX/rn91vIf5aRTpVnzyA3/lJqNLpNr2h7GN2x3bj+MVV9XD7q59DOwXdZPb/ACh8PJ/zp2PlA331jB8oeh3FzFbw/OmklcIv5HHM8h30k22iWjKWuIWH6pZsn0rCCxtoOKdHhtYezHadoxyTuwSf5alHPG9+0XVMkL2M3EhdTTWonx2drfMh6SC2bbjxye7zrZa6pDcag9kiv2ixCUkjlgnHxyKgwzyRWkdsqoI0jCA454Ax91aeHhv13VJO5IoIwf8AGxH2imtmCUp1CXABMoooFFVK9FFFFCEUUUUIRVRqypLeW8Ms7Qx7WZirbSccgM+/7Kts1QarFcXmqGG1EWY4gzGRiOpOByHrU2cquX7UpcYSWcOo21sl0XCQs+ZG3E578n9moGmzWzWkZjuIiGyebY76quNZDDxDcJMNzw2nZ+xggMQf0vX1rCyXZaQr4IP4Vr0sQcL3WLVS2PCZnSWZfyeHUYwA3L+FQpnELhZJIlY9ACWPwFVsikwuolaIFebK2MVhpxngwN5eLOGkl5yN5Ajp+Mmua1SOKmqC2/YFdtoc8tTSb8YNlaoryPsG9nP1QACPXw95qyghVWAJBbHj19PIVAGq2UC/N48RTZA7Prlj0BPifDrUh43srYvKd11cnbkHpnuHkKzHHdx3T0wLhZykXhEUjb8FR0PXAFUdhvu+LspzeO0fDAnqQQD/APQq3kt2mnaOSV2wm7n3k5H2YqDw1K9xxTqE8cIkkWJIlTdtG4lF648jTunD8z4WVqDdkPm5T29jptum+1B7UcsmR25ehOK84TG59Vm/SvNv+GNB/WsGju4wTdwRxg/R2y78n4Ct/B6/7qeX/vXU758R2jAfYBWwcMOViNzIMK9oooqhNIooooQiiiihC8pW1O+EGpzbJHVxgNsVjyx3kCmk1QRX/wA0uLoCMv2sxbOcY5Bf5asj7mypmtgErkHFjvPruqTYZ9rohbHQ4GM+pFWUabEVR3ACqLV7ovfX5Co3aXpbngnkT76y/wBYyhO61Huk/tWzBI2MepYs0b5D6Vc3CylQIwmACdzdAag3l9MHSC3GxmH50jkg/V8/PpURuKVTrZH/ANg/pUK+4jt7jLGyZZAMIRKDjn6daxNQ06GZ5mY7JXS6Tq0kDG08zbNGLjt/vlXOgW0bTtc5JiiYiLd9Zzjc5P461I0rWpbzXjz32UX0FPp9IepK+6ltuJ4FshapBIq4CMVYZ259rHmfvqLpnEsFhI8kkEzFt2dmBzJz4+nwrG+iqBueRngLfdqFI51i/HyupxXSzajN2LZAgQ7c81Oe/wCNa+BVEmo6vdjqLkBfDkW/rXMLTjFbXiR9UEU3Yuu1ozg7h3Cun/JmtjqWlC8liSW2knkLpKgba4VQMg+rc/OnqKB0RJeOwWPqM0cgDY3XF05XVxK8eZWyAMjkByqRwgmzhrTsjm8IkPq3tffVVri2lnpl21hBFDGsLMRFGEGcHnypj0qH5vp1rCRjs4UXHooFPvtsFllR3MhJ8KUOle0UVSmUUUUUIRRRRQhYtyGfCleC2sTZSXU7N86Jd/z7jvJHshsdMUyXb9nbSuTgKhJPupN1KK8g0K4vZoYUi+bM/KUllypxyKjx8ati/VLzH2uuV2kpmmtl2tlpnlJ5c/Lx/wA6cNOC29q7ybVaUeyxXdlfDGDjmKUdJLy3VpFu3LDE20EjC5NXdxOwKqksrBOQCqMH4io6zLak6TXWJPzYf5VmhUZnrN5aSGj2tc+V5eWMEsvaRmJX8VymfsxUFrYIw3W6nP1gqsM+oqQblBklE8yzY5+7FYrdAsCiqOf0huOPtrl2ukAtdfQRGGjIVZdRQM5TsIQg6nYCMfDNbrDTLKQEy2NswHUmAHH4FWEel/OcmQyKuQSwGPA8/wC1SFhESCMMNi/W2jJ9R/epGc2s05WFYF5c4Kv1vRdFtNDu5jp9rHKIGYPs2lTj2cfZ6+lM3yRWt23Cdolt2Sgh5m7Xdz3SMBjHkv2ik3ihZ10C9uXBMZITLsC2CwHP4npXROBBJp/CmlJCxR2tI2bx5jd/Ma2NL3dJxLr5WXrLY2SsAHbKsOIYpV0x7ebZ2spWI9nnHtMF5Z/ap0AxSZqErXNxYQyMS73sROeRwGDfy051oSH0gLKgsS4he0UUVUmUUUUUIRRRRQhQtXdU025LkBezIJJwMGknizVu14Y1CNblHXssbVI5ZYDu7qctbwbEqejOuR4gHJH2UmfKXf8AzrhwxIm1nnRMlhz55+6rYvuCVnPOeyQ9OGdSfDhxHbxrlXDDOBnp55qVqkkFrb9pJbmUk4AU881E0RkW4vDLIgftAoBcZ5Z8OtWssgZliiKk55sG6VdqxiFFdwzfCloHW/EBs4tnxayo4mnmYH5qkBb6MUahpD655KPXn5VbxW6W0bTXsq4UfQ3HaPU9W/h61jJNb6fFk82bkFA9uQ+A8vX3+FR7OKXWLzN1gW8By8Y5gseieY8T7q45ziRfgBd+T5Kt7K8QW6XFwhjjmYhC+dzKcnccfYPCoE8nzqdorZQvaMFbtIztXIPLr+M1lFdDUNccIcwWakZHe/Q/Dp7q3ErLZX3Z43iaTBHcVOR91U22m9sqgRM3biEv8fJJYcOrZs2+OSdSjdCCAxI/HlXSdA1LhWLTI4dQls3lRVQdtBk7VRVHVenKuYcdXy6lBoiR9Jp9zD4D76uRci4dkgQA5OVJ5nzxitujkMNMNwySVzmptdJVHHATimq6cNd0q5e9to7NHcmV5AiAhGwMnl1YU6RcQ6LNzi1fT3H6t1GfvrkbXDW8lioMYJWQkyE4GSB93fReQxXQ3SPCxI6qqH+INXVVd0ntaW9goabppnjLw62T28Ls0V/Zy/mruB/2ZVP31vDqejD4184atpem21tJcSsRsGeRTn5DAqDoum4tzqF3DcgSH8jsTIQePLvq2Gdsrd3AXtXSGnIbe5K+ns17XGtLEyC30/UNRvxNcxmVdrHe6A8lwSNo65xzOPWnHg3UJLa/l0e6kleNl7WzafO7aPpIck9MgjmeRPhTZis24Ky21ALtpFk6UV4K9qpMqq1tRKtrC0jRo82XZW2kKAT19cUhfKVHFaQabFbTST9pch8SMJPog8u7x76e9cWZvmyQRq7M5GGfb3Z648q538oMMsU2l/PYliX8t7LDtRnaMHl6VdBfeElU8HCULHS4dQtZb25aSPMpG5FAXnz6e/xrxuHE3Ds77bnmCY+X2Gr3Qdj8NwwP2JBd2KvkHJY99Rns5YGOzfJF1AB37fTvrEqdRlM72tNgDbyF1Gl6XTPpWmQZPfhL8+h30EhWO7AZeh3MOVao7biC2Ts7a8YIOgSX08aYRKGjIJ3BPLmK0LdYf2Uyv8aiKyZws4A/ATkunUkWNzgfY/8AUu2rcT6buNojbW5n2UcH7+815DrHE2nGTtLByHcyMJLVupA8MeFO9kglVdinIOQOuDn8fgVOe3jiXMrbiOfXCg+ZPU1S6vZezowVAUXdkrlyeC9uLrVdPW6hKCCTcEVSCQTk8j6U3R39kCG7OUMvkDio1273fHsXZkMYbU43Ekc1Pj+1TQLCCPtZIREFlA/JlclTg5wfhTks8e1gLeR+yxZI5OpIepkee6gajqumW1zAmoPtWS1Ux5QkjJJzyBx1FRW1fRRkxX8Tg9xJUj1yP61YTwWMupuL62WeOPaiKYwwJCDkc88c/TPpVbxVp2mafpsl5/oy0iOdsa8wSx6cgceJ91Qq+i6q6ZBvgdrcJvTnVMNIJWkBuT38qmuzHrerw2dmA1rDiSZ1bIb3493rmm7T5JUnVriBUhj5sUYc+4DrzySBUv5O9CttL0ftNR7ZZ7kCR9nVR9UH0HP1J8KY9JtFvNbcpua0sW7T8pjLSEYQH0XLerL4VpxwNAAHDViT1b6iUvdyf4+El6/LPqcouTFLFNGR2MioNyY6D6Xx5VO0zVjerG8QjtdVtHEgQAKCw78DqpGQfInvrqIt0kOTEh/aUULptpI6MLO3d0OVdol9n0OOVeU++Im5uCmavpztG0WIws9A1q31mxFxB7MinbNCx9qJ+9W+49451a1AttJsre4FzHaW63GNvarEobHhnrip46VM2vhVNvbKhar2iWbTQRmSWL21VRzPjjzxSBrHFGl6pbK0yCV7dyQHBAB5gg+ddLIzVRqfDWkanK0t3ZRNK3WTaAx99DTY3UXs3Lmem6jobRmFGIXJZQMdDU3s9HkGVm2n9ZqvLv5K+HZ23RxSQsf0HI/hVfN8k1uCDZ6jNFju/vSk1M17y4DlalJWmKMMceFAm0m1uoysVzEwzn2m5+41oHCEgYSCdJFGPZB5kVLPyc6zbD/ZdULkd7d9aJ+G+LrePCMkuPA0qaUjACskq97t117NpN7brmCMbhgKAN3X8dahT6dqiMHkWQHu54rFY+LrV8z2jKVPIpz8K9fi7WLPle6dPtHVlQsKodSWOAnaeuLBbBSosN1FxncyzRvuNvyLE9yr3n0q9tp7p5tuCFGOWcg/ZWjUuNLcXEV3LaKQBtlBjwdv+RP2VY2OucNIRcxzAqVwBvJ+ynTG5waWjgf0sqbol0jpCQ48eMrLs1kurpJt2wzEnHXuqgtLVOI+KNqO0mlacdzsxyJH7h6Ej4A+NW+r2dzxHOj8OzxR2lyR86kLc4eQGP3sH4HmKbdG0tOENOVbYW3ZIObGUMzHlknmD3e4CrxTkVLpTm/CTlrQKNlPHwB6llqN3YjTSbezD3PsqrYBZmJGACOeScD3+VMmiaaNL06OCYiSckySlfrSNzY+meQ8gKqtEs59c1QazcRCO0i/4VSuO0bpvx4AE4z1JJ8KcYoUj5gc/E0270t2BLQMv6z8LTHbs2DJyHgKkqoUYUYHhWVFVplFFFFCEUUUUIRRRRQhGK8xXtFCFiVB68/Wtb2sEn04Yz+6K3UUIVZcaBpVx+dsoT+7VVNwDw7K5cafHG5+sgwfiKaKKF4QDylGD5P9Jtrhp7WW6gdxhtkp9oeBB5GplvwdpcUwlm7e62nKpcSbkB8duAD780xUVIOcOComJhNyFiqhRgVlRRUVNFFFFCEUUUUIX//Z"/>
          <p:cNvSpPr>
            <a:spLocks noChangeAspect="1" noChangeArrowheads="1"/>
          </p:cNvSpPr>
          <p:nvPr/>
        </p:nvSpPr>
        <p:spPr bwMode="auto">
          <a:xfrm>
            <a:off x="80831" y="-623888"/>
            <a:ext cx="1413669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data:image/jpg;base64,/9j/4AAQSkZJRgABAQAAAQABAAD/2wCEAAkGBggPBQkIDAgUCRUTFRYZDRcYEBoTGxUWHxwhIB8cGR4jJygjIyUvJR4eKzsoLzMrLTEvGR8xNjAwNSYsODUBCQoKDQsNGQ4OGTUkHiQ1NTU1NTU1NTU1NDU1NTU1NSwtMTQ1LDU0LDU1NTMvLzQ0KjQsNCw0NDQvLCw2NCw1LP/AABEIADIAMgMBIgACEQEDEQH/xAAbAAACAwEBAQAAAAAAAAAAAAAABQQGBwMBAv/EADcQAAEDAwEDCAcJAQAAAAAAAAEAAgMEBREGEiFhExQxQVFUo9EHFnGBkrLSFyJCUlVykZOxMv/EABkBAAMBAQEAAAAAAAAAAAAAAAAFBgQDAv/EACURAAICAgECBgMAAAAAAAAAAAECAAMEIRETMUFRYXGRsRIiI//aAAwDAQACEQMRAD8AX6y1hdXagmYyfYAx+EO6RnAzkY3hIvWm8988NnkpepIc3+oP7flCWc34KzxcajoISgJ4HgPKKLbX/M7kj1pvPfPDZ5I9abz3zw2eSc+j+0U0+uLfTVEImYS8uaRkHDHEZ94C0b0maYs0ehKyqgtcNM9hi2HMibGd8jWnOAOolcb7MSm5ajUN+g8dT2gsdC4btMg9abz3zw2eS7UmsLuyqZIanbAIz9xo3cCACoPN+COb8FtOLjkcdMfAnHqv5mbZFrOtETGnDsAAnA38UKvIULHUq96p83aZ2Py/KE3sno4udZbWVsUkUTXE7O25wJwcHoaesLnXU+ax7sdn+K26b1tS0lihoJaOWQs2sFgaQQXE78uHaqdrbUxU6I5PA+ooARrmD9tz40l6N7lR6npbjLPC9rNvaDXOJ3sc3dloHWrZrGyz1ulau2wvaxz+T2S4kD7r2uOcAnoCi2jXVFVXSKijo543PzguawNGATvw4nq7E3vN2hpLTLXysdI1mzkNALjtODRjJA6T2pLfbe9ytYP21x8xhWtYQhTqZf8AY/eO9U/xv+hVW52Samuc9DMAHxkB2N43gEY9xC1f7Tbb+n1PwR/WqHeqk1d/rLjyJhEhbstPSAGhu/8AhOcTIyWfi4amC5alXlDuMUIQpmNpzdBlxcvObcEwjh3Fh3EEhw4r75FU1D/yX2EQ3asb3nTSUIbqikd0f9/I5WrXYB0fVt7XRY/saqiIiCCCWnqIOCF5NHM/HK1Us4ByA+VzwD7CVnvoNtq2A9p1qvCVlCO8W824I5twTPkF46IAZO5bi/EyjchIUtlrq3RteISQRkexCk5RxtrOJguuWsDcgbWBjJx1qvIQiEEIQiEFLtbGuuMTXNDhneCMoQiE08ABoAGMdCEIRCf/2Q=="/>
          <p:cNvSpPr>
            <a:spLocks noChangeAspect="1" noChangeArrowheads="1"/>
          </p:cNvSpPr>
          <p:nvPr/>
        </p:nvSpPr>
        <p:spPr bwMode="auto">
          <a:xfrm>
            <a:off x="80831" y="-228600"/>
            <a:ext cx="51593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2" descr="data:image/jpg;base64,/9j/4AAQSkZJRgABAQAAAQABAAD/2wCEAAkGBggPBQkIDAgUCRUTFRYZDRcYEBoTGxUWHxwhIB8cGR4jJygjIyUvJR4eKzsoLzMrLTEvGR8xNjAwNSYsODUBCQoKDQsNGQ4OGTUkHiQ1NTU1NTU1NTU1NDU1NTU1NSwtMTQ1LDU0LDU1NTMvLzQ0KjQsNCw0NDQvLCw2NCw1LP/AABEIADIAMgMBIgACEQEDEQH/xAAbAAACAwEBAQAAAAAAAAAAAAAABQQGBwMBAv/EADcQAAEDAwEDCAcJAQAAAAAAAAEAAgMEBREGEiFhExQxQVFUo9EHFnGBkrLSFyJCUlVykZOxMv/EABkBAAMBAQEAAAAAAAAAAAAAAAAFBgQDAv/EACURAAICAgECBgMAAAAAAAAAAAECAAMEIRETMUFRYXGRsRIiI//aAAwDAQACEQMRAD8AX6y1hdXagmYyfYAx+EO6RnAzkY3hIvWm8988NnkpepIc3+oP7flCWc34KzxcajoISgJ4HgPKKLbX/M7kj1pvPfPDZ5I9abz3zw2eSc+j+0U0+uLfTVEImYS8uaRkHDHEZ94C0b0maYs0ehKyqgtcNM9hi2HMibGd8jWnOAOolcb7MSm5ajUN+g8dT2gsdC4btMg9abz3zw2eS7UmsLuyqZIanbAIz9xo3cCACoPN+COb8FtOLjkcdMfAnHqv5mbZFrOtETGnDsAAnA38UKvIULHUq96p83aZ2Py/KE3sno4udZbWVsUkUTXE7O25wJwcHoaesLnXU+ax7sdn+K26b1tS0lihoJaOWQs2sFgaQQXE78uHaqdrbUxU6I5PA+ooARrmD9tz40l6N7lR6npbjLPC9rNvaDXOJ3sc3dloHWrZrGyz1ulau2wvaxz+T2S4kD7r2uOcAnoCi2jXVFVXSKijo543PzguawNGATvw4nq7E3vN2hpLTLXysdI1mzkNALjtODRjJA6T2pLfbe9ytYP21x8xhWtYQhTqZf8AY/eO9U/xv+hVW52Samuc9DMAHxkB2N43gEY9xC1f7Tbb+n1PwR/WqHeqk1d/rLjyJhEhbstPSAGhu/8AhOcTIyWfi4amC5alXlDuMUIQpmNpzdBlxcvObcEwjh3Fh3EEhw4r75FU1D/yX2EQ3asb3nTSUIbqikd0f9/I5WrXYB0fVt7XRY/saqiIiCCCWnqIOCF5NHM/HK1Us4ByA+VzwD7CVnvoNtq2A9p1qvCVlCO8W824I5twTPkF46IAZO5bi/EyjchIUtlrq3RteISQRkexCk5RxtrOJguuWsDcgbWBjJx1qvIQiEEIQiEFLtbGuuMTXNDhneCMoQiE08ABoAGMdCEIRCf/2Q=="/>
          <p:cNvSpPr>
            <a:spLocks noChangeAspect="1" noChangeArrowheads="1"/>
          </p:cNvSpPr>
          <p:nvPr/>
        </p:nvSpPr>
        <p:spPr bwMode="auto">
          <a:xfrm>
            <a:off x="245931" y="-76200"/>
            <a:ext cx="51593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6616" y="5085184"/>
            <a:ext cx="917201" cy="113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2600" y="862635"/>
            <a:ext cx="1296144" cy="127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849201"/>
              </p:ext>
            </p:extLst>
          </p:nvPr>
        </p:nvGraphicFramePr>
        <p:xfrm>
          <a:off x="3728864" y="2276872"/>
          <a:ext cx="4780201" cy="80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4732"/>
                <a:gridCol w="445469"/>
              </a:tblGrid>
              <a:tr h="432048">
                <a:tc>
                  <a:txBody>
                    <a:bodyPr/>
                    <a:lstStyle/>
                    <a:p>
                      <a:r>
                        <a:rPr lang="en-GB" dirty="0" smtClean="0"/>
                        <a:t>THE CLASSROOM</a:t>
                      </a:r>
                      <a:r>
                        <a:rPr lang="en-GB" baseline="0" dirty="0" smtClean="0"/>
                        <a:t> EXPERIENCE</a:t>
                      </a:r>
                      <a:endParaRPr lang="en-GB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Using Devices, Viewing Content</a:t>
                      </a:r>
                      <a:endParaRPr lang="en-GB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9060" marR="99060"/>
                </a:tc>
              </a:tr>
            </a:tbl>
          </a:graphicData>
        </a:graphic>
      </p:graphicFrame>
      <p:pic>
        <p:nvPicPr>
          <p:cNvPr id="17" name="Picture 16" descr="rsspyder.jpg"/>
          <p:cNvPicPr>
            <a:picLocks noChangeAspect="1"/>
          </p:cNvPicPr>
          <p:nvPr/>
        </p:nvPicPr>
        <p:blipFill>
          <a:blip r:embed="rId6" cstate="print"/>
          <a:srcRect l="8844" r="18699"/>
          <a:stretch>
            <a:fillRect/>
          </a:stretch>
        </p:blipFill>
        <p:spPr>
          <a:xfrm>
            <a:off x="1208584" y="2132856"/>
            <a:ext cx="1656184" cy="108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07E2-F5C2-423C-A6FA-B46A054A1BB7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04850" y="1988840"/>
            <a:ext cx="8569325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7200" dirty="0" err="1" smtClean="0"/>
              <a:t>Screencasting</a:t>
            </a:r>
            <a:endParaRPr lang="en-US" sz="7200" dirty="0"/>
          </a:p>
        </p:txBody>
      </p:sp>
      <p:pic>
        <p:nvPicPr>
          <p:cNvPr id="5" name="Picture 4" descr="rsspyder.jpg"/>
          <p:cNvPicPr>
            <a:picLocks noChangeAspect="1"/>
          </p:cNvPicPr>
          <p:nvPr/>
        </p:nvPicPr>
        <p:blipFill>
          <a:blip r:embed="rId3" cstate="print"/>
          <a:srcRect l="8844" r="18699"/>
          <a:stretch>
            <a:fillRect/>
          </a:stretch>
        </p:blipFill>
        <p:spPr>
          <a:xfrm>
            <a:off x="6753200" y="4869160"/>
            <a:ext cx="2232248" cy="1455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836712"/>
            <a:ext cx="9289032" cy="4525963"/>
          </a:xfrm>
        </p:spPr>
        <p:txBody>
          <a:bodyPr/>
          <a:lstStyle/>
          <a:p>
            <a:r>
              <a:rPr lang="en-GB" dirty="0"/>
              <a:t>A </a:t>
            </a:r>
            <a:r>
              <a:rPr lang="en-GB" b="1" dirty="0"/>
              <a:t>screencast</a:t>
            </a:r>
            <a:r>
              <a:rPr lang="en-GB" dirty="0"/>
              <a:t> is a digital recording of computer screen output, also known as a video screen capture, often containing audio </a:t>
            </a:r>
            <a:r>
              <a:rPr lang="en-GB" dirty="0" smtClean="0"/>
              <a:t>narration</a:t>
            </a:r>
          </a:p>
          <a:p>
            <a:r>
              <a:rPr lang="en-GB" dirty="0" smtClean="0"/>
              <a:t>Wide range of potential uses:</a:t>
            </a:r>
          </a:p>
          <a:p>
            <a:pPr lvl="1"/>
            <a:r>
              <a:rPr lang="en-GB" sz="1800" dirty="0" smtClean="0"/>
              <a:t>Providing a voice-over to a PowerPoint presentation</a:t>
            </a:r>
          </a:p>
          <a:p>
            <a:pPr lvl="1"/>
            <a:r>
              <a:rPr lang="en-GB" sz="1800" dirty="0" smtClean="0"/>
              <a:t>How-to’s:  contextualised instructional guides, showing the user how to do something online</a:t>
            </a:r>
          </a:p>
          <a:p>
            <a:pPr lvl="1"/>
            <a:r>
              <a:rPr lang="en-GB" sz="1800" dirty="0" smtClean="0"/>
              <a:t>Feedback on assignments, or other personalised messages</a:t>
            </a:r>
          </a:p>
          <a:p>
            <a:pPr lvl="1"/>
            <a:r>
              <a:rPr lang="en-GB" sz="1800" dirty="0" smtClean="0"/>
              <a:t>Can be set for students to create, for them to demonstrate or practice a particular task	 </a:t>
            </a:r>
            <a:endParaRPr lang="en-GB" sz="1800" b="1" dirty="0" smtClean="0"/>
          </a:p>
          <a:p>
            <a:pPr>
              <a:buNone/>
            </a:pPr>
            <a:r>
              <a:rPr lang="en-GB" sz="1800" dirty="0" smtClean="0"/>
              <a:t>.</a:t>
            </a:r>
          </a:p>
          <a:p>
            <a:pPr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1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764704"/>
            <a:ext cx="8915400" cy="1143000"/>
          </a:xfrm>
        </p:spPr>
        <p:txBody>
          <a:bodyPr/>
          <a:lstStyle/>
          <a:p>
            <a:r>
              <a:rPr lang="en-GB" dirty="0" smtClean="0"/>
              <a:t>Resource Creation Methods…. </a:t>
            </a:r>
            <a:br>
              <a:rPr lang="en-GB" dirty="0" smtClean="0"/>
            </a:br>
            <a:r>
              <a:rPr lang="en-GB" dirty="0" smtClean="0"/>
              <a:t>Apps for Mobile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88840"/>
            <a:ext cx="7266012" cy="3960441"/>
          </a:xfrm>
        </p:spPr>
        <p:txBody>
          <a:bodyPr/>
          <a:lstStyle/>
          <a:p>
            <a:r>
              <a:rPr lang="en-GB" dirty="0" smtClean="0"/>
              <a:t>Interfaces to College systems, or Marketing </a:t>
            </a:r>
            <a:r>
              <a:rPr lang="en-GB" dirty="0" smtClean="0"/>
              <a:t>Info</a:t>
            </a:r>
            <a:endParaRPr lang="en-GB" dirty="0" smtClean="0"/>
          </a:p>
          <a:p>
            <a:pPr lvl="1"/>
            <a:r>
              <a:rPr lang="en-GB" dirty="0" smtClean="0"/>
              <a:t>Havering, Northampton, etc.</a:t>
            </a:r>
          </a:p>
          <a:p>
            <a:pPr lvl="1"/>
            <a:r>
              <a:rPr lang="en-GB" dirty="0" smtClean="0"/>
              <a:t>Many more under development </a:t>
            </a:r>
          </a:p>
          <a:p>
            <a:r>
              <a:rPr lang="en-GB" dirty="0" smtClean="0"/>
              <a:t>Complex development, time-consuming. No uniform platform or paradigm as yet. Diversity of handheld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DA8FB2-BFB2-49B4-B96A-36F09B7AC4A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553845" y="2592188"/>
            <a:ext cx="2079675" cy="3717132"/>
            <a:chOff x="6609184" y="1944116"/>
            <a:chExt cx="2079675" cy="37171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9184" y="1944116"/>
              <a:ext cx="2079675" cy="3717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339" y="2276872"/>
              <a:ext cx="1653053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07E2-F5C2-423C-A6FA-B46A054A1BB7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04850" y="2876743"/>
            <a:ext cx="8569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7200" dirty="0" smtClean="0"/>
              <a:t>Mobile Access</a:t>
            </a:r>
            <a:endParaRPr lang="en-US" sz="7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264" y="4509120"/>
            <a:ext cx="1421257" cy="175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1124744"/>
            <a:ext cx="8915400" cy="1143000"/>
          </a:xfrm>
        </p:spPr>
        <p:txBody>
          <a:bodyPr/>
          <a:lstStyle/>
          <a:p>
            <a:r>
              <a:rPr lang="en-GB" dirty="0" smtClean="0"/>
              <a:t>Perspective Check…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88840"/>
            <a:ext cx="8915400" cy="4137323"/>
          </a:xfrm>
        </p:spPr>
        <p:txBody>
          <a:bodyPr/>
          <a:lstStyle/>
          <a:p>
            <a:r>
              <a:rPr lang="en-GB" dirty="0"/>
              <a:t>How extensive is wifi</a:t>
            </a:r>
            <a:r>
              <a:rPr lang="en-GB" dirty="0" smtClean="0"/>
              <a:t>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GB" sz="2400" dirty="0"/>
              <a:t>S</a:t>
            </a:r>
            <a:r>
              <a:rPr lang="en-GB" sz="2400" dirty="0" smtClean="0"/>
              <a:t>tudents can and do use it</a:t>
            </a:r>
            <a:endParaRPr lang="en-GB" sz="2400" dirty="0"/>
          </a:p>
          <a:p>
            <a:pPr marL="971550" lvl="1" indent="-514350">
              <a:buFont typeface="+mj-lt"/>
              <a:buAutoNum type="alphaUcPeriod"/>
            </a:pPr>
            <a:r>
              <a:rPr lang="en-GB" sz="2400" dirty="0" smtClean="0"/>
              <a:t>Staff </a:t>
            </a:r>
            <a:r>
              <a:rPr lang="en-GB" sz="2400" dirty="0"/>
              <a:t>can and do use it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GB" sz="2400" dirty="0" smtClean="0"/>
              <a:t>Guests can </a:t>
            </a:r>
            <a:r>
              <a:rPr lang="en-GB" sz="2400" dirty="0"/>
              <a:t>and do use it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GB" sz="2400" dirty="0" smtClean="0"/>
              <a:t>Anyone in range (</a:t>
            </a:r>
            <a:r>
              <a:rPr lang="en-GB" sz="2400" dirty="0" err="1" smtClean="0"/>
              <a:t>i.e</a:t>
            </a:r>
            <a:r>
              <a:rPr lang="en-GB" sz="2400" dirty="0" smtClean="0"/>
              <a:t> random visitors) </a:t>
            </a:r>
            <a:r>
              <a:rPr lang="en-GB" sz="2400" dirty="0"/>
              <a:t>can and do use it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DA8FB2-BFB2-49B4-B96A-36F09B7AC4A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81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1124744"/>
            <a:ext cx="8915400" cy="1143000"/>
          </a:xfrm>
        </p:spPr>
        <p:txBody>
          <a:bodyPr/>
          <a:lstStyle/>
          <a:p>
            <a:r>
              <a:rPr lang="en-GB" dirty="0" smtClean="0"/>
              <a:t>Perspective Check…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88840"/>
            <a:ext cx="8915400" cy="4137323"/>
          </a:xfrm>
        </p:spPr>
        <p:txBody>
          <a:bodyPr/>
          <a:lstStyle/>
          <a:p>
            <a:r>
              <a:rPr lang="en-GB" dirty="0"/>
              <a:t>How vital is Wifi: which causes most upset and disruption to your institution when unavailable or down</a:t>
            </a:r>
            <a:r>
              <a:rPr lang="en-GB" dirty="0" smtClean="0"/>
              <a:t>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GB" sz="2400" dirty="0"/>
              <a:t>Wifi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GB" sz="2400" dirty="0"/>
              <a:t>Wired Network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GB" sz="2400" dirty="0"/>
              <a:t>VLE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GB" sz="2400" dirty="0" smtClean="0"/>
              <a:t>Coffee </a:t>
            </a:r>
            <a:r>
              <a:rPr lang="en-GB" sz="2400" dirty="0"/>
              <a:t>Shop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GB" sz="2400" dirty="0" err="1"/>
              <a:t>EMail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DA8FB2-BFB2-49B4-B96A-36F09B7AC4A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1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052736"/>
            <a:ext cx="9289032" cy="468052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Enabling and Extending </a:t>
            </a:r>
            <a:r>
              <a:rPr lang="en-GB" dirty="0" err="1" smtClean="0"/>
              <a:t>WiFi</a:t>
            </a:r>
            <a:endParaRPr lang="en-GB" dirty="0" smtClean="0"/>
          </a:p>
          <a:p>
            <a:r>
              <a:rPr lang="en-GB" sz="2400" dirty="0" smtClean="0"/>
              <a:t>Flexible access to resources and College systems has been a long-standing aim</a:t>
            </a:r>
          </a:p>
          <a:p>
            <a:r>
              <a:rPr lang="en-GB" sz="2400" dirty="0" smtClean="0"/>
              <a:t>Widespread mobile platforms make this more critical, and more appealing</a:t>
            </a:r>
          </a:p>
          <a:p>
            <a:r>
              <a:rPr lang="en-GB" sz="2400" dirty="0" smtClean="0"/>
              <a:t>Demand for </a:t>
            </a:r>
            <a:r>
              <a:rPr lang="en-GB" sz="2400" dirty="0" err="1" smtClean="0"/>
              <a:t>WiFi</a:t>
            </a:r>
            <a:r>
              <a:rPr lang="en-GB" sz="2400" dirty="0" smtClean="0"/>
              <a:t> for student use</a:t>
            </a:r>
          </a:p>
          <a:p>
            <a:r>
              <a:rPr lang="en-GB" sz="2400" dirty="0" smtClean="0"/>
              <a:t>Requires investment in infrastructure , and some technical/ cultural challenges</a:t>
            </a:r>
            <a:endParaRPr lang="en-GB" sz="2800" dirty="0" smtClean="0"/>
          </a:p>
          <a:p>
            <a:r>
              <a:rPr lang="en-GB" sz="2400" dirty="0" smtClean="0"/>
              <a:t>Projected eventual benefit: reduced support costs, as users use and maintain their own devices</a:t>
            </a:r>
          </a:p>
          <a:p>
            <a:pPr>
              <a:buNone/>
            </a:pPr>
            <a:endParaRPr lang="en-GB" sz="36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201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836712"/>
            <a:ext cx="9289032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Infrastructure Issues</a:t>
            </a:r>
          </a:p>
          <a:p>
            <a:r>
              <a:rPr lang="en-GB" sz="2400" dirty="0" smtClean="0"/>
              <a:t>Ensuring Web Services are mobile-friendly (e.g. VLE)</a:t>
            </a:r>
          </a:p>
          <a:p>
            <a:r>
              <a:rPr lang="en-GB" sz="2400" dirty="0" smtClean="0"/>
              <a:t>Coping with the multi-platform challenge (including ‘legacy’ platforms, e.g. PC browser)</a:t>
            </a:r>
          </a:p>
          <a:p>
            <a:r>
              <a:rPr lang="en-GB" sz="2400" dirty="0" smtClean="0"/>
              <a:t>Compatibility/cost/ease of use issues: led  us to favour video/audio/’standard’ html</a:t>
            </a:r>
          </a:p>
          <a:p>
            <a:r>
              <a:rPr lang="en-GB" sz="2400" dirty="0" smtClean="0"/>
              <a:t>Developing an iPhone app for College information and functions. Other platforms to follow?</a:t>
            </a:r>
          </a:p>
          <a:p>
            <a:r>
              <a:rPr lang="en-GB" sz="2400" dirty="0" smtClean="0"/>
              <a:t>Increased acquisition of eBooks and use of eBook readers</a:t>
            </a:r>
          </a:p>
          <a:p>
            <a:r>
              <a:rPr lang="en-GB" sz="2400" dirty="0" smtClean="0"/>
              <a:t>Using SMS texting services for contact and marketing. Some trials with students’ crowd-sourced comments on College events</a:t>
            </a:r>
          </a:p>
          <a:p>
            <a:endParaRPr lang="en-GB" sz="2400" dirty="0" smtClean="0"/>
          </a:p>
          <a:p>
            <a:pPr>
              <a:buNone/>
            </a:pPr>
            <a:endParaRPr lang="en-GB" sz="36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201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07E2-F5C2-423C-A6FA-B46A054A1BB7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 l="34747" t="11438" r="32601" b="8829"/>
          <a:stretch>
            <a:fillRect/>
          </a:stretch>
        </p:blipFill>
        <p:spPr bwMode="auto">
          <a:xfrm>
            <a:off x="776536" y="783011"/>
            <a:ext cx="4032448" cy="553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29064" y="1844824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Available on the MobileLearn2011 </a:t>
            </a:r>
          </a:p>
          <a:p>
            <a:r>
              <a:rPr lang="en-GB" dirty="0" smtClean="0"/>
              <a:t>Symposium Website:</a:t>
            </a:r>
          </a:p>
          <a:p>
            <a:endParaRPr lang="en-GB" dirty="0" smtClean="0"/>
          </a:p>
          <a:p>
            <a:r>
              <a:rPr lang="en-GB" dirty="0" smtClean="0">
                <a:hlinkClick r:id="rId4"/>
              </a:rPr>
              <a:t>www.cnwl.ac.uk/MobileLearn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07E2-F5C2-423C-A6FA-B46A054A1BB7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32520" y="1052736"/>
            <a:ext cx="8569325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 smtClean="0"/>
              <a:t>Mobile devices in the classroom </a:t>
            </a:r>
          </a:p>
          <a:p>
            <a:pPr algn="ctr">
              <a:spcBef>
                <a:spcPct val="50000"/>
              </a:spcBef>
            </a:pPr>
            <a:r>
              <a:rPr lang="en-GB" sz="2800" dirty="0" smtClean="0"/>
              <a:t>Piloting Mobile Resources &amp; Mobile Access at College of North West London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68624" y="6053226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/>
              <a:t>Tony Delahunty  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4648" y="508518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Thank-you for your attention!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07E2-F5C2-423C-A6FA-B46A054A1BB7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04850" y="1556792"/>
            <a:ext cx="8569325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7200" dirty="0" smtClean="0"/>
              <a:t>The institutional challenge</a:t>
            </a:r>
            <a:endParaRPr lang="en-US" sz="7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2682" y="4512000"/>
            <a:ext cx="1572766" cy="154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07E2-F5C2-423C-A6FA-B46A054A1BB7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632520" y="764704"/>
            <a:ext cx="849694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Strategic Priority 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Excellent electronic solutions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Embracing the ‘Digital Age’</a:t>
            </a:r>
          </a:p>
          <a:p>
            <a:pPr lvl="1">
              <a:buFont typeface="Arial" pitchFamily="34" charset="0"/>
              <a:buChar char="•"/>
            </a:pPr>
            <a:endParaRPr lang="en-GB" sz="3200" dirty="0" smtClean="0"/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Economic Climate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Exploit devices students carry in their pockets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Enhance profile of College, in competing for students, partners</a:t>
            </a:r>
          </a:p>
          <a:p>
            <a:pPr lvl="1">
              <a:buFont typeface="Arial" pitchFamily="34" charset="0"/>
              <a:buChar char="•"/>
            </a:pPr>
            <a:endParaRPr lang="en-GB" sz="3200" dirty="0" smtClean="0"/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Challenges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Inspiring staff and students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Exploiting apps and resources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Invigorating the curriculum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Producing an efficient solution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Changing a culture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9685" y="3861048"/>
            <a:ext cx="3736315" cy="2492652"/>
          </a:xfrm>
          <a:prstGeom prst="rect">
            <a:avLst/>
          </a:prstGeom>
        </p:spPr>
      </p:pic>
      <p:pic>
        <p:nvPicPr>
          <p:cNvPr id="1026" name="Picture 2" descr="C:\Documents and Settings\1253\Local Settings\Temporary Internet Files\Content.IE5\GZX54G9S\MC9004413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5408" y="836712"/>
            <a:ext cx="811088" cy="811088"/>
          </a:xfrm>
          <a:prstGeom prst="rect">
            <a:avLst/>
          </a:prstGeom>
          <a:noFill/>
        </p:spPr>
      </p:pic>
      <p:pic>
        <p:nvPicPr>
          <p:cNvPr id="1027" name="Picture 3" descr="C:\Documents and Settings\1253\Local Settings\Temporary Internet Files\Content.IE5\RYQ81MN7\MC90043979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5288" y="836712"/>
            <a:ext cx="795536" cy="795536"/>
          </a:xfrm>
          <a:prstGeom prst="rect">
            <a:avLst/>
          </a:prstGeom>
          <a:noFill/>
        </p:spPr>
      </p:pic>
      <p:pic>
        <p:nvPicPr>
          <p:cNvPr id="9" name="Picture 8" descr="unnam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25408" y="2060848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07E2-F5C2-423C-A6FA-B46A054A1BB7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04850" y="1988840"/>
            <a:ext cx="8569325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7200" dirty="0" smtClean="0"/>
              <a:t>The Classroom Experience</a:t>
            </a:r>
            <a:endParaRPr lang="en-US" sz="7200" dirty="0"/>
          </a:p>
        </p:txBody>
      </p:sp>
      <p:pic>
        <p:nvPicPr>
          <p:cNvPr id="5" name="Picture 4" descr="rsspyder.jpg"/>
          <p:cNvPicPr>
            <a:picLocks noChangeAspect="1"/>
          </p:cNvPicPr>
          <p:nvPr/>
        </p:nvPicPr>
        <p:blipFill>
          <a:blip r:embed="rId3" cstate="print"/>
          <a:srcRect l="8844" r="18699"/>
          <a:stretch>
            <a:fillRect/>
          </a:stretch>
        </p:blipFill>
        <p:spPr>
          <a:xfrm>
            <a:off x="6753200" y="4869160"/>
            <a:ext cx="2232248" cy="1455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1124744"/>
            <a:ext cx="8915400" cy="1143000"/>
          </a:xfrm>
        </p:spPr>
        <p:txBody>
          <a:bodyPr/>
          <a:lstStyle/>
          <a:p>
            <a:r>
              <a:rPr lang="en-GB" dirty="0" smtClean="0"/>
              <a:t>Perspective Check…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204864"/>
            <a:ext cx="8915400" cy="3921299"/>
          </a:xfrm>
        </p:spPr>
        <p:txBody>
          <a:bodyPr/>
          <a:lstStyle/>
          <a:p>
            <a:r>
              <a:rPr lang="en-GB" dirty="0"/>
              <a:t>Is Mobile learning primarily something that </a:t>
            </a:r>
            <a:r>
              <a:rPr lang="en-GB" dirty="0" smtClean="0"/>
              <a:t>goes 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GB" dirty="0" smtClean="0"/>
              <a:t>in </a:t>
            </a:r>
            <a:r>
              <a:rPr lang="en-GB" dirty="0"/>
              <a:t>the </a:t>
            </a:r>
            <a:r>
              <a:rPr lang="en-GB" dirty="0" smtClean="0"/>
              <a:t>classroom?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GB" dirty="0" smtClean="0"/>
              <a:t>or </a:t>
            </a:r>
            <a:r>
              <a:rPr lang="en-GB" dirty="0"/>
              <a:t>beyond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DA8FB2-BFB2-49B4-B96A-36F09B7AC4A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5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1124744"/>
            <a:ext cx="8915400" cy="1143000"/>
          </a:xfrm>
        </p:spPr>
        <p:txBody>
          <a:bodyPr/>
          <a:lstStyle/>
          <a:p>
            <a:r>
              <a:rPr lang="en-GB" dirty="0" smtClean="0"/>
              <a:t>Perspective Check…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204864"/>
            <a:ext cx="8915400" cy="3921299"/>
          </a:xfrm>
        </p:spPr>
        <p:txBody>
          <a:bodyPr/>
          <a:lstStyle/>
          <a:p>
            <a:r>
              <a:rPr lang="en-GB" dirty="0"/>
              <a:t>Is Mobile learning </a:t>
            </a:r>
            <a:r>
              <a:rPr lang="en-GB" dirty="0" smtClean="0"/>
              <a:t>a mode of delivery…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GB" dirty="0" smtClean="0"/>
              <a:t>that </a:t>
            </a:r>
            <a:r>
              <a:rPr lang="en-GB" dirty="0"/>
              <a:t>can be </a:t>
            </a:r>
            <a:r>
              <a:rPr lang="en-GB" dirty="0" smtClean="0"/>
              <a:t>teacher/provider-led?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GB" dirty="0" smtClean="0"/>
              <a:t>or </a:t>
            </a:r>
            <a:r>
              <a:rPr lang="en-GB" dirty="0"/>
              <a:t>is it inherently user-led?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DA8FB2-BFB2-49B4-B96A-36F09B7AC4A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7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bestpriceonipad.com/wp-content/uploads/2011/01/apple_ipad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908720"/>
            <a:ext cx="3921125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59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07E2-F5C2-423C-A6FA-B46A054A1BB7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 l="34747" t="15376" r="33154" b="10798"/>
          <a:stretch>
            <a:fillRect/>
          </a:stretch>
        </p:blipFill>
        <p:spPr bwMode="auto">
          <a:xfrm>
            <a:off x="5025008" y="794500"/>
            <a:ext cx="4320480" cy="558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35057" t="15599" r="32844" b="10280"/>
          <a:stretch>
            <a:fillRect/>
          </a:stretch>
        </p:blipFill>
        <p:spPr bwMode="auto">
          <a:xfrm>
            <a:off x="344488" y="793544"/>
            <a:ext cx="4325448" cy="56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675</Words>
  <Application>Microsoft Office PowerPoint</Application>
  <PresentationFormat>A4 Paper (210x297 mm)</PresentationFormat>
  <Paragraphs>168</Paragraphs>
  <Slides>29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Perspective Check…</vt:lpstr>
      <vt:lpstr>Perspective Check…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Perspective Check…</vt:lpstr>
      <vt:lpstr>Perspective Check…</vt:lpstr>
      <vt:lpstr>Resource Creation Methods…. (1)</vt:lpstr>
      <vt:lpstr>Resource Creation Methods…. (2)</vt:lpstr>
      <vt:lpstr>PowerPoint Presentation</vt:lpstr>
      <vt:lpstr>PowerPoint Presentation</vt:lpstr>
      <vt:lpstr>Resource Creation Methods….  Apps for Mobile Platforms</vt:lpstr>
      <vt:lpstr>PowerPoint Presentation</vt:lpstr>
      <vt:lpstr>Perspective Check…</vt:lpstr>
      <vt:lpstr>Perspective Check…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4018</cp:lastModifiedBy>
  <cp:revision>109</cp:revision>
  <dcterms:created xsi:type="dcterms:W3CDTF">2006-09-05T21:15:28Z</dcterms:created>
  <dcterms:modified xsi:type="dcterms:W3CDTF">2011-11-21T12:13:08Z</dcterms:modified>
</cp:coreProperties>
</file>