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264" r:id="rId5"/>
    <p:sldId id="265" r:id="rId6"/>
    <p:sldId id="282" r:id="rId7"/>
    <p:sldId id="283" r:id="rId8"/>
    <p:sldId id="266" r:id="rId9"/>
    <p:sldId id="268" r:id="rId10"/>
    <p:sldId id="267" r:id="rId11"/>
    <p:sldId id="269" r:id="rId12"/>
    <p:sldId id="270" r:id="rId13"/>
    <p:sldId id="260" r:id="rId14"/>
    <p:sldId id="271" r:id="rId15"/>
    <p:sldId id="308" r:id="rId16"/>
    <p:sldId id="272" r:id="rId17"/>
    <p:sldId id="273" r:id="rId18"/>
    <p:sldId id="274" r:id="rId19"/>
    <p:sldId id="284" r:id="rId20"/>
    <p:sldId id="285" r:id="rId21"/>
    <p:sldId id="286"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5" r:id="rId38"/>
    <p:sldId id="303" r:id="rId39"/>
    <p:sldId id="304" r:id="rId40"/>
    <p:sldId id="306" r:id="rId41"/>
    <p:sldId id="276" r:id="rId42"/>
    <p:sldId id="263" r:id="rId43"/>
    <p:sldId id="309" r:id="rId44"/>
    <p:sldId id="277" r:id="rId45"/>
    <p:sldId id="307" r:id="rId46"/>
    <p:sldId id="278" r:id="rId47"/>
    <p:sldId id="279" r:id="rId48"/>
    <p:sldId id="280" r:id="rId49"/>
    <p:sldId id="281" r:id="rId50"/>
  </p:sldIdLst>
  <p:sldSz cx="9144000" cy="6858000" type="screen4x3"/>
  <p:notesSz cx="6727825" cy="98599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94681" autoAdjust="0"/>
  </p:normalViewPr>
  <p:slideViewPr>
    <p:cSldViewPr>
      <p:cViewPr varScale="1">
        <p:scale>
          <a:sx n="139" d="100"/>
          <a:sy n="139" d="100"/>
        </p:scale>
        <p:origin x="-1544"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31332"/>
    </p:cViewPr>
  </p:sorterViewPr>
  <p:notesViewPr>
    <p:cSldViewPr>
      <p:cViewPr varScale="1">
        <p:scale>
          <a:sx n="56" d="100"/>
          <a:sy n="56" d="100"/>
        </p:scale>
        <p:origin x="-2472" y="-78"/>
      </p:cViewPr>
      <p:guideLst>
        <p:guide orient="horz" pos="3106"/>
        <p:guide pos="211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5391" cy="49299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0877" y="0"/>
            <a:ext cx="2915391" cy="492998"/>
          </a:xfrm>
          <a:prstGeom prst="rect">
            <a:avLst/>
          </a:prstGeom>
        </p:spPr>
        <p:txBody>
          <a:bodyPr vert="horz" lIns="91440" tIns="45720" rIns="91440" bIns="45720" rtlCol="0"/>
          <a:lstStyle>
            <a:lvl1pPr algn="r">
              <a:defRPr sz="1200"/>
            </a:lvl1pPr>
          </a:lstStyle>
          <a:p>
            <a:fld id="{C0448030-A97C-4736-87E0-E38ADFF56939}" type="datetimeFigureOut">
              <a:rPr lang="en-GB" smtClean="0"/>
              <a:pPr/>
              <a:t>16/11/2011</a:t>
            </a:fld>
            <a:endParaRPr lang="en-GB"/>
          </a:p>
        </p:txBody>
      </p:sp>
      <p:sp>
        <p:nvSpPr>
          <p:cNvPr id="4" name="Footer Placeholder 3"/>
          <p:cNvSpPr>
            <a:spLocks noGrp="1"/>
          </p:cNvSpPr>
          <p:nvPr>
            <p:ph type="ftr" sz="quarter" idx="2"/>
          </p:nvPr>
        </p:nvSpPr>
        <p:spPr>
          <a:xfrm>
            <a:off x="0" y="9365254"/>
            <a:ext cx="2915391" cy="49299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0877" y="9365254"/>
            <a:ext cx="2915391" cy="492998"/>
          </a:xfrm>
          <a:prstGeom prst="rect">
            <a:avLst/>
          </a:prstGeom>
        </p:spPr>
        <p:txBody>
          <a:bodyPr vert="horz" lIns="91440" tIns="45720" rIns="91440" bIns="45720" rtlCol="0" anchor="b"/>
          <a:lstStyle>
            <a:lvl1pPr algn="r">
              <a:defRPr sz="1200"/>
            </a:lvl1pPr>
          </a:lstStyle>
          <a:p>
            <a:fld id="{EFBE79DA-80AF-4581-8ADB-31F8FF8C7F07}" type="slidenum">
              <a:rPr lang="en-GB" smtClean="0"/>
              <a:pPr/>
              <a:t>‹#›</a:t>
            </a:fld>
            <a:endParaRPr lang="en-GB"/>
          </a:p>
        </p:txBody>
      </p:sp>
    </p:spTree>
    <p:extLst>
      <p:ext uri="{BB962C8B-B14F-4D97-AF65-F5344CB8AC3E}">
        <p14:creationId xmlns:p14="http://schemas.microsoft.com/office/powerpoint/2010/main" val="3553621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5391" cy="49299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0877" y="0"/>
            <a:ext cx="2915391" cy="492998"/>
          </a:xfrm>
          <a:prstGeom prst="rect">
            <a:avLst/>
          </a:prstGeom>
        </p:spPr>
        <p:txBody>
          <a:bodyPr vert="horz" lIns="91440" tIns="45720" rIns="91440" bIns="45720" rtlCol="0"/>
          <a:lstStyle>
            <a:lvl1pPr algn="r">
              <a:defRPr sz="1200"/>
            </a:lvl1pPr>
          </a:lstStyle>
          <a:p>
            <a:fld id="{2B53788F-C2DC-4821-B6C5-4D2101F60509}" type="datetimeFigureOut">
              <a:rPr lang="en-GB" smtClean="0"/>
              <a:pPr/>
              <a:t>16/11/2011</a:t>
            </a:fld>
            <a:endParaRPr lang="en-GB"/>
          </a:p>
        </p:txBody>
      </p:sp>
      <p:sp>
        <p:nvSpPr>
          <p:cNvPr id="4" name="Slide Image Placeholder 3"/>
          <p:cNvSpPr>
            <a:spLocks noGrp="1" noRot="1" noChangeAspect="1"/>
          </p:cNvSpPr>
          <p:nvPr>
            <p:ph type="sldImg" idx="2"/>
          </p:nvPr>
        </p:nvSpPr>
        <p:spPr>
          <a:xfrm>
            <a:off x="900113" y="739775"/>
            <a:ext cx="4927600" cy="36972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2783" y="4683483"/>
            <a:ext cx="5382260" cy="443698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65254"/>
            <a:ext cx="2915391" cy="49299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0877" y="9365254"/>
            <a:ext cx="2915391" cy="492998"/>
          </a:xfrm>
          <a:prstGeom prst="rect">
            <a:avLst/>
          </a:prstGeom>
        </p:spPr>
        <p:txBody>
          <a:bodyPr vert="horz" lIns="91440" tIns="45720" rIns="91440" bIns="45720" rtlCol="0" anchor="b"/>
          <a:lstStyle>
            <a:lvl1pPr algn="r">
              <a:defRPr sz="1200"/>
            </a:lvl1pPr>
          </a:lstStyle>
          <a:p>
            <a:fld id="{C4B2770A-3314-469C-AC5C-F4181334F85E}" type="slidenum">
              <a:rPr lang="en-GB" smtClean="0"/>
              <a:pPr/>
              <a:t>‹#›</a:t>
            </a:fld>
            <a:endParaRPr lang="en-GB"/>
          </a:p>
        </p:txBody>
      </p:sp>
    </p:spTree>
    <p:extLst>
      <p:ext uri="{BB962C8B-B14F-4D97-AF65-F5344CB8AC3E}">
        <p14:creationId xmlns:p14="http://schemas.microsoft.com/office/powerpoint/2010/main" val="4184897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6858" indent="-283407" eaLnBrk="0" hangingPunct="0">
              <a:defRPr>
                <a:solidFill>
                  <a:schemeClr val="tx1"/>
                </a:solidFill>
                <a:latin typeface="Arial" pitchFamily="34" charset="0"/>
                <a:cs typeface="Arial" pitchFamily="34" charset="0"/>
              </a:defRPr>
            </a:lvl2pPr>
            <a:lvl3pPr marL="1133627" indent="-226725" eaLnBrk="0" hangingPunct="0">
              <a:defRPr>
                <a:solidFill>
                  <a:schemeClr val="tx1"/>
                </a:solidFill>
                <a:latin typeface="Arial" pitchFamily="34" charset="0"/>
                <a:cs typeface="Arial" pitchFamily="34" charset="0"/>
              </a:defRPr>
            </a:lvl3pPr>
            <a:lvl4pPr marL="1587078" indent="-226725" eaLnBrk="0" hangingPunct="0">
              <a:defRPr>
                <a:solidFill>
                  <a:schemeClr val="tx1"/>
                </a:solidFill>
                <a:latin typeface="Arial" pitchFamily="34" charset="0"/>
                <a:cs typeface="Arial" pitchFamily="34" charset="0"/>
              </a:defRPr>
            </a:lvl4pPr>
            <a:lvl5pPr marL="2040529" indent="-226725" eaLnBrk="0" hangingPunct="0">
              <a:defRPr>
                <a:solidFill>
                  <a:schemeClr val="tx1"/>
                </a:solidFill>
                <a:latin typeface="Arial" pitchFamily="34" charset="0"/>
                <a:cs typeface="Arial" pitchFamily="34" charset="0"/>
              </a:defRPr>
            </a:lvl5pPr>
            <a:lvl6pPr marL="2493980" indent="-226725" eaLnBrk="0" fontAlgn="base" hangingPunct="0">
              <a:spcBef>
                <a:spcPct val="0"/>
              </a:spcBef>
              <a:spcAft>
                <a:spcPct val="0"/>
              </a:spcAft>
              <a:defRPr>
                <a:solidFill>
                  <a:schemeClr val="tx1"/>
                </a:solidFill>
                <a:latin typeface="Arial" pitchFamily="34" charset="0"/>
                <a:cs typeface="Arial" pitchFamily="34" charset="0"/>
              </a:defRPr>
            </a:lvl6pPr>
            <a:lvl7pPr marL="2947431" indent="-226725" eaLnBrk="0" fontAlgn="base" hangingPunct="0">
              <a:spcBef>
                <a:spcPct val="0"/>
              </a:spcBef>
              <a:spcAft>
                <a:spcPct val="0"/>
              </a:spcAft>
              <a:defRPr>
                <a:solidFill>
                  <a:schemeClr val="tx1"/>
                </a:solidFill>
                <a:latin typeface="Arial" pitchFamily="34" charset="0"/>
                <a:cs typeface="Arial" pitchFamily="34" charset="0"/>
              </a:defRPr>
            </a:lvl7pPr>
            <a:lvl8pPr marL="3400882" indent="-226725" eaLnBrk="0" fontAlgn="base" hangingPunct="0">
              <a:spcBef>
                <a:spcPct val="0"/>
              </a:spcBef>
              <a:spcAft>
                <a:spcPct val="0"/>
              </a:spcAft>
              <a:defRPr>
                <a:solidFill>
                  <a:schemeClr val="tx1"/>
                </a:solidFill>
                <a:latin typeface="Arial" pitchFamily="34" charset="0"/>
                <a:cs typeface="Arial" pitchFamily="34" charset="0"/>
              </a:defRPr>
            </a:lvl8pPr>
            <a:lvl9pPr marL="3854333" indent="-2267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9C30FE1-EAF4-4236-AC82-4F06051CCBF2}" type="slidenum">
              <a:rPr lang="en-GB" smtClean="0">
                <a:latin typeface="Calibri" pitchFamily="34" charset="0"/>
              </a:rPr>
              <a:pPr eaLnBrk="1" hangingPunct="1"/>
              <a:t>13</a:t>
            </a:fld>
            <a:endParaRPr lang="en-GB"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EDBECF-F292-4DBA-9831-A737758C11F5}" type="datetimeFigureOut">
              <a:rPr lang="en-GB" smtClean="0"/>
              <a:pPr/>
              <a:t>16/11/2011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13BBD-3835-4C7D-B484-4304263C256B}" type="slidenum">
              <a:rPr lang="en-GB" smtClean="0"/>
              <a:pPr/>
              <a:t>‹#›</a:t>
            </a:fld>
            <a:endParaRPr lang="en-GB"/>
          </a:p>
        </p:txBody>
      </p:sp>
    </p:spTree>
    <p:extLst>
      <p:ext uri="{BB962C8B-B14F-4D97-AF65-F5344CB8AC3E}">
        <p14:creationId xmlns:p14="http://schemas.microsoft.com/office/powerpoint/2010/main" val="294008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EDBECF-F292-4DBA-9831-A737758C11F5}" type="datetimeFigureOut">
              <a:rPr lang="en-GB" smtClean="0"/>
              <a:pPr/>
              <a:t>16/11/2011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13BBD-3835-4C7D-B484-4304263C256B}" type="slidenum">
              <a:rPr lang="en-GB" smtClean="0"/>
              <a:pPr/>
              <a:t>‹#›</a:t>
            </a:fld>
            <a:endParaRPr lang="en-GB"/>
          </a:p>
        </p:txBody>
      </p:sp>
    </p:spTree>
    <p:extLst>
      <p:ext uri="{BB962C8B-B14F-4D97-AF65-F5344CB8AC3E}">
        <p14:creationId xmlns:p14="http://schemas.microsoft.com/office/powerpoint/2010/main" val="143387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EDBECF-F292-4DBA-9831-A737758C11F5}" type="datetimeFigureOut">
              <a:rPr lang="en-GB" smtClean="0"/>
              <a:pPr/>
              <a:t>16/11/2011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13BBD-3835-4C7D-B484-4304263C256B}" type="slidenum">
              <a:rPr lang="en-GB" smtClean="0"/>
              <a:pPr/>
              <a:t>‹#›</a:t>
            </a:fld>
            <a:endParaRPr lang="en-GB"/>
          </a:p>
        </p:txBody>
      </p:sp>
    </p:spTree>
    <p:extLst>
      <p:ext uri="{BB962C8B-B14F-4D97-AF65-F5344CB8AC3E}">
        <p14:creationId xmlns:p14="http://schemas.microsoft.com/office/powerpoint/2010/main" val="536964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EDBECF-F292-4DBA-9831-A737758C11F5}" type="datetimeFigureOut">
              <a:rPr lang="en-GB" smtClean="0"/>
              <a:pPr/>
              <a:t>16/11/2011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13BBD-3835-4C7D-B484-4304263C256B}" type="slidenum">
              <a:rPr lang="en-GB" smtClean="0"/>
              <a:pPr/>
              <a:t>‹#›</a:t>
            </a:fld>
            <a:endParaRPr lang="en-GB"/>
          </a:p>
        </p:txBody>
      </p:sp>
    </p:spTree>
    <p:extLst>
      <p:ext uri="{BB962C8B-B14F-4D97-AF65-F5344CB8AC3E}">
        <p14:creationId xmlns:p14="http://schemas.microsoft.com/office/powerpoint/2010/main" val="219863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EDBECF-F292-4DBA-9831-A737758C11F5}" type="datetimeFigureOut">
              <a:rPr lang="en-GB" smtClean="0"/>
              <a:pPr/>
              <a:t>16/11/2011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13BBD-3835-4C7D-B484-4304263C256B}" type="slidenum">
              <a:rPr lang="en-GB" smtClean="0"/>
              <a:pPr/>
              <a:t>‹#›</a:t>
            </a:fld>
            <a:endParaRPr lang="en-GB"/>
          </a:p>
        </p:txBody>
      </p:sp>
    </p:spTree>
    <p:extLst>
      <p:ext uri="{BB962C8B-B14F-4D97-AF65-F5344CB8AC3E}">
        <p14:creationId xmlns:p14="http://schemas.microsoft.com/office/powerpoint/2010/main" val="357739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2EDBECF-F292-4DBA-9831-A737758C11F5}" type="datetimeFigureOut">
              <a:rPr lang="en-GB" smtClean="0"/>
              <a:pPr/>
              <a:t>16/11/2011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D13BBD-3835-4C7D-B484-4304263C256B}" type="slidenum">
              <a:rPr lang="en-GB" smtClean="0"/>
              <a:pPr/>
              <a:t>‹#›</a:t>
            </a:fld>
            <a:endParaRPr lang="en-GB"/>
          </a:p>
        </p:txBody>
      </p:sp>
    </p:spTree>
    <p:extLst>
      <p:ext uri="{BB962C8B-B14F-4D97-AF65-F5344CB8AC3E}">
        <p14:creationId xmlns:p14="http://schemas.microsoft.com/office/powerpoint/2010/main" val="3803379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EDBECF-F292-4DBA-9831-A737758C11F5}" type="datetimeFigureOut">
              <a:rPr lang="en-GB" smtClean="0"/>
              <a:pPr/>
              <a:t>16/11/2011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D13BBD-3835-4C7D-B484-4304263C256B}" type="slidenum">
              <a:rPr lang="en-GB" smtClean="0"/>
              <a:pPr/>
              <a:t>‹#›</a:t>
            </a:fld>
            <a:endParaRPr lang="en-GB"/>
          </a:p>
        </p:txBody>
      </p:sp>
    </p:spTree>
    <p:extLst>
      <p:ext uri="{BB962C8B-B14F-4D97-AF65-F5344CB8AC3E}">
        <p14:creationId xmlns:p14="http://schemas.microsoft.com/office/powerpoint/2010/main" val="289092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EDBECF-F292-4DBA-9831-A737758C11F5}" type="datetimeFigureOut">
              <a:rPr lang="en-GB" smtClean="0"/>
              <a:pPr/>
              <a:t>16/11/2011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D13BBD-3835-4C7D-B484-4304263C256B}" type="slidenum">
              <a:rPr lang="en-GB" smtClean="0"/>
              <a:pPr/>
              <a:t>‹#›</a:t>
            </a:fld>
            <a:endParaRPr lang="en-GB"/>
          </a:p>
        </p:txBody>
      </p:sp>
    </p:spTree>
    <p:extLst>
      <p:ext uri="{BB962C8B-B14F-4D97-AF65-F5344CB8AC3E}">
        <p14:creationId xmlns:p14="http://schemas.microsoft.com/office/powerpoint/2010/main" val="207841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DBECF-F292-4DBA-9831-A737758C11F5}" type="datetimeFigureOut">
              <a:rPr lang="en-GB" smtClean="0"/>
              <a:pPr/>
              <a:t>16/11/2011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D13BBD-3835-4C7D-B484-4304263C256B}" type="slidenum">
              <a:rPr lang="en-GB" smtClean="0"/>
              <a:pPr/>
              <a:t>‹#›</a:t>
            </a:fld>
            <a:endParaRPr lang="en-GB"/>
          </a:p>
        </p:txBody>
      </p:sp>
    </p:spTree>
    <p:extLst>
      <p:ext uri="{BB962C8B-B14F-4D97-AF65-F5344CB8AC3E}">
        <p14:creationId xmlns:p14="http://schemas.microsoft.com/office/powerpoint/2010/main" val="82566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DBECF-F292-4DBA-9831-A737758C11F5}" type="datetimeFigureOut">
              <a:rPr lang="en-GB" smtClean="0"/>
              <a:pPr/>
              <a:t>16/11/2011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D13BBD-3835-4C7D-B484-4304263C256B}" type="slidenum">
              <a:rPr lang="en-GB" smtClean="0"/>
              <a:pPr/>
              <a:t>‹#›</a:t>
            </a:fld>
            <a:endParaRPr lang="en-GB"/>
          </a:p>
        </p:txBody>
      </p:sp>
    </p:spTree>
    <p:extLst>
      <p:ext uri="{BB962C8B-B14F-4D97-AF65-F5344CB8AC3E}">
        <p14:creationId xmlns:p14="http://schemas.microsoft.com/office/powerpoint/2010/main" val="331375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DBECF-F292-4DBA-9831-A737758C11F5}" type="datetimeFigureOut">
              <a:rPr lang="en-GB" smtClean="0"/>
              <a:pPr/>
              <a:t>16/11/2011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D13BBD-3835-4C7D-B484-4304263C256B}" type="slidenum">
              <a:rPr lang="en-GB" smtClean="0"/>
              <a:pPr/>
              <a:t>‹#›</a:t>
            </a:fld>
            <a:endParaRPr lang="en-GB"/>
          </a:p>
        </p:txBody>
      </p:sp>
    </p:spTree>
    <p:extLst>
      <p:ext uri="{BB962C8B-B14F-4D97-AF65-F5344CB8AC3E}">
        <p14:creationId xmlns:p14="http://schemas.microsoft.com/office/powerpoint/2010/main" val="28807658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DBECF-F292-4DBA-9831-A737758C11F5}" type="datetimeFigureOut">
              <a:rPr lang="en-GB" smtClean="0"/>
              <a:pPr/>
              <a:t>16/11/2011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13BBD-3835-4C7D-B484-4304263C256B}" type="slidenum">
              <a:rPr lang="en-GB" smtClean="0"/>
              <a:pPr/>
              <a:t>‹#›</a:t>
            </a:fld>
            <a:endParaRPr lang="en-GB"/>
          </a:p>
        </p:txBody>
      </p:sp>
    </p:spTree>
    <p:extLst>
      <p:ext uri="{BB962C8B-B14F-4D97-AF65-F5344CB8AC3E}">
        <p14:creationId xmlns:p14="http://schemas.microsoft.com/office/powerpoint/2010/main" val="143980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hyperlink" Target="http://www.principlesinpatterns.ac.uk/"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2547714"/>
          </a:xfrm>
        </p:spPr>
        <p:txBody>
          <a:bodyPr>
            <a:normAutofit fontScale="90000"/>
          </a:bodyPr>
          <a:lstStyle/>
          <a:p>
            <a:r>
              <a:rPr lang="en-GB" dirty="0"/>
              <a:t>Socio-technical ramifications of a new technology-supported approach to course design and </a:t>
            </a:r>
            <a:r>
              <a:rPr lang="en-GB" dirty="0" smtClean="0"/>
              <a:t>approval</a:t>
            </a:r>
            <a:endParaRPr lang="en-GB" dirty="0"/>
          </a:p>
        </p:txBody>
      </p:sp>
      <p:sp>
        <p:nvSpPr>
          <p:cNvPr id="3" name="Subtitle 2"/>
          <p:cNvSpPr>
            <a:spLocks noGrp="1"/>
          </p:cNvSpPr>
          <p:nvPr>
            <p:ph type="subTitle" idx="1"/>
          </p:nvPr>
        </p:nvSpPr>
        <p:spPr/>
        <p:txBody>
          <a:bodyPr/>
          <a:lstStyle/>
          <a:p>
            <a:r>
              <a:rPr lang="en-GB" dirty="0"/>
              <a:t>Paul </a:t>
            </a:r>
            <a:r>
              <a:rPr lang="en-GB" dirty="0" smtClean="0"/>
              <a:t>Bartholomew </a:t>
            </a:r>
          </a:p>
          <a:p>
            <a:r>
              <a:rPr lang="en-GB" dirty="0" smtClean="0"/>
              <a:t>Jim </a:t>
            </a:r>
            <a:r>
              <a:rPr lang="en-GB" dirty="0"/>
              <a:t>Everett</a:t>
            </a:r>
          </a:p>
        </p:txBody>
      </p:sp>
    </p:spTree>
    <p:extLst>
      <p:ext uri="{BB962C8B-B14F-4D97-AF65-F5344CB8AC3E}">
        <p14:creationId xmlns:p14="http://schemas.microsoft.com/office/powerpoint/2010/main" val="1153818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bar_item_smal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pi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104774"/>
            <a:ext cx="5238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5"/>
          <p:cNvSpPr txBox="1">
            <a:spLocks noChangeArrowheads="1"/>
          </p:cNvSpPr>
          <p:nvPr/>
        </p:nvSpPr>
        <p:spPr bwMode="auto">
          <a:xfrm>
            <a:off x="357188" y="104774"/>
            <a:ext cx="5572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800" dirty="0">
                <a:solidFill>
                  <a:schemeClr val="bg1"/>
                </a:solidFill>
                <a:effectLst>
                  <a:outerShdw blurRad="60007" dist="310007" dir="7680000" sy="30000" kx="1300200" algn="ctr" rotWithShape="0">
                    <a:prstClr val="black">
                      <a:alpha val="32000"/>
                    </a:prstClr>
                  </a:outerShdw>
                </a:effectLst>
              </a:rPr>
              <a:t>Principles in </a:t>
            </a:r>
            <a:r>
              <a:rPr lang="en-GB" sz="2800" dirty="0" smtClean="0">
                <a:solidFill>
                  <a:schemeClr val="bg1"/>
                </a:solidFill>
                <a:effectLst>
                  <a:outerShdw blurRad="60007" dist="310007" dir="7680000" sy="30000" kx="1300200" algn="ctr" rotWithShape="0">
                    <a:prstClr val="black">
                      <a:alpha val="32000"/>
                    </a:prstClr>
                  </a:outerShdw>
                </a:effectLst>
              </a:rPr>
              <a:t>Patterns (</a:t>
            </a:r>
            <a:r>
              <a:rPr lang="en-GB" sz="2800" dirty="0" err="1" smtClean="0">
                <a:solidFill>
                  <a:schemeClr val="bg1"/>
                </a:solidFill>
                <a:effectLst>
                  <a:outerShdw blurRad="60007" dist="310007" dir="7680000" sy="30000" kx="1300200" algn="ctr" rotWithShape="0">
                    <a:prstClr val="black">
                      <a:alpha val="32000"/>
                    </a:prstClr>
                  </a:outerShdw>
                </a:effectLst>
              </a:rPr>
              <a:t>PiP</a:t>
            </a:r>
            <a:r>
              <a:rPr lang="en-GB" sz="2800" dirty="0">
                <a:solidFill>
                  <a:schemeClr val="bg1"/>
                </a:solidFill>
                <a:effectLst>
                  <a:outerShdw blurRad="60007" dist="310007" dir="7680000" sy="30000" kx="1300200" algn="ctr" rotWithShape="0">
                    <a:prstClr val="black">
                      <a:alpha val="32000"/>
                    </a:prstClr>
                  </a:outerShdw>
                </a:effectLst>
              </a:rPr>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628" y="5949280"/>
            <a:ext cx="9334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676274"/>
            <a:ext cx="8229600" cy="741363"/>
          </a:xfrm>
        </p:spPr>
        <p:txBody>
          <a:bodyPr>
            <a:normAutofit fontScale="90000"/>
          </a:bodyPr>
          <a:lstStyle/>
          <a:p>
            <a:r>
              <a:rPr lang="en-GB" dirty="0" smtClean="0"/>
              <a:t>Elicitation Methods</a:t>
            </a:r>
            <a:endParaRPr lang="en-GB" dirty="0"/>
          </a:p>
        </p:txBody>
      </p:sp>
      <p:sp>
        <p:nvSpPr>
          <p:cNvPr id="6" name="Content Placeholder 5"/>
          <p:cNvSpPr>
            <a:spLocks noGrp="1"/>
          </p:cNvSpPr>
          <p:nvPr>
            <p:ph idx="1"/>
          </p:nvPr>
        </p:nvSpPr>
        <p:spPr/>
        <p:txBody>
          <a:bodyPr/>
          <a:lstStyle/>
          <a:p>
            <a:r>
              <a:rPr lang="en-GB" dirty="0" smtClean="0"/>
              <a:t>Focus Groups</a:t>
            </a:r>
          </a:p>
          <a:p>
            <a:pPr lvl="1"/>
            <a:r>
              <a:rPr lang="en-GB" dirty="0" smtClean="0"/>
              <a:t>Cross-functional groups</a:t>
            </a:r>
          </a:p>
          <a:p>
            <a:pPr lvl="1"/>
            <a:r>
              <a:rPr lang="en-GB" dirty="0" smtClean="0"/>
              <a:t>Process stage owners</a:t>
            </a:r>
          </a:p>
          <a:p>
            <a:r>
              <a:rPr lang="en-GB" dirty="0" smtClean="0"/>
              <a:t>Business process analysis</a:t>
            </a:r>
          </a:p>
          <a:p>
            <a:pPr lvl="1"/>
            <a:r>
              <a:rPr lang="en-GB" dirty="0" smtClean="0"/>
              <a:t>The power of model making</a:t>
            </a:r>
          </a:p>
          <a:p>
            <a:pPr lvl="1"/>
            <a:r>
              <a:rPr lang="en-GB" dirty="0" smtClean="0"/>
              <a:t>The </a:t>
            </a:r>
            <a:r>
              <a:rPr lang="en-GB" i="1" dirty="0" smtClean="0"/>
              <a:t>to-be</a:t>
            </a:r>
            <a:r>
              <a:rPr lang="en-GB" dirty="0" smtClean="0"/>
              <a:t> state</a:t>
            </a:r>
            <a:endParaRPr lang="en-GB" dirty="0"/>
          </a:p>
        </p:txBody>
      </p:sp>
    </p:spTree>
    <p:extLst>
      <p:ext uri="{BB962C8B-B14F-4D97-AF65-F5344CB8AC3E}">
        <p14:creationId xmlns:p14="http://schemas.microsoft.com/office/powerpoint/2010/main" val="31379742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smtClean="0"/>
              <a:t>The common problem set</a:t>
            </a:r>
            <a:endParaRPr lang="en-GB" dirty="0"/>
          </a:p>
        </p:txBody>
      </p:sp>
      <p:sp>
        <p:nvSpPr>
          <p:cNvPr id="3" name="Content Placeholder 2"/>
          <p:cNvSpPr>
            <a:spLocks noGrp="1"/>
          </p:cNvSpPr>
          <p:nvPr>
            <p:ph idx="1"/>
          </p:nvPr>
        </p:nvSpPr>
        <p:spPr>
          <a:xfrm>
            <a:off x="107504" y="1268760"/>
            <a:ext cx="9036496" cy="4857403"/>
          </a:xfrm>
        </p:spPr>
        <p:txBody>
          <a:bodyPr/>
          <a:lstStyle/>
          <a:p>
            <a:pPr marL="514350" indent="-514350">
              <a:buFont typeface="+mj-lt"/>
              <a:buAutoNum type="alphaLcParenR"/>
            </a:pPr>
            <a:r>
              <a:rPr lang="en-GB" dirty="0" smtClean="0"/>
              <a:t>Problems with process flow</a:t>
            </a:r>
          </a:p>
          <a:p>
            <a:pPr marL="514350" indent="-514350">
              <a:buFont typeface="+mj-lt"/>
              <a:buAutoNum type="alphaLcParenR"/>
            </a:pPr>
            <a:r>
              <a:rPr lang="en-GB" dirty="0" smtClean="0"/>
              <a:t>Problems with process tools and methods</a:t>
            </a:r>
          </a:p>
          <a:p>
            <a:pPr marL="514350" indent="-514350">
              <a:buFont typeface="+mj-lt"/>
              <a:buAutoNum type="alphaLcParenR"/>
            </a:pPr>
            <a:r>
              <a:rPr lang="en-GB" dirty="0" smtClean="0"/>
              <a:t>Problems with people</a:t>
            </a:r>
          </a:p>
          <a:p>
            <a:endParaRPr lang="en-GB" dirty="0"/>
          </a:p>
          <a:p>
            <a:pPr marL="0" indent="0">
              <a:buNone/>
            </a:pPr>
            <a:r>
              <a:rPr lang="en-GB" b="1" dirty="0" smtClean="0"/>
              <a:t>Poll</a:t>
            </a:r>
            <a:r>
              <a:rPr lang="en-GB" dirty="0" smtClean="0"/>
              <a:t>: </a:t>
            </a:r>
            <a:r>
              <a:rPr lang="en-GB" i="1" dirty="0" smtClean="0"/>
              <a:t>Which of these problems most affects your institution?</a:t>
            </a:r>
          </a:p>
        </p:txBody>
      </p:sp>
    </p:spTree>
    <p:extLst>
      <p:ext uri="{BB962C8B-B14F-4D97-AF65-F5344CB8AC3E}">
        <p14:creationId xmlns:p14="http://schemas.microsoft.com/office/powerpoint/2010/main" val="39950200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T-SPARC problems / issues?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Design = preparing documentation for an approval event</a:t>
            </a:r>
          </a:p>
          <a:p>
            <a:endParaRPr lang="en-GB" dirty="0">
              <a:solidFill>
                <a:schemeClr val="bg1"/>
              </a:solidFill>
            </a:endParaRPr>
          </a:p>
          <a:p>
            <a:r>
              <a:rPr lang="en-GB" dirty="0" smtClean="0">
                <a:solidFill>
                  <a:schemeClr val="bg1"/>
                </a:solidFill>
              </a:rPr>
              <a:t>Stakeholder engagement was sometimes tokenistic</a:t>
            </a:r>
          </a:p>
          <a:p>
            <a:endParaRPr lang="en-GB" dirty="0">
              <a:solidFill>
                <a:schemeClr val="bg1"/>
              </a:solidFill>
            </a:endParaRPr>
          </a:p>
          <a:p>
            <a:r>
              <a:rPr lang="en-GB" dirty="0" smtClean="0">
                <a:solidFill>
                  <a:schemeClr val="bg1"/>
                </a:solidFill>
              </a:rPr>
              <a:t>Teams took a distributed rather than holistic approach to programme design</a:t>
            </a:r>
            <a:endParaRPr lang="en-GB" dirty="0">
              <a:solidFill>
                <a:schemeClr val="bg1"/>
              </a:solidFill>
            </a:endParaRPr>
          </a:p>
        </p:txBody>
      </p:sp>
      <p:pic>
        <p:nvPicPr>
          <p:cNvPr id="4" name="Picture 3" descr="BCU%20logo%20600x600.jpeg"/>
          <p:cNvPicPr>
            <a:picLocks noChangeAspect="1"/>
          </p:cNvPicPr>
          <p:nvPr/>
        </p:nvPicPr>
        <p:blipFill>
          <a:blip r:embed="rId2"/>
          <a:stretch>
            <a:fillRect/>
          </a:stretch>
        </p:blipFill>
        <p:spPr>
          <a:xfrm>
            <a:off x="7956376" y="188640"/>
            <a:ext cx="911696" cy="911696"/>
          </a:xfrm>
          <a:prstGeom prst="rect">
            <a:avLst/>
          </a:prstGeom>
          <a:effectLst>
            <a:reflection stA="50000" endPos="46000" dist="50800" dir="5400000" sy="-100000" algn="bl" rotWithShape="0"/>
          </a:effectLst>
          <a:scene3d>
            <a:camera prst="perspectiveAbove" fov="2700000">
              <a:rot lat="20400000" lon="0" rev="0"/>
            </a:camera>
            <a:lightRig rig="threePt" dir="t"/>
          </a:scene3d>
          <a:sp3d prstMaterial="softEdge">
            <a:bevelT/>
          </a:sp3d>
        </p:spPr>
      </p:pic>
    </p:spTree>
    <p:extLst>
      <p:ext uri="{BB962C8B-B14F-4D97-AF65-F5344CB8AC3E}">
        <p14:creationId xmlns:p14="http://schemas.microsoft.com/office/powerpoint/2010/main" val="15300722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descr="bar_item_smal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4" descr="pi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104775"/>
            <a:ext cx="5238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5"/>
          <p:cNvSpPr txBox="1">
            <a:spLocks noChangeArrowheads="1"/>
          </p:cNvSpPr>
          <p:nvPr/>
        </p:nvSpPr>
        <p:spPr bwMode="auto">
          <a:xfrm>
            <a:off x="357188" y="104775"/>
            <a:ext cx="5572125" cy="52387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2800" dirty="0">
                <a:solidFill>
                  <a:schemeClr val="bg1"/>
                </a:solidFill>
                <a:effectLst>
                  <a:outerShdw blurRad="60007" dist="310007" dir="7680000" sy="30000" kx="1300200" algn="ctr" rotWithShape="0">
                    <a:prstClr val="black">
                      <a:alpha val="32000"/>
                    </a:prstClr>
                  </a:outerShdw>
                </a:effectLst>
              </a:rPr>
              <a:t>Principles in </a:t>
            </a:r>
            <a:r>
              <a:rPr lang="en-GB" sz="2800" dirty="0" smtClean="0">
                <a:solidFill>
                  <a:schemeClr val="bg1"/>
                </a:solidFill>
                <a:effectLst>
                  <a:outerShdw blurRad="60007" dist="310007" dir="7680000" sy="30000" kx="1300200" algn="ctr" rotWithShape="0">
                    <a:prstClr val="black">
                      <a:alpha val="32000"/>
                    </a:prstClr>
                  </a:outerShdw>
                </a:effectLst>
              </a:rPr>
              <a:t>Patterns (</a:t>
            </a:r>
            <a:r>
              <a:rPr lang="en-GB" sz="2800" dirty="0" err="1" smtClean="0">
                <a:solidFill>
                  <a:schemeClr val="bg1"/>
                </a:solidFill>
                <a:effectLst>
                  <a:outerShdw blurRad="60007" dist="310007" dir="7680000" sy="30000" kx="1300200" algn="ctr" rotWithShape="0">
                    <a:prstClr val="black">
                      <a:alpha val="32000"/>
                    </a:prstClr>
                  </a:outerShdw>
                </a:effectLst>
              </a:rPr>
              <a:t>PiP</a:t>
            </a:r>
            <a:r>
              <a:rPr lang="en-GB" sz="2800" dirty="0">
                <a:solidFill>
                  <a:schemeClr val="bg1"/>
                </a:solidFill>
                <a:effectLst>
                  <a:outerShdw blurRad="60007" dist="310007" dir="7680000" sy="30000" kx="1300200" algn="ctr" rotWithShape="0">
                    <a:prstClr val="black">
                      <a:alpha val="32000"/>
                    </a:prstClr>
                  </a:outerShdw>
                </a:effectLst>
              </a:rPr>
              <a:t>)</a:t>
            </a:r>
          </a:p>
        </p:txBody>
      </p:sp>
      <p:sp>
        <p:nvSpPr>
          <p:cNvPr id="22533" name="Title 1"/>
          <p:cNvSpPr txBox="1">
            <a:spLocks/>
          </p:cNvSpPr>
          <p:nvPr/>
        </p:nvSpPr>
        <p:spPr bwMode="auto">
          <a:xfrm>
            <a:off x="395288" y="836613"/>
            <a:ext cx="85693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4400">
                <a:latin typeface="Calibri" pitchFamily="34" charset="0"/>
              </a:rPr>
              <a:t>Issues and bottlenecks</a:t>
            </a:r>
          </a:p>
        </p:txBody>
      </p:sp>
      <p:pic>
        <p:nvPicPr>
          <p:cNvPr id="225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2125" y="5949950"/>
            <a:ext cx="9334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5" name="Group 2"/>
          <p:cNvGrpSpPr>
            <a:grpSpLocks/>
          </p:cNvGrpSpPr>
          <p:nvPr/>
        </p:nvGrpSpPr>
        <p:grpSpPr bwMode="auto">
          <a:xfrm>
            <a:off x="671513" y="1665288"/>
            <a:ext cx="7789862" cy="3760787"/>
            <a:chOff x="426" y="1240"/>
            <a:chExt cx="4907" cy="2369"/>
          </a:xfrm>
        </p:grpSpPr>
        <p:pic>
          <p:nvPicPr>
            <p:cNvPr id="2253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 y="1240"/>
              <a:ext cx="4908" cy="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 Box 4"/>
            <p:cNvSpPr txBox="1">
              <a:spLocks noChangeArrowheads="1"/>
            </p:cNvSpPr>
            <p:nvPr/>
          </p:nvSpPr>
          <p:spPr bwMode="auto">
            <a:xfrm>
              <a:off x="426" y="1240"/>
              <a:ext cx="4908" cy="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grpSp>
      <p:sp>
        <p:nvSpPr>
          <p:cNvPr id="22536" name="AutoShape 5"/>
          <p:cNvSpPr>
            <a:spLocks noChangeArrowheads="1"/>
          </p:cNvSpPr>
          <p:nvPr/>
        </p:nvSpPr>
        <p:spPr bwMode="auto">
          <a:xfrm>
            <a:off x="790575" y="5446713"/>
            <a:ext cx="7632700" cy="5032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AutoShape 6"/>
          <p:cNvSpPr>
            <a:spLocks noChangeArrowheads="1"/>
          </p:cNvSpPr>
          <p:nvPr/>
        </p:nvSpPr>
        <p:spPr bwMode="auto">
          <a:xfrm>
            <a:off x="1403350" y="5492750"/>
            <a:ext cx="6553200" cy="411163"/>
          </a:xfrm>
          <a:prstGeom prst="roundRect">
            <a:avLst>
              <a:gd name="adj" fmla="val 16667"/>
            </a:avLst>
          </a:prstGeom>
          <a:noFill/>
          <a:ln w="25400">
            <a:solidFill>
              <a:schemeClr val="accent1">
                <a:lumMod val="60000"/>
                <a:lumOff val="40000"/>
              </a:schemeClr>
            </a:solidFill>
            <a:miter lim="800000"/>
            <a:headEnd/>
            <a:tailEnd/>
          </a:ln>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rgbClr val="000000"/>
                </a:solidFill>
                <a:latin typeface="Arial" charset="0"/>
              </a:rPr>
              <a:t>Completing forms creates a </a:t>
            </a:r>
            <a:r>
              <a:rPr lang="en-GB" i="1" dirty="0">
                <a:solidFill>
                  <a:srgbClr val="000000"/>
                </a:solidFill>
                <a:latin typeface="Arial" charset="0"/>
              </a:rPr>
              <a:t>teachable moment</a:t>
            </a:r>
          </a:p>
        </p:txBody>
      </p:sp>
    </p:spTree>
    <p:extLst>
      <p:ext uri="{BB962C8B-B14F-4D97-AF65-F5344CB8AC3E}">
        <p14:creationId xmlns:p14="http://schemas.microsoft.com/office/powerpoint/2010/main" val="23207896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Different approaches to the same problems</a:t>
            </a:r>
            <a:endParaRPr lang="en-GB" dirty="0"/>
          </a:p>
        </p:txBody>
      </p:sp>
      <p:sp>
        <p:nvSpPr>
          <p:cNvPr id="3" name="Content Placeholder 2"/>
          <p:cNvSpPr>
            <a:spLocks noGrp="1"/>
          </p:cNvSpPr>
          <p:nvPr>
            <p:ph idx="1"/>
          </p:nvPr>
        </p:nvSpPr>
        <p:spPr/>
        <p:txBody>
          <a:bodyPr/>
          <a:lstStyle/>
          <a:p>
            <a:r>
              <a:rPr lang="en-GB" dirty="0" smtClean="0"/>
              <a:t>T-SPARC: change the processes</a:t>
            </a:r>
          </a:p>
          <a:p>
            <a:r>
              <a:rPr lang="en-GB" dirty="0" err="1" smtClean="0"/>
              <a:t>PiP</a:t>
            </a:r>
            <a:r>
              <a:rPr lang="en-GB" dirty="0" smtClean="0"/>
              <a:t>: work within the processes</a:t>
            </a:r>
            <a:endParaRPr lang="en-GB" dirty="0"/>
          </a:p>
        </p:txBody>
      </p:sp>
    </p:spTree>
    <p:extLst>
      <p:ext uri="{BB962C8B-B14F-4D97-AF65-F5344CB8AC3E}">
        <p14:creationId xmlns:p14="http://schemas.microsoft.com/office/powerpoint/2010/main" val="42760438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FF"/>
                </a:solidFill>
              </a:rPr>
              <a:t>T-SPARC Story</a:t>
            </a:r>
            <a:endParaRPr lang="en-GB" dirty="0">
              <a:solidFill>
                <a:srgbClr val="FFFFFF"/>
              </a:solidFill>
            </a:endParaRPr>
          </a:p>
        </p:txBody>
      </p:sp>
      <p:sp>
        <p:nvSpPr>
          <p:cNvPr id="3" name="Content Placeholder 2"/>
          <p:cNvSpPr>
            <a:spLocks noGrp="1"/>
          </p:cNvSpPr>
          <p:nvPr>
            <p:ph idx="1"/>
          </p:nvPr>
        </p:nvSpPr>
        <p:spPr/>
        <p:txBody>
          <a:bodyPr/>
          <a:lstStyle/>
          <a:p>
            <a:r>
              <a:rPr lang="en-GB" dirty="0" smtClean="0">
                <a:solidFill>
                  <a:srgbClr val="FFFFFF"/>
                </a:solidFill>
              </a:rPr>
              <a:t>Why </a:t>
            </a:r>
            <a:r>
              <a:rPr lang="en-GB" i="1" dirty="0" smtClean="0">
                <a:solidFill>
                  <a:srgbClr val="FFFFFF"/>
                </a:solidFill>
              </a:rPr>
              <a:t>change</a:t>
            </a:r>
            <a:r>
              <a:rPr lang="en-GB" dirty="0" smtClean="0">
                <a:solidFill>
                  <a:srgbClr val="FFFFFF"/>
                </a:solidFill>
              </a:rPr>
              <a:t> the process?</a:t>
            </a:r>
          </a:p>
          <a:p>
            <a:pPr lvl="1"/>
            <a:r>
              <a:rPr lang="en-GB" dirty="0" smtClean="0">
                <a:solidFill>
                  <a:srgbClr val="FFFFFF"/>
                </a:solidFill>
              </a:rPr>
              <a:t>The benefits of ‘real’ approval panels were perceived as being few and far between</a:t>
            </a:r>
          </a:p>
          <a:p>
            <a:pPr lvl="1"/>
            <a:endParaRPr lang="en-GB" dirty="0" smtClean="0">
              <a:solidFill>
                <a:srgbClr val="FFFFFF"/>
              </a:solidFill>
            </a:endParaRPr>
          </a:p>
          <a:p>
            <a:pPr lvl="1"/>
            <a:r>
              <a:rPr lang="en-GB" dirty="0" smtClean="0">
                <a:solidFill>
                  <a:srgbClr val="FFFFFF"/>
                </a:solidFill>
              </a:rPr>
              <a:t>New appetites for curriculum design as an activity</a:t>
            </a:r>
          </a:p>
          <a:p>
            <a:pPr lvl="1"/>
            <a:endParaRPr lang="en-GB" dirty="0" smtClean="0">
              <a:solidFill>
                <a:srgbClr val="FFFFFF"/>
              </a:solidFill>
            </a:endParaRPr>
          </a:p>
          <a:p>
            <a:pPr lvl="1"/>
            <a:r>
              <a:rPr lang="en-GB" dirty="0" smtClean="0">
                <a:solidFill>
                  <a:srgbClr val="FFFFFF"/>
                </a:solidFill>
              </a:rPr>
              <a:t>New emphasis on stakeholder engagement meant changes needed to happen to fully exploit the potential of rejuvenated values</a:t>
            </a:r>
            <a:endParaRPr lang="en-GB" dirty="0">
              <a:solidFill>
                <a:srgbClr val="FFFFFF"/>
              </a:solidFill>
            </a:endParaRPr>
          </a:p>
        </p:txBody>
      </p:sp>
      <p:pic>
        <p:nvPicPr>
          <p:cNvPr id="4" name="Picture 3" descr="BCU%20logo%20600x600.jpeg"/>
          <p:cNvPicPr>
            <a:picLocks noChangeAspect="1"/>
          </p:cNvPicPr>
          <p:nvPr/>
        </p:nvPicPr>
        <p:blipFill>
          <a:blip r:embed="rId2"/>
          <a:stretch>
            <a:fillRect/>
          </a:stretch>
        </p:blipFill>
        <p:spPr>
          <a:xfrm>
            <a:off x="7467600" y="152400"/>
            <a:ext cx="1524000" cy="1524000"/>
          </a:xfrm>
          <a:prstGeom prst="rect">
            <a:avLst/>
          </a:prstGeom>
          <a:effectLst>
            <a:reflection stA="50000" endPos="46000" dist="50800" dir="5400000" sy="-100000" algn="bl" rotWithShape="0"/>
          </a:effectLst>
          <a:scene3d>
            <a:camera prst="perspectiveAbove" fov="2700000">
              <a:rot lat="20400000" lon="0" rev="0"/>
            </a:camera>
            <a:lightRig rig="threePt" dir="t"/>
          </a:scene3d>
          <a:sp3d prstMaterial="softEdge">
            <a:bevelT/>
          </a:sp3d>
        </p:spPr>
      </p:pic>
    </p:spTree>
    <p:extLst>
      <p:ext uri="{BB962C8B-B14F-4D97-AF65-F5344CB8AC3E}">
        <p14:creationId xmlns:p14="http://schemas.microsoft.com/office/powerpoint/2010/main" val="4942044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24" y="928670"/>
            <a:ext cx="7772400" cy="1975104"/>
          </a:xfrm>
        </p:spPr>
        <p:txBody>
          <a:bodyPr/>
          <a:lstStyle/>
          <a:p>
            <a:pPr eaLnBrk="1" fontAlgn="auto" hangingPunct="1">
              <a:spcAft>
                <a:spcPts val="0"/>
              </a:spcAft>
              <a:defRPr/>
            </a:pPr>
            <a:r>
              <a:rPr lang="en-GB" sz="6600" dirty="0" smtClean="0">
                <a:solidFill>
                  <a:srgbClr val="FFFFFF"/>
                </a:solidFill>
                <a:latin typeface="Trebuchet MS" pitchFamily="34" charset="0"/>
                <a:ea typeface="+mj-ea"/>
                <a:cs typeface="+mj-cs"/>
              </a:rPr>
              <a:t>T-SPARC</a:t>
            </a:r>
            <a:endParaRPr lang="en-GB" sz="6600" dirty="0">
              <a:solidFill>
                <a:srgbClr val="FFFFFF"/>
              </a:solidFill>
              <a:latin typeface="Trebuchet MS" pitchFamily="34" charset="0"/>
              <a:ea typeface="+mj-ea"/>
              <a:cs typeface="+mj-cs"/>
            </a:endParaRPr>
          </a:p>
        </p:txBody>
      </p:sp>
      <p:sp>
        <p:nvSpPr>
          <p:cNvPr id="13315" name="Subtitle 2"/>
          <p:cNvSpPr>
            <a:spLocks noGrp="1"/>
          </p:cNvSpPr>
          <p:nvPr>
            <p:ph type="subTitle" idx="1"/>
          </p:nvPr>
        </p:nvSpPr>
        <p:spPr>
          <a:xfrm>
            <a:off x="928688" y="2428875"/>
            <a:ext cx="7772400" cy="1508125"/>
          </a:xfrm>
        </p:spPr>
        <p:txBody>
          <a:bodyPr>
            <a:normAutofit fontScale="85000" lnSpcReduction="20000"/>
          </a:bodyPr>
          <a:lstStyle/>
          <a:p>
            <a:pPr eaLnBrk="1" hangingPunct="1">
              <a:spcBef>
                <a:spcPct val="0"/>
              </a:spcBef>
            </a:pPr>
            <a:r>
              <a:rPr lang="en-GB" sz="3200" dirty="0" smtClean="0">
                <a:solidFill>
                  <a:schemeClr val="bg1"/>
                </a:solidFill>
              </a:rPr>
              <a:t>Technology Supported Process for Agile and Responsive Curricula</a:t>
            </a:r>
          </a:p>
          <a:p>
            <a:pPr eaLnBrk="1" hangingPunct="1">
              <a:spcBef>
                <a:spcPct val="0"/>
              </a:spcBef>
            </a:pPr>
            <a:endParaRPr lang="en-GB" dirty="0" smtClean="0">
              <a:solidFill>
                <a:schemeClr val="bg1"/>
              </a:solidFill>
            </a:endParaRPr>
          </a:p>
          <a:p>
            <a:pPr eaLnBrk="1" hangingPunct="1">
              <a:spcBef>
                <a:spcPct val="0"/>
              </a:spcBef>
            </a:pPr>
            <a:r>
              <a:rPr lang="en-GB" dirty="0" smtClean="0">
                <a:solidFill>
                  <a:schemeClr val="bg1"/>
                </a:solidFill>
              </a:rPr>
              <a:t>Our emergent solution to the issues uncovered. </a:t>
            </a:r>
            <a:endParaRPr lang="en-GB" sz="3200" dirty="0" smtClean="0">
              <a:solidFill>
                <a:schemeClr val="bg1"/>
              </a:solidFill>
            </a:endParaRPr>
          </a:p>
        </p:txBody>
      </p:sp>
      <p:pic>
        <p:nvPicPr>
          <p:cNvPr id="4" name="Picture 3" descr="BCU%20logo%20600x600.jpeg"/>
          <p:cNvPicPr>
            <a:picLocks noChangeAspect="1"/>
          </p:cNvPicPr>
          <p:nvPr/>
        </p:nvPicPr>
        <p:blipFill>
          <a:blip r:embed="rId2"/>
          <a:stretch>
            <a:fillRect/>
          </a:stretch>
        </p:blipFill>
        <p:spPr>
          <a:xfrm>
            <a:off x="3810000" y="4495800"/>
            <a:ext cx="1524000" cy="1524000"/>
          </a:xfrm>
          <a:prstGeom prst="rect">
            <a:avLst/>
          </a:prstGeom>
          <a:effectLst>
            <a:reflection stA="50000" endPos="46000" dist="50800" dir="5400000" sy="-100000" algn="bl" rotWithShape="0"/>
          </a:effectLst>
          <a:scene3d>
            <a:camera prst="perspectiveAbove" fov="2700000">
              <a:rot lat="20400000" lon="0" rev="0"/>
            </a:camera>
            <a:lightRig rig="threePt" dir="t"/>
          </a:scene3d>
          <a:sp3d prstMaterial="softEdge">
            <a:bevelT/>
          </a:sp3d>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normAutofit fontScale="90000"/>
          </a:bodyPr>
          <a:lstStyle/>
          <a:p>
            <a:pPr algn="ctr"/>
            <a:r>
              <a:rPr lang="en-US" dirty="0" smtClean="0">
                <a:solidFill>
                  <a:srgbClr val="FFFFFF"/>
                </a:solidFill>
                <a:latin typeface="Trebuchet MS" charset="0"/>
              </a:rPr>
              <a:t>Findings of the Multimedia review</a:t>
            </a:r>
          </a:p>
        </p:txBody>
      </p:sp>
      <p:sp>
        <p:nvSpPr>
          <p:cNvPr id="27651" name="Rectangle 5"/>
          <p:cNvSpPr>
            <a:spLocks noChangeArrowheads="1"/>
          </p:cNvSpPr>
          <p:nvPr/>
        </p:nvSpPr>
        <p:spPr bwMode="auto">
          <a:xfrm>
            <a:off x="1295400" y="1676400"/>
            <a:ext cx="6934200" cy="4401205"/>
          </a:xfrm>
          <a:prstGeom prst="rect">
            <a:avLst/>
          </a:prstGeom>
          <a:noFill/>
          <a:ln w="9525">
            <a:noFill/>
            <a:miter lim="800000"/>
            <a:headEnd/>
            <a:tailEnd/>
          </a:ln>
        </p:spPr>
        <p:txBody>
          <a:bodyPr>
            <a:spAutoFit/>
          </a:bodyPr>
          <a:lstStyle/>
          <a:p>
            <a:pPr algn="ctr"/>
            <a:r>
              <a:rPr lang="en-GB" sz="2800">
                <a:solidFill>
                  <a:srgbClr val="FFFFFF"/>
                </a:solidFill>
              </a:rPr>
              <a:t>Much of the work related to curriculum design is in the service of the production of definitive documentation.</a:t>
            </a:r>
          </a:p>
          <a:p>
            <a:pPr algn="ctr"/>
            <a:endParaRPr lang="en-GB" sz="2800">
              <a:solidFill>
                <a:srgbClr val="FFFFFF"/>
              </a:solidFill>
            </a:endParaRPr>
          </a:p>
          <a:p>
            <a:pPr algn="ctr"/>
            <a:r>
              <a:rPr lang="en-GB" sz="2800">
                <a:solidFill>
                  <a:srgbClr val="FFFFFF"/>
                </a:solidFill>
              </a:rPr>
              <a:t>This documentation is primarily written for an approval panel audience and programme teams feel that much of their investment in producing such documentation has limited value outside of the specific context of programme approval.</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algn="ctr"/>
            <a:r>
              <a:rPr lang="en-US" smtClean="0">
                <a:solidFill>
                  <a:srgbClr val="FFFFFF"/>
                </a:solidFill>
                <a:latin typeface="Trebuchet MS" charset="0"/>
              </a:rPr>
              <a:t>Findings of the Review</a:t>
            </a:r>
          </a:p>
        </p:txBody>
      </p:sp>
      <p:sp>
        <p:nvSpPr>
          <p:cNvPr id="28675" name="Rectangle 5"/>
          <p:cNvSpPr>
            <a:spLocks noChangeArrowheads="1"/>
          </p:cNvSpPr>
          <p:nvPr/>
        </p:nvSpPr>
        <p:spPr bwMode="auto">
          <a:xfrm>
            <a:off x="838200" y="1447800"/>
            <a:ext cx="7772400" cy="4400550"/>
          </a:xfrm>
          <a:prstGeom prst="rect">
            <a:avLst/>
          </a:prstGeom>
          <a:noFill/>
          <a:ln w="9525">
            <a:noFill/>
            <a:miter lim="800000"/>
            <a:headEnd/>
            <a:tailEnd/>
          </a:ln>
        </p:spPr>
        <p:txBody>
          <a:bodyPr>
            <a:spAutoFit/>
          </a:bodyPr>
          <a:lstStyle/>
          <a:p>
            <a:pPr algn="ctr"/>
            <a:r>
              <a:rPr lang="en-GB" sz="2800">
                <a:solidFill>
                  <a:srgbClr val="FFFFFF"/>
                </a:solidFill>
              </a:rPr>
              <a:t>Programme teams report that this focus on the products of curriculum design rather than the process of curriculum design distracts activity away from rich team discourse and innovative solutions to curriculum design challenges.</a:t>
            </a:r>
          </a:p>
          <a:p>
            <a:pPr algn="ctr"/>
            <a:r>
              <a:rPr lang="en-GB" sz="2800">
                <a:solidFill>
                  <a:srgbClr val="FFFFFF"/>
                </a:solidFill>
              </a:rPr>
              <a:t> </a:t>
            </a:r>
          </a:p>
          <a:p>
            <a:pPr algn="ctr"/>
            <a:r>
              <a:rPr lang="en-GB" sz="2800">
                <a:solidFill>
                  <a:srgbClr val="FFFFFF"/>
                </a:solidFill>
              </a:rPr>
              <a:t>In summary, our approval practices are </a:t>
            </a:r>
            <a:r>
              <a:rPr lang="en-GB" sz="2800" i="1">
                <a:solidFill>
                  <a:srgbClr val="FFFFFF"/>
                </a:solidFill>
              </a:rPr>
              <a:t>perceived</a:t>
            </a:r>
            <a:r>
              <a:rPr lang="en-GB" sz="2800">
                <a:solidFill>
                  <a:srgbClr val="FFFFFF"/>
                </a:solidFill>
              </a:rPr>
              <a:t> to tend to stifle innovation and require a documentary overhead that is seen by staff as being disproportionate to its value.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The T-SPARC expectation</a:t>
            </a:r>
            <a:endParaRPr lang="en-US" dirty="0">
              <a:solidFill>
                <a:srgbClr val="FFFFFF"/>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FFFF"/>
                </a:solidFill>
              </a:rPr>
              <a:t>Programme teams are ‘wide’ and include all stakeholders</a:t>
            </a:r>
          </a:p>
          <a:p>
            <a:endParaRPr lang="en-US" dirty="0" smtClean="0">
              <a:solidFill>
                <a:srgbClr val="FFFFFF"/>
              </a:solidFill>
            </a:endParaRPr>
          </a:p>
          <a:p>
            <a:r>
              <a:rPr lang="en-US" dirty="0" smtClean="0">
                <a:solidFill>
                  <a:srgbClr val="FFFFFF"/>
                </a:solidFill>
              </a:rPr>
              <a:t>Stakeholder engagement is non-tokenistic – informed by our model ( on next slide)</a:t>
            </a:r>
          </a:p>
          <a:p>
            <a:endParaRPr lang="en-US" dirty="0" smtClean="0">
              <a:solidFill>
                <a:srgbClr val="FFFFFF"/>
              </a:solidFill>
            </a:endParaRPr>
          </a:p>
          <a:p>
            <a:r>
              <a:rPr lang="en-US" dirty="0" smtClean="0">
                <a:solidFill>
                  <a:srgbClr val="FFFFFF"/>
                </a:solidFill>
              </a:rPr>
              <a:t>Technology assists programme teams in their engagement activity AND provides a way to ‘evidence’ this engagement</a:t>
            </a:r>
            <a:endParaRPr lang="en-US"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JISC Curriculum Design Programme</a:t>
            </a:r>
            <a:endParaRPr lang="en-GB" dirty="0"/>
          </a:p>
        </p:txBody>
      </p:sp>
      <p:sp>
        <p:nvSpPr>
          <p:cNvPr id="3" name="Content Placeholder 2"/>
          <p:cNvSpPr>
            <a:spLocks noGrp="1"/>
          </p:cNvSpPr>
          <p:nvPr>
            <p:ph idx="1"/>
          </p:nvPr>
        </p:nvSpPr>
        <p:spPr/>
        <p:txBody>
          <a:bodyPr/>
          <a:lstStyle/>
          <a:p>
            <a:r>
              <a:rPr lang="en-GB" dirty="0" smtClean="0"/>
              <a:t>The programme</a:t>
            </a:r>
          </a:p>
          <a:p>
            <a:r>
              <a:rPr lang="en-GB" dirty="0" smtClean="0"/>
              <a:t>T-SPARC</a:t>
            </a:r>
          </a:p>
          <a:p>
            <a:r>
              <a:rPr lang="en-GB" dirty="0" err="1" smtClean="0"/>
              <a:t>PiP</a:t>
            </a:r>
            <a:endParaRPr lang="en-GB" dirty="0" smtClean="0"/>
          </a:p>
          <a:p>
            <a:r>
              <a:rPr lang="en-GB" dirty="0" smtClean="0"/>
              <a:t>How this session came about</a:t>
            </a:r>
          </a:p>
          <a:p>
            <a:r>
              <a:rPr lang="en-GB" dirty="0" smtClean="0"/>
              <a:t>How it links to the main </a:t>
            </a:r>
            <a:r>
              <a:rPr lang="en-GB" dirty="0"/>
              <a:t>conference session: </a:t>
            </a:r>
            <a:r>
              <a:rPr lang="en-GB" i="1" dirty="0"/>
              <a:t>S4: What needs to change in curriculum design? (Simon Cross, Alan Masson, Jim Everett, Paul Bartholomew)</a:t>
            </a:r>
          </a:p>
        </p:txBody>
      </p:sp>
    </p:spTree>
    <p:extLst>
      <p:ext uri="{BB962C8B-B14F-4D97-AF65-F5344CB8AC3E}">
        <p14:creationId xmlns:p14="http://schemas.microsoft.com/office/powerpoint/2010/main" val="26013347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creen Shot 2011-10-18 at 17.41.07.png"/>
          <p:cNvPicPr>
            <a:picLocks noChangeAspect="1"/>
          </p:cNvPicPr>
          <p:nvPr/>
        </p:nvPicPr>
        <p:blipFill>
          <a:blip r:embed="rId2"/>
          <a:stretch>
            <a:fillRect/>
          </a:stretch>
        </p:blipFill>
        <p:spPr>
          <a:xfrm>
            <a:off x="457200" y="1219200"/>
            <a:ext cx="8458200" cy="431737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143000"/>
          </a:xfrm>
        </p:spPr>
        <p:txBody>
          <a:bodyPr/>
          <a:lstStyle/>
          <a:p>
            <a:pPr eaLnBrk="1" hangingPunct="1">
              <a:defRPr/>
            </a:pPr>
            <a:r>
              <a:rPr lang="en-US" sz="5400" b="1" u="sng" dirty="0" smtClean="0">
                <a:solidFill>
                  <a:srgbClr val="FFFFFF"/>
                </a:solidFill>
                <a:latin typeface="Trebuchet MS"/>
                <a:cs typeface="Trebuchet MS"/>
              </a:rPr>
              <a:t>Bits of kit</a:t>
            </a:r>
          </a:p>
        </p:txBody>
      </p:sp>
      <p:sp>
        <p:nvSpPr>
          <p:cNvPr id="36867" name="Content Placeholder 2"/>
          <p:cNvSpPr>
            <a:spLocks noGrp="1"/>
          </p:cNvSpPr>
          <p:nvPr>
            <p:ph idx="1"/>
          </p:nvPr>
        </p:nvSpPr>
        <p:spPr>
          <a:xfrm>
            <a:off x="457200" y="1417638"/>
            <a:ext cx="8229600" cy="4525962"/>
          </a:xfrm>
        </p:spPr>
        <p:txBody>
          <a:bodyPr/>
          <a:lstStyle/>
          <a:p>
            <a:pPr eaLnBrk="1" hangingPunct="1"/>
            <a:r>
              <a:rPr lang="en-US" smtClean="0">
                <a:solidFill>
                  <a:srgbClr val="FFFFFF"/>
                </a:solidFill>
              </a:rPr>
              <a:t>Flip Cameras</a:t>
            </a:r>
          </a:p>
          <a:p>
            <a:pPr eaLnBrk="1" hangingPunct="1"/>
            <a:endParaRPr lang="en-US" smtClean="0">
              <a:solidFill>
                <a:srgbClr val="FFFFFF"/>
              </a:solidFill>
            </a:endParaRPr>
          </a:p>
          <a:p>
            <a:pPr eaLnBrk="1" hangingPunct="1"/>
            <a:r>
              <a:rPr lang="en-US" smtClean="0">
                <a:solidFill>
                  <a:srgbClr val="FFFFFF"/>
                </a:solidFill>
              </a:rPr>
              <a:t>MP3 recorders</a:t>
            </a:r>
          </a:p>
          <a:p>
            <a:pPr eaLnBrk="1" hangingPunct="1"/>
            <a:endParaRPr lang="en-US" smtClean="0">
              <a:solidFill>
                <a:srgbClr val="FFFFFF"/>
              </a:solidFill>
            </a:endParaRPr>
          </a:p>
          <a:p>
            <a:pPr eaLnBrk="1" hangingPunct="1"/>
            <a:r>
              <a:rPr lang="en-US" smtClean="0">
                <a:solidFill>
                  <a:srgbClr val="FFFFFF"/>
                </a:solidFill>
              </a:rPr>
              <a:t>Voxur Units</a:t>
            </a:r>
          </a:p>
          <a:p>
            <a:pPr eaLnBrk="1" hangingPunct="1"/>
            <a:endParaRPr lang="en-US" smtClean="0">
              <a:solidFill>
                <a:srgbClr val="FFFFFF"/>
              </a:solidFill>
            </a:endParaRPr>
          </a:p>
          <a:p>
            <a:pPr eaLnBrk="1" hangingPunct="1"/>
            <a:r>
              <a:rPr lang="en-US" smtClean="0">
                <a:solidFill>
                  <a:srgbClr val="FFFFFF"/>
                </a:solidFill>
              </a:rPr>
              <a:t>Borrow them / Use them</a:t>
            </a:r>
          </a:p>
          <a:p>
            <a:pPr eaLnBrk="1" hangingPunct="1"/>
            <a:endParaRPr lang="en-US" smtClean="0">
              <a:solidFill>
                <a:srgbClr val="FFFFFF"/>
              </a:solidFill>
            </a:endParaRPr>
          </a:p>
          <a:p>
            <a:pPr eaLnBrk="1" hangingPunct="1"/>
            <a:endParaRPr lang="en-US" smtClean="0">
              <a:solidFill>
                <a:srgbClr val="FFFFFF"/>
              </a:solidFill>
            </a:endParaRPr>
          </a:p>
        </p:txBody>
      </p:sp>
      <p:pic>
        <p:nvPicPr>
          <p:cNvPr id="36868" name="Picture 3"/>
          <p:cNvPicPr>
            <a:picLocks noChangeAspect="1"/>
          </p:cNvPicPr>
          <p:nvPr/>
        </p:nvPicPr>
        <p:blipFill>
          <a:blip r:embed="rId2"/>
          <a:srcRect/>
          <a:stretch>
            <a:fillRect/>
          </a:stretch>
        </p:blipFill>
        <p:spPr bwMode="auto">
          <a:xfrm>
            <a:off x="5445125" y="3570288"/>
            <a:ext cx="3698875" cy="2862262"/>
          </a:xfrm>
          <a:prstGeom prst="rect">
            <a:avLst/>
          </a:prstGeom>
          <a:noFill/>
          <a:ln w="9525">
            <a:noFill/>
            <a:miter lim="800000"/>
            <a:headEnd/>
            <a:tailEnd/>
          </a:ln>
        </p:spPr>
      </p:pic>
      <p:pic>
        <p:nvPicPr>
          <p:cNvPr id="36869" name="Picture 5"/>
          <p:cNvPicPr>
            <a:picLocks noChangeAspect="1"/>
          </p:cNvPicPr>
          <p:nvPr/>
        </p:nvPicPr>
        <p:blipFill>
          <a:blip r:embed="rId3"/>
          <a:srcRect/>
          <a:stretch>
            <a:fillRect/>
          </a:stretch>
        </p:blipFill>
        <p:spPr bwMode="auto">
          <a:xfrm>
            <a:off x="6022975" y="98425"/>
            <a:ext cx="2787650" cy="20891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How do people react?</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We’ve found that some (but not many) students don’t like being videoed</a:t>
            </a:r>
          </a:p>
          <a:p>
            <a:pPr lvl="1"/>
            <a:r>
              <a:rPr lang="en-US" dirty="0" smtClean="0">
                <a:solidFill>
                  <a:srgbClr val="FFFFFF"/>
                </a:solidFill>
              </a:rPr>
              <a:t>They are young and female</a:t>
            </a:r>
          </a:p>
          <a:p>
            <a:pPr lvl="1"/>
            <a:endParaRPr lang="en-US" dirty="0" smtClean="0">
              <a:solidFill>
                <a:srgbClr val="FFFFFF"/>
              </a:solidFill>
            </a:endParaRPr>
          </a:p>
          <a:p>
            <a:r>
              <a:rPr lang="en-US" dirty="0" smtClean="0">
                <a:solidFill>
                  <a:srgbClr val="FFFFFF"/>
                </a:solidFill>
              </a:rPr>
              <a:t>Other stakeholders use their opportunity for having a ‘persistent’ voice to get more involved</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772400" cy="914400"/>
          </a:xfrm>
        </p:spPr>
        <p:txBody>
          <a:bodyPr wrap="square" lIns="91440" tIns="45720" rIns="91440" bIns="45720" numCol="1" anchorCtr="0" compatLnSpc="1">
            <a:prstTxWarp prst="textNoShape">
              <a:avLst/>
            </a:prstTxWarp>
            <a:noAutofit/>
          </a:bodyPr>
          <a:lstStyle/>
          <a:p>
            <a:pPr algn="ctr"/>
            <a:r>
              <a:rPr lang="en-US" sz="5400" u="sng" dirty="0" smtClean="0">
                <a:solidFill>
                  <a:srgbClr val="FFFFFF"/>
                </a:solidFill>
                <a:latin typeface="Trebuchet MS" charset="0"/>
              </a:rPr>
              <a:t>Our </a:t>
            </a:r>
            <a:r>
              <a:rPr lang="en-US" sz="5400" i="1" u="sng" dirty="0" smtClean="0">
                <a:solidFill>
                  <a:srgbClr val="FFFFFF"/>
                </a:solidFill>
                <a:latin typeface="Trebuchet MS" charset="0"/>
              </a:rPr>
              <a:t>(original) </a:t>
            </a:r>
            <a:r>
              <a:rPr lang="en-US" sz="5400" u="sng" dirty="0" smtClean="0">
                <a:solidFill>
                  <a:srgbClr val="FFFFFF"/>
                </a:solidFill>
                <a:latin typeface="Trebuchet MS" charset="0"/>
              </a:rPr>
              <a:t>intentions</a:t>
            </a:r>
            <a:endParaRPr lang="en-US" sz="7200" dirty="0" smtClean="0">
              <a:solidFill>
                <a:srgbClr val="FFFFFF"/>
              </a:solidFill>
              <a:latin typeface="Trebuchet MS" charset="0"/>
            </a:endParaRPr>
          </a:p>
        </p:txBody>
      </p:sp>
      <p:sp>
        <p:nvSpPr>
          <p:cNvPr id="3" name="TextBox 2"/>
          <p:cNvSpPr txBox="1"/>
          <p:nvPr/>
        </p:nvSpPr>
        <p:spPr>
          <a:xfrm>
            <a:off x="1905000" y="4038600"/>
            <a:ext cx="5328828" cy="769441"/>
          </a:xfrm>
          <a:prstGeom prst="rect">
            <a:avLst/>
          </a:prstGeom>
          <a:noFill/>
        </p:spPr>
        <p:txBody>
          <a:bodyPr wrap="none" rtlCol="0">
            <a:spAutoFit/>
          </a:bodyPr>
          <a:lstStyle/>
          <a:p>
            <a:r>
              <a:rPr lang="en-US" sz="4400" dirty="0" smtClean="0">
                <a:solidFill>
                  <a:srgbClr val="FFFFFF"/>
                </a:solidFill>
              </a:rPr>
              <a:t>Some have changed…!</a:t>
            </a:r>
            <a:endParaRPr lang="en-US" sz="44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8688" y="1052513"/>
            <a:ext cx="7772400" cy="2058987"/>
          </a:xfrm>
        </p:spPr>
        <p:txBody>
          <a:bodyPr wrap="square" lIns="91440" tIns="45720" rIns="91440" bIns="45720" numCol="1" anchorCtr="0" compatLnSpc="1">
            <a:prstTxWarp prst="textNoShape">
              <a:avLst/>
            </a:prstTxWarp>
            <a:normAutofit fontScale="90000"/>
          </a:bodyPr>
          <a:lstStyle/>
          <a:p>
            <a:pPr algn="ctr" eaLnBrk="1" hangingPunct="1"/>
            <a:r>
              <a:rPr lang="en-GB" dirty="0" smtClean="0">
                <a:solidFill>
                  <a:srgbClr val="FFFFFF"/>
                </a:solidFill>
                <a:latin typeface="Trebuchet MS" charset="0"/>
              </a:rPr>
              <a:t>1. Informing programme design activity through the enhanced provision of pertinent information</a:t>
            </a:r>
            <a:r>
              <a:rPr lang="en-GB" dirty="0" smtClean="0">
                <a:solidFill>
                  <a:srgbClr val="FFFFFF"/>
                </a:solidFill>
              </a:rPr>
              <a:t/>
            </a:r>
            <a:br>
              <a:rPr lang="en-GB" dirty="0" smtClean="0">
                <a:solidFill>
                  <a:srgbClr val="FFFFFF"/>
                </a:solidFill>
              </a:rPr>
            </a:br>
            <a:endParaRPr lang="en-GB" dirty="0" smtClean="0">
              <a:solidFill>
                <a:srgbClr val="FFFFFF"/>
              </a:solidFill>
            </a:endParaRPr>
          </a:p>
        </p:txBody>
      </p:sp>
      <p:sp>
        <p:nvSpPr>
          <p:cNvPr id="22531" name="TextBox 2"/>
          <p:cNvSpPr txBox="1">
            <a:spLocks noChangeArrowheads="1"/>
          </p:cNvSpPr>
          <p:nvPr/>
        </p:nvSpPr>
        <p:spPr bwMode="auto">
          <a:xfrm>
            <a:off x="1143000" y="3657600"/>
            <a:ext cx="7391400" cy="2678113"/>
          </a:xfrm>
          <a:prstGeom prst="rect">
            <a:avLst/>
          </a:prstGeom>
          <a:noFill/>
          <a:ln w="9525">
            <a:noFill/>
            <a:miter lim="800000"/>
            <a:headEnd/>
            <a:tailEnd/>
          </a:ln>
        </p:spPr>
        <p:txBody>
          <a:bodyPr>
            <a:spAutoFit/>
          </a:bodyPr>
          <a:lstStyle/>
          <a:p>
            <a:pPr>
              <a:buFont typeface="Arial" charset="0"/>
              <a:buChar char="•"/>
            </a:pPr>
            <a:r>
              <a:rPr lang="en-US" sz="2800">
                <a:solidFill>
                  <a:srgbClr val="FFFFFF"/>
                </a:solidFill>
                <a:latin typeface="Trebuchet MS" charset="0"/>
              </a:rPr>
              <a:t> Course specific statistical information – retention, progression</a:t>
            </a:r>
          </a:p>
          <a:p>
            <a:pPr>
              <a:buFont typeface="Arial" charset="0"/>
              <a:buChar char="•"/>
            </a:pPr>
            <a:endParaRPr lang="en-US" sz="2800">
              <a:solidFill>
                <a:srgbClr val="FFFFFF"/>
              </a:solidFill>
              <a:latin typeface="Trebuchet MS" charset="0"/>
            </a:endParaRPr>
          </a:p>
          <a:p>
            <a:pPr>
              <a:buFont typeface="Arial" charset="0"/>
              <a:buChar char="•"/>
            </a:pPr>
            <a:r>
              <a:rPr lang="en-US" sz="2800">
                <a:solidFill>
                  <a:srgbClr val="FFFFFF"/>
                </a:solidFill>
                <a:latin typeface="Trebuchet MS" charset="0"/>
              </a:rPr>
              <a:t> Market analysis information</a:t>
            </a:r>
          </a:p>
          <a:p>
            <a:pPr>
              <a:buFont typeface="Arial" charset="0"/>
              <a:buChar char="•"/>
            </a:pPr>
            <a:endParaRPr lang="en-US" sz="2800">
              <a:solidFill>
                <a:srgbClr val="FFFFFF"/>
              </a:solidFill>
              <a:latin typeface="Trebuchet MS" charset="0"/>
            </a:endParaRPr>
          </a:p>
          <a:p>
            <a:pPr>
              <a:buFont typeface="Arial" charset="0"/>
              <a:buChar char="•"/>
            </a:pPr>
            <a:r>
              <a:rPr lang="en-US" sz="2800">
                <a:solidFill>
                  <a:srgbClr val="FFFFFF"/>
                </a:solidFill>
                <a:latin typeface="Trebuchet MS" charset="0"/>
              </a:rPr>
              <a:t> Curriculum planning tools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772400" cy="2058987"/>
          </a:xfrm>
        </p:spPr>
        <p:txBody>
          <a:bodyPr wrap="square" lIns="91440" tIns="45720" rIns="91440" bIns="45720" numCol="1" anchorCtr="0" compatLnSpc="1">
            <a:prstTxWarp prst="textNoShape">
              <a:avLst/>
            </a:prstTxWarp>
            <a:noAutofit/>
          </a:bodyPr>
          <a:lstStyle/>
          <a:p>
            <a:pPr algn="ctr" eaLnBrk="1" hangingPunct="1"/>
            <a:r>
              <a:rPr lang="en-GB" sz="3200" dirty="0" smtClean="0">
                <a:solidFill>
                  <a:srgbClr val="FFFFFF"/>
                </a:solidFill>
                <a:latin typeface="Trebuchet MS" charset="0"/>
              </a:rPr>
              <a:t>2. Redesign of the ICT infrastructure which underpins the workflow of the curriculum design and programme approval processes</a:t>
            </a:r>
            <a:br>
              <a:rPr lang="en-GB" sz="3200" dirty="0" smtClean="0">
                <a:solidFill>
                  <a:srgbClr val="FFFFFF"/>
                </a:solidFill>
                <a:latin typeface="Trebuchet MS" charset="0"/>
              </a:rPr>
            </a:br>
            <a:r>
              <a:rPr lang="en-GB" sz="3200" dirty="0" smtClean="0">
                <a:solidFill>
                  <a:srgbClr val="FFFFFF"/>
                </a:solidFill>
                <a:latin typeface="Trebuchet MS" charset="0"/>
              </a:rPr>
              <a:t/>
            </a:r>
            <a:br>
              <a:rPr lang="en-GB" sz="3200" dirty="0" smtClean="0">
                <a:solidFill>
                  <a:srgbClr val="FFFFFF"/>
                </a:solidFill>
                <a:latin typeface="Trebuchet MS" charset="0"/>
              </a:rPr>
            </a:br>
            <a:endParaRPr lang="en-GB" sz="3200" dirty="0" smtClean="0">
              <a:solidFill>
                <a:srgbClr val="FFFFFF"/>
              </a:solidFill>
              <a:latin typeface="Trebuchet MS" charset="0"/>
            </a:endParaRPr>
          </a:p>
        </p:txBody>
      </p:sp>
      <p:sp>
        <p:nvSpPr>
          <p:cNvPr id="23555" name="TextBox 2"/>
          <p:cNvSpPr txBox="1">
            <a:spLocks noChangeArrowheads="1"/>
          </p:cNvSpPr>
          <p:nvPr/>
        </p:nvSpPr>
        <p:spPr bwMode="auto">
          <a:xfrm>
            <a:off x="1143000" y="2971800"/>
            <a:ext cx="7391400" cy="2677656"/>
          </a:xfrm>
          <a:prstGeom prst="rect">
            <a:avLst/>
          </a:prstGeom>
          <a:noFill/>
          <a:ln w="9525">
            <a:noFill/>
            <a:miter lim="800000"/>
            <a:headEnd/>
            <a:tailEnd/>
          </a:ln>
        </p:spPr>
        <p:txBody>
          <a:bodyPr>
            <a:spAutoFit/>
          </a:bodyPr>
          <a:lstStyle/>
          <a:p>
            <a:pPr>
              <a:buFont typeface="Arial" charset="0"/>
              <a:buChar char="•"/>
            </a:pPr>
            <a:r>
              <a:rPr lang="en-US" sz="2400" dirty="0">
                <a:solidFill>
                  <a:srgbClr val="FFFFFF"/>
                </a:solidFill>
                <a:latin typeface="Trebuchet MS" charset="0"/>
              </a:rPr>
              <a:t> Definitive documentation – via SharePoint and</a:t>
            </a:r>
            <a:r>
              <a:rPr lang="en-US" sz="2400" dirty="0" smtClean="0">
                <a:solidFill>
                  <a:srgbClr val="FFFFFF"/>
                </a:solidFill>
                <a:latin typeface="Trebuchet MS" charset="0"/>
              </a:rPr>
              <a:t> InfoPath documents</a:t>
            </a:r>
          </a:p>
          <a:p>
            <a:pPr>
              <a:buFont typeface="Arial" charset="0"/>
              <a:buChar char="•"/>
            </a:pPr>
            <a:endParaRPr lang="en-US" sz="2400" dirty="0">
              <a:solidFill>
                <a:srgbClr val="FFFFFF"/>
              </a:solidFill>
              <a:latin typeface="Trebuchet MS" charset="0"/>
            </a:endParaRPr>
          </a:p>
          <a:p>
            <a:pPr>
              <a:buFont typeface="Arial" charset="0"/>
              <a:buChar char="•"/>
            </a:pPr>
            <a:r>
              <a:rPr lang="en-US" sz="2400" dirty="0">
                <a:solidFill>
                  <a:srgbClr val="FFFFFF"/>
                </a:solidFill>
                <a:latin typeface="Trebuchet MS" charset="0"/>
              </a:rPr>
              <a:t> ‘Evidence’ of Process – via Mahara and/or Moodle</a:t>
            </a:r>
          </a:p>
          <a:p>
            <a:pPr>
              <a:buFont typeface="Arial" charset="0"/>
              <a:buChar char="•"/>
            </a:pPr>
            <a:endParaRPr lang="en-US" sz="2400" dirty="0">
              <a:solidFill>
                <a:srgbClr val="FFFFFF"/>
              </a:solidFill>
              <a:latin typeface="Trebuchet MS" charset="0"/>
            </a:endParaRPr>
          </a:p>
          <a:p>
            <a:pPr>
              <a:buFont typeface="Arial" charset="0"/>
              <a:buChar char="•"/>
            </a:pPr>
            <a:r>
              <a:rPr lang="en-US" sz="2400" dirty="0">
                <a:solidFill>
                  <a:srgbClr val="FFFFFF"/>
                </a:solidFill>
                <a:latin typeface="Trebuchet MS" charset="0"/>
              </a:rPr>
              <a:t> Anticipation that evidence of process will include multimedia </a:t>
            </a:r>
            <a:r>
              <a:rPr lang="en-US" sz="2400" dirty="0" err="1">
                <a:solidFill>
                  <a:srgbClr val="FFFFFF"/>
                </a:solidFill>
                <a:latin typeface="Trebuchet MS" charset="0"/>
              </a:rPr>
              <a:t>artefacts</a:t>
            </a:r>
            <a:endParaRPr lang="en-US" sz="2400" dirty="0">
              <a:solidFill>
                <a:srgbClr val="FFFFFF"/>
              </a:solidFill>
              <a:latin typeface="Trebuchet MS"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6288" y="747713"/>
            <a:ext cx="7772400" cy="2058987"/>
          </a:xfrm>
        </p:spPr>
        <p:txBody>
          <a:bodyPr wrap="square" lIns="91440" tIns="45720" rIns="91440" bIns="45720" numCol="1" anchorCtr="0" compatLnSpc="1">
            <a:prstTxWarp prst="textNoShape">
              <a:avLst/>
            </a:prstTxWarp>
            <a:normAutofit fontScale="90000"/>
          </a:bodyPr>
          <a:lstStyle/>
          <a:p>
            <a:pPr algn="ctr" eaLnBrk="1" hangingPunct="1"/>
            <a:r>
              <a:rPr lang="en-GB" sz="3600" dirty="0" smtClean="0">
                <a:solidFill>
                  <a:srgbClr val="FFFFFF"/>
                </a:solidFill>
                <a:latin typeface="Trebuchet MS" charset="0"/>
              </a:rPr>
              <a:t>3. Electronic support for course team dialogue during their programme design activity</a:t>
            </a:r>
            <a:br>
              <a:rPr lang="en-GB" sz="3600" dirty="0" smtClean="0">
                <a:solidFill>
                  <a:srgbClr val="FFFFFF"/>
                </a:solidFill>
                <a:latin typeface="Trebuchet MS" charset="0"/>
              </a:rPr>
            </a:br>
            <a:r>
              <a:rPr lang="en-GB" sz="3600" dirty="0" smtClean="0">
                <a:solidFill>
                  <a:srgbClr val="FFFFFF"/>
                </a:solidFill>
                <a:latin typeface="Trebuchet MS" charset="0"/>
              </a:rPr>
              <a:t/>
            </a:r>
            <a:br>
              <a:rPr lang="en-GB" sz="3600" dirty="0" smtClean="0">
                <a:solidFill>
                  <a:srgbClr val="FFFFFF"/>
                </a:solidFill>
                <a:latin typeface="Trebuchet MS" charset="0"/>
              </a:rPr>
            </a:br>
            <a:r>
              <a:rPr lang="en-GB" sz="3600" dirty="0" smtClean="0">
                <a:solidFill>
                  <a:srgbClr val="FFFFFF"/>
                </a:solidFill>
                <a:latin typeface="Trebuchet MS" charset="0"/>
              </a:rPr>
              <a:t/>
            </a:r>
            <a:br>
              <a:rPr lang="en-GB" sz="3600" dirty="0" smtClean="0">
                <a:solidFill>
                  <a:srgbClr val="FFFFFF"/>
                </a:solidFill>
                <a:latin typeface="Trebuchet MS" charset="0"/>
              </a:rPr>
            </a:br>
            <a:endParaRPr lang="en-GB" sz="3600" dirty="0" smtClean="0">
              <a:solidFill>
                <a:srgbClr val="FFFFFF"/>
              </a:solidFill>
              <a:latin typeface="Trebuchet MS" charset="0"/>
            </a:endParaRPr>
          </a:p>
        </p:txBody>
      </p:sp>
      <p:sp>
        <p:nvSpPr>
          <p:cNvPr id="24579" name="TextBox 2"/>
          <p:cNvSpPr txBox="1">
            <a:spLocks noChangeArrowheads="1"/>
          </p:cNvSpPr>
          <p:nvPr/>
        </p:nvSpPr>
        <p:spPr bwMode="auto">
          <a:xfrm>
            <a:off x="990600" y="3048000"/>
            <a:ext cx="7391400" cy="3108325"/>
          </a:xfrm>
          <a:prstGeom prst="rect">
            <a:avLst/>
          </a:prstGeom>
          <a:noFill/>
          <a:ln w="9525">
            <a:noFill/>
            <a:miter lim="800000"/>
            <a:headEnd/>
            <a:tailEnd/>
          </a:ln>
        </p:spPr>
        <p:txBody>
          <a:bodyPr>
            <a:spAutoFit/>
          </a:bodyPr>
          <a:lstStyle/>
          <a:p>
            <a:pPr>
              <a:buFont typeface="Arial" charset="0"/>
              <a:buChar char="•"/>
            </a:pPr>
            <a:r>
              <a:rPr lang="en-US" sz="2800">
                <a:solidFill>
                  <a:srgbClr val="FFFFFF"/>
                </a:solidFill>
                <a:latin typeface="Trebuchet MS" charset="0"/>
              </a:rPr>
              <a:t> Holistic design approaches </a:t>
            </a:r>
            <a:r>
              <a:rPr lang="en-US" sz="2800" i="1">
                <a:solidFill>
                  <a:srgbClr val="FFFFFF"/>
                </a:solidFill>
                <a:latin typeface="Trebuchet MS" charset="0"/>
              </a:rPr>
              <a:t>vs.</a:t>
            </a:r>
            <a:r>
              <a:rPr lang="en-US" sz="2800">
                <a:solidFill>
                  <a:srgbClr val="FFFFFF"/>
                </a:solidFill>
                <a:latin typeface="Trebuchet MS" charset="0"/>
              </a:rPr>
              <a:t> distributed design processes</a:t>
            </a:r>
          </a:p>
          <a:p>
            <a:pPr>
              <a:buFont typeface="Arial" charset="0"/>
              <a:buChar char="•"/>
            </a:pPr>
            <a:endParaRPr lang="en-US" sz="2800">
              <a:solidFill>
                <a:srgbClr val="FFFFFF"/>
              </a:solidFill>
              <a:latin typeface="Trebuchet MS" charset="0"/>
            </a:endParaRPr>
          </a:p>
          <a:p>
            <a:pPr>
              <a:buFont typeface="Arial" charset="0"/>
              <a:buChar char="•"/>
            </a:pPr>
            <a:r>
              <a:rPr lang="en-US" sz="2800">
                <a:solidFill>
                  <a:srgbClr val="FFFFFF"/>
                </a:solidFill>
                <a:latin typeface="Trebuchet MS" charset="0"/>
              </a:rPr>
              <a:t> Time and space for discussion</a:t>
            </a:r>
          </a:p>
          <a:p>
            <a:pPr>
              <a:buFont typeface="Arial" charset="0"/>
              <a:buChar char="•"/>
            </a:pPr>
            <a:endParaRPr lang="en-US" sz="2800">
              <a:solidFill>
                <a:srgbClr val="FFFFFF"/>
              </a:solidFill>
              <a:latin typeface="Trebuchet MS" charset="0"/>
            </a:endParaRPr>
          </a:p>
          <a:p>
            <a:pPr>
              <a:buFont typeface="Arial" charset="0"/>
              <a:buChar char="•"/>
            </a:pPr>
            <a:r>
              <a:rPr lang="en-US" sz="2800">
                <a:solidFill>
                  <a:srgbClr val="FFFFFF"/>
                </a:solidFill>
                <a:latin typeface="Trebuchet MS" charset="0"/>
              </a:rPr>
              <a:t> To (part) address limited engagement of other stakeholders in curriculum design</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2376487"/>
          </a:xfrm>
        </p:spPr>
        <p:txBody>
          <a:bodyPr wrap="square" lIns="91440" tIns="45720" rIns="91440" bIns="45720" numCol="1" anchorCtr="0" compatLnSpc="1">
            <a:prstTxWarp prst="textNoShape">
              <a:avLst/>
            </a:prstTxWarp>
            <a:noAutofit/>
          </a:bodyPr>
          <a:lstStyle/>
          <a:p>
            <a:pPr algn="ctr" eaLnBrk="1" hangingPunct="1"/>
            <a:r>
              <a:rPr lang="en-GB" sz="2800" dirty="0" smtClean="0">
                <a:solidFill>
                  <a:srgbClr val="FFFFFF"/>
                </a:solidFill>
                <a:latin typeface="Trebuchet MS" charset="0"/>
              </a:rPr>
              <a:t>4. Electronic representation of programmes and underpinning evidence at (and leading up to) the point of approval</a:t>
            </a:r>
            <a:br>
              <a:rPr lang="en-GB" sz="2800" dirty="0" smtClean="0">
                <a:solidFill>
                  <a:srgbClr val="FFFFFF"/>
                </a:solidFill>
                <a:latin typeface="Trebuchet MS" charset="0"/>
              </a:rPr>
            </a:br>
            <a:r>
              <a:rPr lang="en-GB" sz="2800" dirty="0" smtClean="0">
                <a:solidFill>
                  <a:srgbClr val="FFFFFF"/>
                </a:solidFill>
                <a:latin typeface="Trebuchet MS" charset="0"/>
              </a:rPr>
              <a:t/>
            </a:r>
            <a:br>
              <a:rPr lang="en-GB" sz="2800" dirty="0" smtClean="0">
                <a:solidFill>
                  <a:srgbClr val="FFFFFF"/>
                </a:solidFill>
                <a:latin typeface="Trebuchet MS" charset="0"/>
              </a:rPr>
            </a:br>
            <a:r>
              <a:rPr lang="en-GB" sz="2800" dirty="0" smtClean="0">
                <a:solidFill>
                  <a:srgbClr val="FFFFFF"/>
                </a:solidFill>
                <a:latin typeface="Trebuchet MS" charset="0"/>
              </a:rPr>
              <a:t/>
            </a:r>
            <a:br>
              <a:rPr lang="en-GB" sz="2800" dirty="0" smtClean="0">
                <a:solidFill>
                  <a:srgbClr val="FFFFFF"/>
                </a:solidFill>
                <a:latin typeface="Trebuchet MS" charset="0"/>
              </a:rPr>
            </a:br>
            <a:r>
              <a:rPr lang="en-GB" sz="2800" dirty="0" smtClean="0">
                <a:solidFill>
                  <a:srgbClr val="FFFFFF"/>
                </a:solidFill>
                <a:latin typeface="Trebuchet MS" charset="0"/>
              </a:rPr>
              <a:t/>
            </a:r>
            <a:br>
              <a:rPr lang="en-GB" sz="2800" dirty="0" smtClean="0">
                <a:solidFill>
                  <a:srgbClr val="FFFFFF"/>
                </a:solidFill>
                <a:latin typeface="Trebuchet MS" charset="0"/>
              </a:rPr>
            </a:br>
            <a:endParaRPr lang="en-GB" sz="2800" dirty="0" smtClean="0">
              <a:solidFill>
                <a:srgbClr val="FFFFFF"/>
              </a:solidFill>
              <a:latin typeface="Trebuchet MS" charset="0"/>
            </a:endParaRPr>
          </a:p>
        </p:txBody>
      </p:sp>
      <p:sp>
        <p:nvSpPr>
          <p:cNvPr id="25603" name="TextBox 2"/>
          <p:cNvSpPr txBox="1">
            <a:spLocks noChangeArrowheads="1"/>
          </p:cNvSpPr>
          <p:nvPr/>
        </p:nvSpPr>
        <p:spPr bwMode="auto">
          <a:xfrm>
            <a:off x="1143000" y="2362200"/>
            <a:ext cx="7391400" cy="3539431"/>
          </a:xfrm>
          <a:prstGeom prst="rect">
            <a:avLst/>
          </a:prstGeom>
          <a:noFill/>
          <a:ln w="9525">
            <a:noFill/>
            <a:miter lim="800000"/>
            <a:headEnd/>
            <a:tailEnd/>
          </a:ln>
        </p:spPr>
        <p:txBody>
          <a:bodyPr>
            <a:spAutoFit/>
          </a:bodyPr>
          <a:lstStyle/>
          <a:p>
            <a:pPr>
              <a:buFont typeface="Arial" charset="0"/>
              <a:buChar char="•"/>
            </a:pPr>
            <a:r>
              <a:rPr lang="en-US" sz="2800" dirty="0">
                <a:solidFill>
                  <a:srgbClr val="FFFFFF"/>
                </a:solidFill>
                <a:latin typeface="Trebuchet MS" charset="0"/>
              </a:rPr>
              <a:t> The most important facet of the project</a:t>
            </a:r>
          </a:p>
          <a:p>
            <a:pPr>
              <a:buFont typeface="Arial" charset="0"/>
              <a:buChar char="•"/>
            </a:pPr>
            <a:endParaRPr lang="en-US" sz="2800" dirty="0">
              <a:solidFill>
                <a:srgbClr val="FFFFFF"/>
              </a:solidFill>
              <a:latin typeface="Trebuchet MS" charset="0"/>
            </a:endParaRPr>
          </a:p>
          <a:p>
            <a:pPr>
              <a:buFont typeface="Arial" charset="0"/>
              <a:buChar char="•"/>
            </a:pPr>
            <a:r>
              <a:rPr lang="en-US" sz="2800" dirty="0">
                <a:solidFill>
                  <a:srgbClr val="FFFFFF"/>
                </a:solidFill>
                <a:latin typeface="Trebuchet MS" charset="0"/>
              </a:rPr>
              <a:t> One of the most influential factors to impact on the ‘lived experience’ of curriculum design</a:t>
            </a:r>
          </a:p>
          <a:p>
            <a:pPr>
              <a:buFont typeface="Arial" charset="0"/>
              <a:buChar char="•"/>
            </a:pPr>
            <a:endParaRPr lang="en-US" sz="2800" dirty="0">
              <a:solidFill>
                <a:srgbClr val="FFFFFF"/>
              </a:solidFill>
              <a:latin typeface="Trebuchet MS" charset="0"/>
            </a:endParaRPr>
          </a:p>
          <a:p>
            <a:pPr>
              <a:buFont typeface="Arial" charset="0"/>
              <a:buChar char="•"/>
            </a:pPr>
            <a:r>
              <a:rPr lang="en-US" sz="2800" dirty="0">
                <a:solidFill>
                  <a:srgbClr val="FFFFFF"/>
                </a:solidFill>
                <a:latin typeface="Trebuchet MS" charset="0"/>
              </a:rPr>
              <a:t> Very closely linked to review and approval mechanisms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660400"/>
            <a:ext cx="7772400" cy="1470025"/>
          </a:xfrm>
        </p:spPr>
        <p:txBody>
          <a:bodyPr/>
          <a:lstStyle/>
          <a:p>
            <a:pPr eaLnBrk="1" hangingPunct="1">
              <a:defRPr/>
            </a:pPr>
            <a:r>
              <a:rPr lang="en-US" dirty="0" smtClean="0">
                <a:solidFill>
                  <a:srgbClr val="FFFFFF"/>
                </a:solidFill>
                <a:latin typeface="Trebuchet MS"/>
                <a:cs typeface="Trebuchet MS"/>
              </a:rPr>
              <a:t>How can technology help?</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defRPr/>
            </a:pPr>
            <a:r>
              <a:rPr lang="en-US" b="1" u="sng" dirty="0" err="1" smtClean="0">
                <a:solidFill>
                  <a:srgbClr val="FFFFFF"/>
                </a:solidFill>
                <a:latin typeface="Trebuchet MS"/>
                <a:cs typeface="Trebuchet MS"/>
              </a:rPr>
              <a:t>Mahara</a:t>
            </a:r>
            <a:endParaRPr lang="en-US" b="1" u="sng" dirty="0" smtClean="0">
              <a:solidFill>
                <a:srgbClr val="FFFFFF"/>
              </a:solidFill>
              <a:latin typeface="Trebuchet MS"/>
              <a:cs typeface="Trebuchet MS"/>
            </a:endParaRPr>
          </a:p>
        </p:txBody>
      </p:sp>
      <p:sp>
        <p:nvSpPr>
          <p:cNvPr id="30723" name="Content Placeholder 2"/>
          <p:cNvSpPr>
            <a:spLocks noGrp="1"/>
          </p:cNvSpPr>
          <p:nvPr>
            <p:ph idx="1"/>
          </p:nvPr>
        </p:nvSpPr>
        <p:spPr/>
        <p:txBody>
          <a:bodyPr/>
          <a:lstStyle/>
          <a:p>
            <a:pPr eaLnBrk="1" hangingPunct="1"/>
            <a:r>
              <a:rPr lang="en-US" dirty="0" err="1" smtClean="0">
                <a:solidFill>
                  <a:srgbClr val="FFFFFF"/>
                </a:solidFill>
              </a:rPr>
              <a:t>BCU’s</a:t>
            </a:r>
            <a:r>
              <a:rPr lang="en-US" dirty="0" smtClean="0">
                <a:solidFill>
                  <a:srgbClr val="FFFFFF"/>
                </a:solidFill>
              </a:rPr>
              <a:t> </a:t>
            </a:r>
            <a:r>
              <a:rPr lang="en-US" dirty="0" err="1" smtClean="0">
                <a:solidFill>
                  <a:srgbClr val="FFFFFF"/>
                </a:solidFill>
              </a:rPr>
              <a:t>e</a:t>
            </a:r>
            <a:r>
              <a:rPr lang="en-US" dirty="0" smtClean="0">
                <a:solidFill>
                  <a:srgbClr val="FFFFFF"/>
                </a:solidFill>
              </a:rPr>
              <a:t>-portfolio system of choice</a:t>
            </a:r>
          </a:p>
          <a:p>
            <a:pPr eaLnBrk="1" hangingPunct="1"/>
            <a:r>
              <a:rPr lang="en-US" dirty="0" smtClean="0">
                <a:solidFill>
                  <a:srgbClr val="FFFFFF"/>
                </a:solidFill>
              </a:rPr>
              <a:t>Can be used as a virtual ‘scrapbook’</a:t>
            </a:r>
          </a:p>
          <a:p>
            <a:pPr eaLnBrk="1" hangingPunct="1"/>
            <a:r>
              <a:rPr lang="en-US" dirty="0" smtClean="0">
                <a:solidFill>
                  <a:srgbClr val="FFFFFF"/>
                </a:solidFill>
              </a:rPr>
              <a:t>Stick any type of media in there</a:t>
            </a:r>
          </a:p>
          <a:p>
            <a:pPr eaLnBrk="1" hangingPunct="1"/>
            <a:endParaRPr lang="en-US" dirty="0" smtClean="0">
              <a:solidFill>
                <a:srgbClr val="FFFFFF"/>
              </a:solidFill>
            </a:endParaRPr>
          </a:p>
          <a:p>
            <a:pPr eaLnBrk="1" hangingPunct="1"/>
            <a:r>
              <a:rPr lang="en-US" dirty="0" smtClean="0">
                <a:solidFill>
                  <a:srgbClr val="FFFFFF"/>
                </a:solidFill>
              </a:rPr>
              <a:t>Programme teams can record curriculum design / stakeholder engagement meetings – any way they like. Putting the ‘evidence’ up there for later reference.</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GB" u="sng" smtClean="0">
                <a:latin typeface="Trebuchet MS" charset="0"/>
              </a:rPr>
              <a:t>Overarching JISC Initiative</a:t>
            </a:r>
          </a:p>
        </p:txBody>
      </p:sp>
      <p:sp>
        <p:nvSpPr>
          <p:cNvPr id="14339" name="Content Placeholder 2"/>
          <p:cNvSpPr>
            <a:spLocks noGrp="1"/>
          </p:cNvSpPr>
          <p:nvPr>
            <p:ph idx="1"/>
          </p:nvPr>
        </p:nvSpPr>
        <p:spPr/>
        <p:txBody>
          <a:bodyPr/>
          <a:lstStyle/>
          <a:p>
            <a:pPr eaLnBrk="1" hangingPunct="1"/>
            <a:r>
              <a:rPr lang="en-GB" smtClean="0"/>
              <a:t>Institutional Approaches to Curriculum Design</a:t>
            </a:r>
          </a:p>
          <a:p>
            <a:pPr lvl="1" eaLnBrk="1" hangingPunct="1"/>
            <a:r>
              <a:rPr lang="en-GB" smtClean="0"/>
              <a:t>12 project funded @ £400 000 per project</a:t>
            </a:r>
          </a:p>
          <a:p>
            <a:pPr lvl="1" eaLnBrk="1" hangingPunct="1"/>
            <a:r>
              <a:rPr lang="en-GB" smtClean="0"/>
              <a:t>Project length: 3 years, 9 months</a:t>
            </a:r>
          </a:p>
          <a:p>
            <a:pPr lvl="1" eaLnBrk="1" hangingPunct="1"/>
            <a:r>
              <a:rPr lang="en-GB" smtClean="0"/>
              <a:t>First 6 - 9 months had to be spent in ‘review’</a:t>
            </a:r>
          </a:p>
          <a:p>
            <a:pPr lvl="1" eaLnBrk="1" hangingPunct="1"/>
            <a:endParaRPr lang="en-GB" smtClean="0"/>
          </a:p>
          <a:p>
            <a:pPr eaLnBrk="1" hangingPunct="1"/>
            <a:r>
              <a:rPr lang="en-GB" smtClean="0"/>
              <a:t>Parallel Initiative:</a:t>
            </a:r>
          </a:p>
          <a:p>
            <a:pPr lvl="1" eaLnBrk="1" hangingPunct="1"/>
            <a:r>
              <a:rPr lang="en-GB" smtClean="0"/>
              <a:t>Transforming Curriculum Delivery Through Technology</a:t>
            </a:r>
          </a:p>
          <a:p>
            <a:pPr lvl="1" eaLnBrk="1" hangingPunct="1"/>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defRPr/>
            </a:pPr>
            <a:r>
              <a:rPr lang="en-US" b="1" u="sng" dirty="0" err="1" smtClean="0">
                <a:solidFill>
                  <a:srgbClr val="FFFFFF"/>
                </a:solidFill>
                <a:latin typeface="Trebuchet MS"/>
                <a:cs typeface="Trebuchet MS"/>
              </a:rPr>
              <a:t>Mahara</a:t>
            </a:r>
            <a:endParaRPr lang="en-US" b="1" u="sng" dirty="0" smtClean="0">
              <a:solidFill>
                <a:srgbClr val="FFFFFF"/>
              </a:solidFill>
              <a:latin typeface="Trebuchet MS"/>
              <a:cs typeface="Trebuchet MS"/>
            </a:endParaRPr>
          </a:p>
        </p:txBody>
      </p:sp>
      <p:sp>
        <p:nvSpPr>
          <p:cNvPr id="30723" name="Content Placeholder 2"/>
          <p:cNvSpPr>
            <a:spLocks noGrp="1"/>
          </p:cNvSpPr>
          <p:nvPr>
            <p:ph idx="1"/>
          </p:nvPr>
        </p:nvSpPr>
        <p:spPr/>
        <p:txBody>
          <a:bodyPr/>
          <a:lstStyle/>
          <a:p>
            <a:pPr eaLnBrk="1" hangingPunct="1"/>
            <a:r>
              <a:rPr lang="en-US" smtClean="0">
                <a:solidFill>
                  <a:srgbClr val="FFFFFF"/>
                </a:solidFill>
              </a:rPr>
              <a:t>BCU’s e-portfolio system of choice</a:t>
            </a:r>
          </a:p>
          <a:p>
            <a:pPr eaLnBrk="1" hangingPunct="1"/>
            <a:r>
              <a:rPr lang="en-US" smtClean="0">
                <a:solidFill>
                  <a:srgbClr val="FFFFFF"/>
                </a:solidFill>
              </a:rPr>
              <a:t>Can be used as a virtual ‘scrapbook’</a:t>
            </a:r>
          </a:p>
          <a:p>
            <a:pPr eaLnBrk="1" hangingPunct="1"/>
            <a:r>
              <a:rPr lang="en-US" smtClean="0">
                <a:solidFill>
                  <a:srgbClr val="FFFFFF"/>
                </a:solidFill>
              </a:rPr>
              <a:t>Stick any type of media in there</a:t>
            </a:r>
          </a:p>
          <a:p>
            <a:pPr eaLnBrk="1" hangingPunct="1"/>
            <a:endParaRPr lang="en-US" smtClean="0">
              <a:solidFill>
                <a:srgbClr val="FFFFFF"/>
              </a:solidFill>
            </a:endParaRPr>
          </a:p>
          <a:p>
            <a:pPr eaLnBrk="1" hangingPunct="1"/>
            <a:r>
              <a:rPr lang="en-US" smtClean="0">
                <a:solidFill>
                  <a:srgbClr val="FFFFFF"/>
                </a:solidFill>
              </a:rPr>
              <a:t>Start recording you curriculum design / stakeholder engagement meetings – any way you like. Put the ‘evidence’ up there for later reference.</a:t>
            </a:r>
          </a:p>
        </p:txBody>
      </p:sp>
      <p:sp>
        <p:nvSpPr>
          <p:cNvPr id="4" name="Multiply 3"/>
          <p:cNvSpPr/>
          <p:nvPr/>
        </p:nvSpPr>
        <p:spPr>
          <a:xfrm>
            <a:off x="0" y="-228600"/>
            <a:ext cx="8534400" cy="723900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en-US" b="1" u="sng" dirty="0" err="1" smtClean="0">
                <a:solidFill>
                  <a:srgbClr val="FFFFFF"/>
                </a:solidFill>
                <a:latin typeface="Trebuchet MS"/>
                <a:cs typeface="Trebuchet MS"/>
              </a:rPr>
              <a:t>Moodle</a:t>
            </a:r>
            <a:endParaRPr lang="en-US" b="1" u="sng" dirty="0" smtClean="0">
              <a:solidFill>
                <a:srgbClr val="FFFFFF"/>
              </a:solidFill>
              <a:latin typeface="Trebuchet MS"/>
              <a:cs typeface="Trebuchet MS"/>
            </a:endParaRPr>
          </a:p>
        </p:txBody>
      </p:sp>
      <p:sp>
        <p:nvSpPr>
          <p:cNvPr id="3" name="Content Placeholder 2"/>
          <p:cNvSpPr>
            <a:spLocks noGrp="1"/>
          </p:cNvSpPr>
          <p:nvPr>
            <p:ph idx="1"/>
          </p:nvPr>
        </p:nvSpPr>
        <p:spPr/>
        <p:txBody>
          <a:bodyPr>
            <a:normAutofit lnSpcReduction="10000"/>
          </a:bodyPr>
          <a:lstStyle/>
          <a:p>
            <a:pPr eaLnBrk="1" hangingPunct="1">
              <a:buFont typeface="Arial" charset="0"/>
              <a:buChar char="•"/>
            </a:pPr>
            <a:r>
              <a:rPr lang="en-US" dirty="0" smtClean="0">
                <a:solidFill>
                  <a:srgbClr val="FFFFFF"/>
                </a:solidFill>
              </a:rPr>
              <a:t>Have a pre-populated space with suggestions and design support materials for </a:t>
            </a:r>
            <a:r>
              <a:rPr lang="en-US" dirty="0" err="1" smtClean="0">
                <a:solidFill>
                  <a:srgbClr val="FFFFFF"/>
                </a:solidFill>
              </a:rPr>
              <a:t>programme</a:t>
            </a:r>
            <a:r>
              <a:rPr lang="en-US" dirty="0" smtClean="0">
                <a:solidFill>
                  <a:srgbClr val="FFFFFF"/>
                </a:solidFill>
              </a:rPr>
              <a:t> teams to discuss </a:t>
            </a:r>
            <a:r>
              <a:rPr lang="en-US" i="1" dirty="0" smtClean="0">
                <a:solidFill>
                  <a:srgbClr val="FFFFFF"/>
                </a:solidFill>
              </a:rPr>
              <a:t>as a team</a:t>
            </a:r>
            <a:r>
              <a:rPr lang="en-US" dirty="0" smtClean="0">
                <a:solidFill>
                  <a:srgbClr val="FFFFFF"/>
                </a:solidFill>
              </a:rPr>
              <a:t>.</a:t>
            </a:r>
          </a:p>
          <a:p>
            <a:pPr eaLnBrk="1" hangingPunct="1">
              <a:buFont typeface="Arial" charset="0"/>
              <a:buChar char="•"/>
            </a:pPr>
            <a:endParaRPr lang="en-US" dirty="0" smtClean="0">
              <a:solidFill>
                <a:srgbClr val="FFFFFF"/>
              </a:solidFill>
            </a:endParaRPr>
          </a:p>
          <a:p>
            <a:pPr eaLnBrk="1" hangingPunct="1">
              <a:buFont typeface="Arial" charset="0"/>
              <a:buChar char="•"/>
            </a:pPr>
            <a:r>
              <a:rPr lang="en-US" dirty="0" smtClean="0">
                <a:solidFill>
                  <a:srgbClr val="FFFFFF"/>
                </a:solidFill>
              </a:rPr>
              <a:t>Use the forums to create a form of time and space to have team discussions or to involve a wider ranger of stakeholders.</a:t>
            </a:r>
          </a:p>
          <a:p>
            <a:pPr eaLnBrk="1" hangingPunct="1">
              <a:buFont typeface="Arial" charset="0"/>
              <a:buChar char="•"/>
            </a:pPr>
            <a:endParaRPr lang="en-US" dirty="0" smtClean="0">
              <a:solidFill>
                <a:srgbClr val="FFFFFF"/>
              </a:solidFill>
            </a:endParaRPr>
          </a:p>
          <a:p>
            <a:pPr eaLnBrk="1" hangingPunct="1">
              <a:buFont typeface="Arial" charset="0"/>
              <a:buChar char="•"/>
            </a:pPr>
            <a:r>
              <a:rPr lang="en-US" dirty="0" smtClean="0">
                <a:solidFill>
                  <a:srgbClr val="FFFFFF"/>
                </a:solidFill>
              </a:rPr>
              <a:t>Make more use of external experts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794" name="Picture 3" descr="Screen shot 2010-05-14 at 08.33.48.png"/>
          <p:cNvPicPr>
            <a:picLocks noChangeAspect="1"/>
          </p:cNvPicPr>
          <p:nvPr/>
        </p:nvPicPr>
        <p:blipFill>
          <a:blip r:embed="rId2"/>
          <a:srcRect/>
          <a:stretch>
            <a:fillRect/>
          </a:stretch>
        </p:blipFill>
        <p:spPr bwMode="auto">
          <a:xfrm>
            <a:off x="457200" y="558800"/>
            <a:ext cx="8596313" cy="5765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1143000"/>
          </a:xfrm>
        </p:spPr>
        <p:txBody>
          <a:bodyPr/>
          <a:lstStyle/>
          <a:p>
            <a:pPr eaLnBrk="1" hangingPunct="1">
              <a:defRPr/>
            </a:pPr>
            <a:r>
              <a:rPr lang="en-US" b="1" u="sng" dirty="0" smtClean="0">
                <a:solidFill>
                  <a:srgbClr val="FFFFFF"/>
                </a:solidFill>
                <a:latin typeface="Trebuchet MS"/>
                <a:cs typeface="Trebuchet MS"/>
              </a:rPr>
              <a:t>SharePoint</a:t>
            </a:r>
          </a:p>
        </p:txBody>
      </p:sp>
      <p:sp>
        <p:nvSpPr>
          <p:cNvPr id="34819" name="Content Placeholder 2"/>
          <p:cNvSpPr>
            <a:spLocks noGrp="1"/>
          </p:cNvSpPr>
          <p:nvPr>
            <p:ph idx="1"/>
          </p:nvPr>
        </p:nvSpPr>
        <p:spPr>
          <a:xfrm>
            <a:off x="457200" y="1143000"/>
            <a:ext cx="8229600" cy="4525963"/>
          </a:xfrm>
        </p:spPr>
        <p:txBody>
          <a:bodyPr/>
          <a:lstStyle/>
          <a:p>
            <a:pPr eaLnBrk="1" hangingPunct="1"/>
            <a:r>
              <a:rPr lang="en-US" dirty="0" smtClean="0">
                <a:solidFill>
                  <a:srgbClr val="FFFFFF"/>
                </a:solidFill>
              </a:rPr>
              <a:t>Does much, much more than we thought!</a:t>
            </a:r>
          </a:p>
          <a:p>
            <a:pPr eaLnBrk="1" hangingPunct="1"/>
            <a:r>
              <a:rPr lang="en-US" dirty="0" smtClean="0">
                <a:solidFill>
                  <a:srgbClr val="FFFFFF"/>
                </a:solidFill>
              </a:rPr>
              <a:t>We’ve </a:t>
            </a:r>
            <a:r>
              <a:rPr lang="en-US" dirty="0" err="1" smtClean="0">
                <a:solidFill>
                  <a:srgbClr val="FFFFFF"/>
                </a:solidFill>
              </a:rPr>
              <a:t>bespoked</a:t>
            </a:r>
            <a:r>
              <a:rPr lang="en-US" dirty="0" smtClean="0">
                <a:solidFill>
                  <a:srgbClr val="FFFFFF"/>
                </a:solidFill>
              </a:rPr>
              <a:t> SharePoint 2010 a bit</a:t>
            </a:r>
          </a:p>
        </p:txBody>
      </p:sp>
      <p:pic>
        <p:nvPicPr>
          <p:cNvPr id="5" name="Picture 4" descr="Screen Shot 2011-10-18 at 17.58.25.png"/>
          <p:cNvPicPr>
            <a:picLocks noChangeAspect="1"/>
          </p:cNvPicPr>
          <p:nvPr/>
        </p:nvPicPr>
        <p:blipFill>
          <a:blip r:embed="rId2"/>
          <a:stretch>
            <a:fillRect/>
          </a:stretch>
        </p:blipFill>
        <p:spPr>
          <a:xfrm>
            <a:off x="2743200" y="2743200"/>
            <a:ext cx="6110527" cy="38754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838200" y="609600"/>
            <a:ext cx="7772400" cy="914400"/>
          </a:xfrm>
        </p:spPr>
        <p:txBody>
          <a:bodyPr/>
          <a:lstStyle/>
          <a:p>
            <a:pPr eaLnBrk="1" hangingPunct="1">
              <a:defRPr/>
            </a:pPr>
            <a:r>
              <a:rPr lang="en-US" sz="4800" dirty="0" smtClean="0">
                <a:solidFill>
                  <a:srgbClr val="FFFFFF"/>
                </a:solidFill>
                <a:latin typeface="Trebuchet MS"/>
                <a:cs typeface="Trebuchet MS"/>
              </a:rPr>
              <a:t>The new approval process:</a:t>
            </a:r>
          </a:p>
        </p:txBody>
      </p:sp>
      <p:sp>
        <p:nvSpPr>
          <p:cNvPr id="45059" name="Content Placeholder 2"/>
          <p:cNvSpPr>
            <a:spLocks noGrp="1"/>
          </p:cNvSpPr>
          <p:nvPr>
            <p:ph idx="1"/>
          </p:nvPr>
        </p:nvSpPr>
        <p:spPr>
          <a:xfrm>
            <a:off x="762000" y="1219200"/>
            <a:ext cx="7772400" cy="4572000"/>
          </a:xfrm>
        </p:spPr>
        <p:txBody>
          <a:bodyPr>
            <a:normAutofit fontScale="92500" lnSpcReduction="10000"/>
          </a:bodyPr>
          <a:lstStyle/>
          <a:p>
            <a:pPr eaLnBrk="1" hangingPunct="1">
              <a:buFont typeface="Wingdings" charset="2"/>
              <a:buNone/>
            </a:pPr>
            <a:endParaRPr lang="en-US" sz="3600" dirty="0" smtClean="0">
              <a:solidFill>
                <a:srgbClr val="FFFFFF"/>
              </a:solidFill>
            </a:endParaRPr>
          </a:p>
          <a:p>
            <a:pPr eaLnBrk="1" hangingPunct="1"/>
            <a:r>
              <a:rPr lang="en-US" sz="3600" dirty="0" smtClean="0">
                <a:solidFill>
                  <a:srgbClr val="FFFFFF"/>
                </a:solidFill>
              </a:rPr>
              <a:t>No panel events</a:t>
            </a:r>
          </a:p>
          <a:p>
            <a:pPr eaLnBrk="1" hangingPunct="1"/>
            <a:endParaRPr lang="en-US" sz="3600" dirty="0" smtClean="0">
              <a:solidFill>
                <a:srgbClr val="FFFFFF"/>
              </a:solidFill>
            </a:endParaRPr>
          </a:p>
          <a:p>
            <a:pPr eaLnBrk="1" hangingPunct="1"/>
            <a:r>
              <a:rPr lang="en-US" sz="3600" dirty="0" smtClean="0">
                <a:solidFill>
                  <a:srgbClr val="FFFFFF"/>
                </a:solidFill>
              </a:rPr>
              <a:t>Formative focus</a:t>
            </a:r>
          </a:p>
          <a:p>
            <a:pPr eaLnBrk="1" hangingPunct="1"/>
            <a:endParaRPr lang="en-US" sz="3600" dirty="0" smtClean="0">
              <a:solidFill>
                <a:srgbClr val="FFFFFF"/>
              </a:solidFill>
            </a:endParaRPr>
          </a:p>
          <a:p>
            <a:pPr eaLnBrk="1" hangingPunct="1"/>
            <a:r>
              <a:rPr lang="en-US" sz="3600" dirty="0" smtClean="0">
                <a:solidFill>
                  <a:srgbClr val="FFFFFF"/>
                </a:solidFill>
              </a:rPr>
              <a:t>Rich in discussion</a:t>
            </a:r>
          </a:p>
          <a:p>
            <a:pPr eaLnBrk="1" hangingPunct="1"/>
            <a:endParaRPr lang="en-US" sz="3600" dirty="0" smtClean="0">
              <a:solidFill>
                <a:srgbClr val="FFFFFF"/>
              </a:solidFill>
            </a:endParaRPr>
          </a:p>
          <a:p>
            <a:pPr eaLnBrk="1" hangingPunct="1"/>
            <a:r>
              <a:rPr lang="en-US" sz="3600" dirty="0" smtClean="0">
                <a:solidFill>
                  <a:srgbClr val="FFFFFF"/>
                </a:solidFill>
              </a:rPr>
              <a:t>Automatic generation of documentation</a:t>
            </a:r>
            <a:endParaRPr lang="en-US" sz="3200" dirty="0" smtClean="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1-10-18 at 18.07.55.png"/>
          <p:cNvPicPr>
            <a:picLocks noChangeAspect="1"/>
          </p:cNvPicPr>
          <p:nvPr/>
        </p:nvPicPr>
        <p:blipFill>
          <a:blip r:embed="rId2"/>
          <a:stretch>
            <a:fillRect/>
          </a:stretch>
        </p:blipFill>
        <p:spPr>
          <a:xfrm>
            <a:off x="457200" y="914400"/>
            <a:ext cx="8458200" cy="49754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defRPr/>
            </a:pPr>
            <a:r>
              <a:rPr lang="en-US" b="1" u="sng" dirty="0" smtClean="0">
                <a:solidFill>
                  <a:srgbClr val="FFFFFF"/>
                </a:solidFill>
                <a:latin typeface="Trebuchet MS"/>
                <a:cs typeface="Trebuchet MS"/>
              </a:rPr>
              <a:t>Web 2.0 tools</a:t>
            </a:r>
          </a:p>
        </p:txBody>
      </p:sp>
      <p:sp>
        <p:nvSpPr>
          <p:cNvPr id="35843" name="Content Placeholder 2"/>
          <p:cNvSpPr>
            <a:spLocks noGrp="1"/>
          </p:cNvSpPr>
          <p:nvPr>
            <p:ph idx="1"/>
          </p:nvPr>
        </p:nvSpPr>
        <p:spPr/>
        <p:txBody>
          <a:bodyPr/>
          <a:lstStyle/>
          <a:p>
            <a:pPr eaLnBrk="1" hangingPunct="1"/>
            <a:r>
              <a:rPr lang="en-US" dirty="0" smtClean="0">
                <a:solidFill>
                  <a:srgbClr val="FFFFFF"/>
                </a:solidFill>
              </a:rPr>
              <a:t>Google Docs; Twitter; Word Press; YouTube</a:t>
            </a:r>
          </a:p>
          <a:p>
            <a:pPr eaLnBrk="1" hangingPunct="1"/>
            <a:endParaRPr lang="en-US" dirty="0" smtClean="0">
              <a:solidFill>
                <a:srgbClr val="FFFFFF"/>
              </a:solidFill>
            </a:endParaRPr>
          </a:p>
          <a:p>
            <a:pPr eaLnBrk="1" hangingPunct="1"/>
            <a:r>
              <a:rPr lang="en-US" dirty="0" smtClean="0">
                <a:solidFill>
                  <a:srgbClr val="FFFFFF"/>
                </a:solidFill>
              </a:rPr>
              <a:t>Anything else </a:t>
            </a:r>
            <a:r>
              <a:rPr lang="en-US" dirty="0" err="1" smtClean="0">
                <a:solidFill>
                  <a:srgbClr val="FFFFFF"/>
                </a:solidFill>
              </a:rPr>
              <a:t>programme</a:t>
            </a:r>
            <a:r>
              <a:rPr lang="en-US" dirty="0" smtClean="0">
                <a:solidFill>
                  <a:srgbClr val="FFFFFF"/>
                </a:solidFill>
              </a:rPr>
              <a:t> teams like</a:t>
            </a:r>
          </a:p>
          <a:p>
            <a:pPr eaLnBrk="1" hangingPunct="1"/>
            <a:endParaRPr lang="en-US" dirty="0" smtClean="0">
              <a:solidFill>
                <a:srgbClr val="FFFFFF"/>
              </a:solidFill>
            </a:endParaRPr>
          </a:p>
          <a:p>
            <a:pPr eaLnBrk="1" hangingPunct="1"/>
            <a:r>
              <a:rPr lang="en-US" dirty="0" smtClean="0">
                <a:solidFill>
                  <a:srgbClr val="FFFFFF"/>
                </a:solidFill>
              </a:rPr>
              <a:t>Open up the opportunities for richer engagement with stakeholders</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981200"/>
          </a:xfrm>
        </p:spPr>
        <p:txBody>
          <a:bodyPr>
            <a:normAutofit fontScale="90000"/>
          </a:bodyPr>
          <a:lstStyle/>
          <a:p>
            <a:r>
              <a:rPr lang="en-US" dirty="0" smtClean="0">
                <a:solidFill>
                  <a:srgbClr val="FFFFFF"/>
                </a:solidFill>
              </a:rPr>
              <a:t>I took the first pilot </a:t>
            </a:r>
            <a:r>
              <a:rPr lang="en-US" dirty="0" err="1" smtClean="0">
                <a:solidFill>
                  <a:srgbClr val="FFFFFF"/>
                </a:solidFill>
              </a:rPr>
              <a:t>programme</a:t>
            </a:r>
            <a:r>
              <a:rPr lang="en-US" dirty="0" smtClean="0">
                <a:solidFill>
                  <a:srgbClr val="FFFFFF"/>
                </a:solidFill>
              </a:rPr>
              <a:t> through this approval process over the summer</a:t>
            </a:r>
            <a:endParaRPr lang="en-US" dirty="0">
              <a:solidFill>
                <a:srgbClr val="FFFFFF"/>
              </a:solidFill>
            </a:endParaRPr>
          </a:p>
        </p:txBody>
      </p:sp>
      <p:sp>
        <p:nvSpPr>
          <p:cNvPr id="3" name="Content Placeholder 2"/>
          <p:cNvSpPr>
            <a:spLocks noGrp="1"/>
          </p:cNvSpPr>
          <p:nvPr>
            <p:ph idx="1"/>
          </p:nvPr>
        </p:nvSpPr>
        <p:spPr>
          <a:xfrm>
            <a:off x="457200" y="2438400"/>
            <a:ext cx="8229600" cy="3687763"/>
          </a:xfrm>
        </p:spPr>
        <p:txBody>
          <a:bodyPr>
            <a:normAutofit fontScale="92500" lnSpcReduction="10000"/>
          </a:bodyPr>
          <a:lstStyle/>
          <a:p>
            <a:r>
              <a:rPr lang="en-US" dirty="0" smtClean="0">
                <a:solidFill>
                  <a:srgbClr val="FFFFFF"/>
                </a:solidFill>
              </a:rPr>
              <a:t>An online approval system ‘robs’ you of your ability to put a verbal ‘spin’ on things – much more evidence-based.</a:t>
            </a:r>
          </a:p>
          <a:p>
            <a:r>
              <a:rPr lang="en-US" dirty="0" smtClean="0">
                <a:solidFill>
                  <a:srgbClr val="FFFFFF"/>
                </a:solidFill>
              </a:rPr>
              <a:t>The fact that evidence of a design </a:t>
            </a:r>
            <a:r>
              <a:rPr lang="en-US" i="1" dirty="0" smtClean="0">
                <a:solidFill>
                  <a:srgbClr val="FFFFFF"/>
                </a:solidFill>
              </a:rPr>
              <a:t>process</a:t>
            </a:r>
            <a:r>
              <a:rPr lang="en-US" dirty="0" smtClean="0">
                <a:solidFill>
                  <a:srgbClr val="FFFFFF"/>
                </a:solidFill>
              </a:rPr>
              <a:t> is required means that good design takes place</a:t>
            </a:r>
          </a:p>
          <a:p>
            <a:r>
              <a:rPr lang="en-US" dirty="0" smtClean="0">
                <a:solidFill>
                  <a:srgbClr val="FFFFFF"/>
                </a:solidFill>
              </a:rPr>
              <a:t>The formative nature of ‘longitudinal’ approval means that suggestions from ‘panel’ members can be incorporated into the design stage.</a:t>
            </a:r>
            <a:endParaRPr lang="en-US"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bar_item_smal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pi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104774"/>
            <a:ext cx="5238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5"/>
          <p:cNvSpPr txBox="1">
            <a:spLocks noChangeArrowheads="1"/>
          </p:cNvSpPr>
          <p:nvPr/>
        </p:nvSpPr>
        <p:spPr bwMode="auto">
          <a:xfrm>
            <a:off x="357188" y="104774"/>
            <a:ext cx="5572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800" dirty="0">
                <a:solidFill>
                  <a:schemeClr val="bg1"/>
                </a:solidFill>
                <a:effectLst>
                  <a:outerShdw blurRad="60007" dist="310007" dir="7680000" sy="30000" kx="1300200" algn="ctr" rotWithShape="0">
                    <a:prstClr val="black">
                      <a:alpha val="32000"/>
                    </a:prstClr>
                  </a:outerShdw>
                </a:effectLst>
              </a:rPr>
              <a:t>Principles in </a:t>
            </a:r>
            <a:r>
              <a:rPr lang="en-GB" sz="2800" dirty="0" smtClean="0">
                <a:solidFill>
                  <a:schemeClr val="bg1"/>
                </a:solidFill>
                <a:effectLst>
                  <a:outerShdw blurRad="60007" dist="310007" dir="7680000" sy="30000" kx="1300200" algn="ctr" rotWithShape="0">
                    <a:prstClr val="black">
                      <a:alpha val="32000"/>
                    </a:prstClr>
                  </a:outerShdw>
                </a:effectLst>
              </a:rPr>
              <a:t>Patterns (</a:t>
            </a:r>
            <a:r>
              <a:rPr lang="en-GB" sz="2800" dirty="0" err="1" smtClean="0">
                <a:solidFill>
                  <a:schemeClr val="bg1"/>
                </a:solidFill>
                <a:effectLst>
                  <a:outerShdw blurRad="60007" dist="310007" dir="7680000" sy="30000" kx="1300200" algn="ctr" rotWithShape="0">
                    <a:prstClr val="black">
                      <a:alpha val="32000"/>
                    </a:prstClr>
                  </a:outerShdw>
                </a:effectLst>
              </a:rPr>
              <a:t>PiP</a:t>
            </a:r>
            <a:r>
              <a:rPr lang="en-GB" sz="2800" dirty="0">
                <a:solidFill>
                  <a:schemeClr val="bg1"/>
                </a:solidFill>
                <a:effectLst>
                  <a:outerShdw blurRad="60007" dist="310007" dir="7680000" sy="30000" kx="1300200" algn="ctr" rotWithShape="0">
                    <a:prstClr val="black">
                      <a:alpha val="32000"/>
                    </a:prstClr>
                  </a:outerShdw>
                </a:effectLst>
              </a:rPr>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628" y="5949280"/>
            <a:ext cx="9334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5"/>
          <p:cNvSpPr>
            <a:spLocks noChangeArrowheads="1"/>
          </p:cNvSpPr>
          <p:nvPr/>
        </p:nvSpPr>
        <p:spPr bwMode="auto">
          <a:xfrm>
            <a:off x="790482" y="5446712"/>
            <a:ext cx="7632700" cy="5032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 name="Title 4"/>
          <p:cNvSpPr>
            <a:spLocks noGrp="1"/>
          </p:cNvSpPr>
          <p:nvPr>
            <p:ph type="title"/>
          </p:nvPr>
        </p:nvSpPr>
        <p:spPr>
          <a:xfrm>
            <a:off x="457200" y="676274"/>
            <a:ext cx="8229600" cy="741363"/>
          </a:xfrm>
        </p:spPr>
        <p:txBody>
          <a:bodyPr>
            <a:normAutofit fontScale="90000"/>
          </a:bodyPr>
          <a:lstStyle/>
          <a:p>
            <a:r>
              <a:rPr lang="en-GB" dirty="0" smtClean="0"/>
              <a:t>Why </a:t>
            </a:r>
            <a:r>
              <a:rPr lang="en-GB" i="1" dirty="0" smtClean="0"/>
              <a:t>live with the process</a:t>
            </a:r>
            <a:r>
              <a:rPr lang="en-GB" dirty="0" smtClean="0"/>
              <a:t>?</a:t>
            </a:r>
            <a:endParaRPr lang="en-GB" dirty="0"/>
          </a:p>
        </p:txBody>
      </p:sp>
      <p:sp>
        <p:nvSpPr>
          <p:cNvPr id="6" name="Content Placeholder 5"/>
          <p:cNvSpPr>
            <a:spLocks noGrp="1"/>
          </p:cNvSpPr>
          <p:nvPr>
            <p:ph idx="1"/>
          </p:nvPr>
        </p:nvSpPr>
        <p:spPr>
          <a:xfrm>
            <a:off x="457199" y="1600200"/>
            <a:ext cx="8383091" cy="4525963"/>
          </a:xfrm>
        </p:spPr>
        <p:txBody>
          <a:bodyPr/>
          <a:lstStyle/>
          <a:p>
            <a:r>
              <a:rPr lang="en-GB" dirty="0" smtClean="0"/>
              <a:t>Institutional factors</a:t>
            </a:r>
          </a:p>
          <a:p>
            <a:r>
              <a:rPr lang="en-GB" dirty="0" smtClean="0"/>
              <a:t>Problem conceptualisation and perception</a:t>
            </a:r>
          </a:p>
          <a:p>
            <a:r>
              <a:rPr lang="en-GB" dirty="0" smtClean="0"/>
              <a:t>“Fix what can be fixed” and “Low hanging fruit”</a:t>
            </a:r>
          </a:p>
          <a:p>
            <a:r>
              <a:rPr lang="en-GB" dirty="0" smtClean="0"/>
              <a:t>What is this process we are living with anyway?</a:t>
            </a:r>
            <a:endParaRPr lang="en-GB" dirty="0"/>
          </a:p>
        </p:txBody>
      </p:sp>
    </p:spTree>
    <p:extLst>
      <p:ext uri="{BB962C8B-B14F-4D97-AF65-F5344CB8AC3E}">
        <p14:creationId xmlns:p14="http://schemas.microsoft.com/office/powerpoint/2010/main" val="27789829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ylb11218\Documents\PiP\Visuals\PiP Diagram v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7343" y="1484784"/>
            <a:ext cx="8081010" cy="502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9" descr="bar_item_smal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pi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6416" y="104774"/>
            <a:ext cx="5238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5"/>
          <p:cNvSpPr txBox="1">
            <a:spLocks noChangeArrowheads="1"/>
          </p:cNvSpPr>
          <p:nvPr/>
        </p:nvSpPr>
        <p:spPr bwMode="auto">
          <a:xfrm>
            <a:off x="357188" y="104774"/>
            <a:ext cx="5572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800" dirty="0">
                <a:solidFill>
                  <a:schemeClr val="bg1"/>
                </a:solidFill>
                <a:effectLst>
                  <a:outerShdw blurRad="60007" dist="310007" dir="7680000" sy="30000" kx="1300200" algn="ctr" rotWithShape="0">
                    <a:prstClr val="black">
                      <a:alpha val="32000"/>
                    </a:prstClr>
                  </a:outerShdw>
                </a:effectLst>
              </a:rPr>
              <a:t>Principles in </a:t>
            </a:r>
            <a:r>
              <a:rPr lang="en-GB" sz="2800" dirty="0" smtClean="0">
                <a:solidFill>
                  <a:schemeClr val="bg1"/>
                </a:solidFill>
                <a:effectLst>
                  <a:outerShdw blurRad="60007" dist="310007" dir="7680000" sy="30000" kx="1300200" algn="ctr" rotWithShape="0">
                    <a:prstClr val="black">
                      <a:alpha val="32000"/>
                    </a:prstClr>
                  </a:outerShdw>
                </a:effectLst>
              </a:rPr>
              <a:t>Patterns (</a:t>
            </a:r>
            <a:r>
              <a:rPr lang="en-GB" sz="2800" dirty="0" err="1" smtClean="0">
                <a:solidFill>
                  <a:schemeClr val="bg1"/>
                </a:solidFill>
                <a:effectLst>
                  <a:outerShdw blurRad="60007" dist="310007" dir="7680000" sy="30000" kx="1300200" algn="ctr" rotWithShape="0">
                    <a:prstClr val="black">
                      <a:alpha val="32000"/>
                    </a:prstClr>
                  </a:outerShdw>
                </a:effectLst>
              </a:rPr>
              <a:t>PiP</a:t>
            </a:r>
            <a:r>
              <a:rPr lang="en-GB" sz="2800" dirty="0">
                <a:solidFill>
                  <a:schemeClr val="bg1"/>
                </a:solidFill>
                <a:effectLst>
                  <a:outerShdw blurRad="60007" dist="310007" dir="7680000" sy="30000" kx="1300200" algn="ctr" rotWithShape="0">
                    <a:prstClr val="black">
                      <a:alpha val="32000"/>
                    </a:prstClr>
                  </a:outerShdw>
                </a:effectLst>
              </a:rPr>
              <a:t>)</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1628" y="5949280"/>
            <a:ext cx="9334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5"/>
          <p:cNvSpPr>
            <a:spLocks noChangeArrowheads="1"/>
          </p:cNvSpPr>
          <p:nvPr/>
        </p:nvSpPr>
        <p:spPr bwMode="auto">
          <a:xfrm>
            <a:off x="790482" y="5446712"/>
            <a:ext cx="7632700" cy="5032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 name="Title 4"/>
          <p:cNvSpPr>
            <a:spLocks noGrp="1"/>
          </p:cNvSpPr>
          <p:nvPr>
            <p:ph type="title"/>
          </p:nvPr>
        </p:nvSpPr>
        <p:spPr>
          <a:xfrm>
            <a:off x="457200" y="676274"/>
            <a:ext cx="8229600" cy="741363"/>
          </a:xfrm>
        </p:spPr>
        <p:txBody>
          <a:bodyPr>
            <a:normAutofit fontScale="90000"/>
          </a:bodyPr>
          <a:lstStyle/>
          <a:p>
            <a:r>
              <a:rPr lang="en-GB" dirty="0" smtClean="0"/>
              <a:t>Enhancing with technology</a:t>
            </a:r>
            <a:endParaRPr lang="en-GB" dirty="0"/>
          </a:p>
        </p:txBody>
      </p:sp>
    </p:spTree>
    <p:extLst>
      <p:ext uri="{BB962C8B-B14F-4D97-AF65-F5344CB8AC3E}">
        <p14:creationId xmlns:p14="http://schemas.microsoft.com/office/powerpoint/2010/main" val="33115143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14313"/>
            <a:ext cx="7772400" cy="914400"/>
          </a:xfrm>
        </p:spPr>
        <p:txBody>
          <a:bodyPr wrap="square" lIns="91440" tIns="45720" rIns="91440" bIns="45720" numCol="1" anchorCtr="0" compatLnSpc="1">
            <a:prstTxWarp prst="textNoShape">
              <a:avLst/>
            </a:prstTxWarp>
            <a:normAutofit fontScale="90000"/>
          </a:bodyPr>
          <a:lstStyle/>
          <a:p>
            <a:pPr algn="ctr" eaLnBrk="1" hangingPunct="1"/>
            <a:r>
              <a:rPr lang="en-GB" b="1" u="sng" smtClean="0">
                <a:latin typeface="Trebuchet MS" charset="0"/>
              </a:rPr>
              <a:t>JISC’s anticipated outcomes for the programme</a:t>
            </a:r>
          </a:p>
        </p:txBody>
      </p:sp>
      <p:sp>
        <p:nvSpPr>
          <p:cNvPr id="15363" name="TextBox 4"/>
          <p:cNvSpPr txBox="1">
            <a:spLocks noChangeArrowheads="1"/>
          </p:cNvSpPr>
          <p:nvPr/>
        </p:nvSpPr>
        <p:spPr bwMode="auto">
          <a:xfrm>
            <a:off x="500063" y="1643063"/>
            <a:ext cx="8358187" cy="4832350"/>
          </a:xfrm>
          <a:prstGeom prst="rect">
            <a:avLst/>
          </a:prstGeom>
          <a:noFill/>
          <a:ln w="9525">
            <a:noFill/>
            <a:miter lim="800000"/>
            <a:headEnd/>
            <a:tailEnd/>
          </a:ln>
        </p:spPr>
        <p:txBody>
          <a:bodyPr>
            <a:spAutoFit/>
          </a:bodyPr>
          <a:lstStyle/>
          <a:p>
            <a:pPr>
              <a:buFont typeface="Arial" charset="0"/>
              <a:buChar char="•"/>
            </a:pPr>
            <a:r>
              <a:rPr lang="en-GB" sz="2800">
                <a:latin typeface="Corbel" charset="0"/>
              </a:rPr>
              <a:t> Improved understanding of effective curriculum design and how design processes can be supported with technology.</a:t>
            </a:r>
          </a:p>
          <a:p>
            <a:pPr>
              <a:buFont typeface="Arial" charset="0"/>
              <a:buChar char="•"/>
            </a:pPr>
            <a:endParaRPr lang="en-GB" sz="2800">
              <a:latin typeface="Corbel" charset="0"/>
            </a:endParaRPr>
          </a:p>
          <a:p>
            <a:pPr>
              <a:buFont typeface="Arial" charset="0"/>
              <a:buChar char="•"/>
            </a:pPr>
            <a:r>
              <a:rPr lang="en-GB" sz="2800">
                <a:latin typeface="Corbel" charset="0"/>
              </a:rPr>
              <a:t> Reusable models of processes and practice.</a:t>
            </a:r>
          </a:p>
          <a:p>
            <a:pPr>
              <a:buFont typeface="Arial" charset="0"/>
              <a:buChar char="•"/>
            </a:pPr>
            <a:endParaRPr lang="en-GB" sz="2800">
              <a:latin typeface="Corbel" charset="0"/>
            </a:endParaRPr>
          </a:p>
          <a:p>
            <a:pPr>
              <a:buFont typeface="Arial" charset="0"/>
              <a:buChar char="•"/>
            </a:pPr>
            <a:r>
              <a:rPr lang="en-GB" sz="2800">
                <a:latin typeface="Corbel" charset="0"/>
              </a:rPr>
              <a:t> Enhanced institutional processes in place which support educational innovation .</a:t>
            </a:r>
          </a:p>
          <a:p>
            <a:pPr>
              <a:buFont typeface="Arial" charset="0"/>
              <a:buChar char="•"/>
            </a:pPr>
            <a:endParaRPr lang="en-GB" sz="2800">
              <a:latin typeface="Corbel" charset="0"/>
            </a:endParaRPr>
          </a:p>
          <a:p>
            <a:pPr>
              <a:buFont typeface="Arial" charset="0"/>
              <a:buChar char="•"/>
            </a:pPr>
            <a:r>
              <a:rPr lang="en-GB" sz="2800">
                <a:latin typeface="Corbel" charset="0"/>
              </a:rPr>
              <a:t> The stimulation of positive and informed change in curriculum design processes in the sector.</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smtClean="0"/>
              <a:t>But were compromises required?</a:t>
            </a:r>
            <a:endParaRPr lang="en-GB" i="1" dirty="0"/>
          </a:p>
        </p:txBody>
      </p:sp>
      <p:sp>
        <p:nvSpPr>
          <p:cNvPr id="3" name="Content Placeholder 2"/>
          <p:cNvSpPr>
            <a:spLocks noGrp="1"/>
          </p:cNvSpPr>
          <p:nvPr>
            <p:ph idx="1"/>
          </p:nvPr>
        </p:nvSpPr>
        <p:spPr>
          <a:xfrm>
            <a:off x="457200" y="2708920"/>
            <a:ext cx="8229600" cy="3417243"/>
          </a:xfrm>
        </p:spPr>
        <p:txBody>
          <a:bodyPr>
            <a:normAutofit/>
          </a:bodyPr>
          <a:lstStyle/>
          <a:p>
            <a:pPr marL="0" indent="0" algn="ctr">
              <a:buNone/>
            </a:pPr>
            <a:r>
              <a:rPr lang="en-GB" sz="4000" dirty="0" err="1" smtClean="0"/>
              <a:t>PiP</a:t>
            </a:r>
            <a:r>
              <a:rPr lang="en-GB" sz="4000" dirty="0" smtClean="0"/>
              <a:t> compromises</a:t>
            </a:r>
          </a:p>
          <a:p>
            <a:pPr marL="0" indent="0" algn="ctr">
              <a:buNone/>
            </a:pPr>
            <a:r>
              <a:rPr lang="en-GB" sz="4000" dirty="0" smtClean="0"/>
              <a:t>T-SPARC compromises</a:t>
            </a:r>
            <a:endParaRPr lang="en-GB" sz="4000" dirty="0"/>
          </a:p>
        </p:txBody>
      </p:sp>
    </p:spTree>
    <p:extLst>
      <p:ext uri="{BB962C8B-B14F-4D97-AF65-F5344CB8AC3E}">
        <p14:creationId xmlns:p14="http://schemas.microsoft.com/office/powerpoint/2010/main" val="408056022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bar_item_smal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pi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104774"/>
            <a:ext cx="5238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5"/>
          <p:cNvSpPr txBox="1">
            <a:spLocks noChangeArrowheads="1"/>
          </p:cNvSpPr>
          <p:nvPr/>
        </p:nvSpPr>
        <p:spPr bwMode="auto">
          <a:xfrm>
            <a:off x="357188" y="104774"/>
            <a:ext cx="5572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800" dirty="0">
                <a:solidFill>
                  <a:schemeClr val="bg1"/>
                </a:solidFill>
                <a:effectLst>
                  <a:outerShdw blurRad="60007" dist="310007" dir="7680000" sy="30000" kx="1300200" algn="ctr" rotWithShape="0">
                    <a:prstClr val="black">
                      <a:alpha val="32000"/>
                    </a:prstClr>
                  </a:outerShdw>
                </a:effectLst>
              </a:rPr>
              <a:t>Principles in </a:t>
            </a:r>
            <a:r>
              <a:rPr lang="en-GB" sz="2800" dirty="0" smtClean="0">
                <a:solidFill>
                  <a:schemeClr val="bg1"/>
                </a:solidFill>
                <a:effectLst>
                  <a:outerShdw blurRad="60007" dist="310007" dir="7680000" sy="30000" kx="1300200" algn="ctr" rotWithShape="0">
                    <a:prstClr val="black">
                      <a:alpha val="32000"/>
                    </a:prstClr>
                  </a:outerShdw>
                </a:effectLst>
              </a:rPr>
              <a:t>Patterns (</a:t>
            </a:r>
            <a:r>
              <a:rPr lang="en-GB" sz="2800" dirty="0" err="1" smtClean="0">
                <a:solidFill>
                  <a:schemeClr val="bg1"/>
                </a:solidFill>
                <a:effectLst>
                  <a:outerShdw blurRad="60007" dist="310007" dir="7680000" sy="30000" kx="1300200" algn="ctr" rotWithShape="0">
                    <a:prstClr val="black">
                      <a:alpha val="32000"/>
                    </a:prstClr>
                  </a:outerShdw>
                </a:effectLst>
              </a:rPr>
              <a:t>PiP</a:t>
            </a:r>
            <a:r>
              <a:rPr lang="en-GB" sz="2800" dirty="0">
                <a:solidFill>
                  <a:schemeClr val="bg1"/>
                </a:solidFill>
                <a:effectLst>
                  <a:outerShdw blurRad="60007" dist="310007" dir="7680000" sy="30000" kx="1300200" algn="ctr" rotWithShape="0">
                    <a:prstClr val="black">
                      <a:alpha val="32000"/>
                    </a:prstClr>
                  </a:outerShdw>
                </a:effectLst>
              </a:rPr>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628" y="5949280"/>
            <a:ext cx="9334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5"/>
          <p:cNvSpPr>
            <a:spLocks noChangeArrowheads="1"/>
          </p:cNvSpPr>
          <p:nvPr/>
        </p:nvSpPr>
        <p:spPr bwMode="auto">
          <a:xfrm>
            <a:off x="790482" y="5446712"/>
            <a:ext cx="7632700" cy="5032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 name="Title 4"/>
          <p:cNvSpPr>
            <a:spLocks noGrp="1"/>
          </p:cNvSpPr>
          <p:nvPr>
            <p:ph type="title"/>
          </p:nvPr>
        </p:nvSpPr>
        <p:spPr>
          <a:xfrm>
            <a:off x="457200" y="676274"/>
            <a:ext cx="8229600" cy="741363"/>
          </a:xfrm>
        </p:spPr>
        <p:txBody>
          <a:bodyPr>
            <a:normAutofit fontScale="90000"/>
          </a:bodyPr>
          <a:lstStyle/>
          <a:p>
            <a:r>
              <a:rPr lang="en-GB" dirty="0" smtClean="0"/>
              <a:t>Compromises</a:t>
            </a:r>
            <a:endParaRPr lang="en-GB" dirty="0"/>
          </a:p>
        </p:txBody>
      </p:sp>
      <p:sp>
        <p:nvSpPr>
          <p:cNvPr id="6" name="Content Placeholder 5"/>
          <p:cNvSpPr>
            <a:spLocks noGrp="1"/>
          </p:cNvSpPr>
          <p:nvPr>
            <p:ph idx="1"/>
          </p:nvPr>
        </p:nvSpPr>
        <p:spPr>
          <a:xfrm>
            <a:off x="457199" y="1600200"/>
            <a:ext cx="8383091" cy="4525963"/>
          </a:xfrm>
        </p:spPr>
        <p:txBody>
          <a:bodyPr/>
          <a:lstStyle/>
          <a:p>
            <a:r>
              <a:rPr lang="en-GB" dirty="0" smtClean="0"/>
              <a:t>Balancing scope and impact</a:t>
            </a:r>
          </a:p>
          <a:p>
            <a:r>
              <a:rPr lang="en-GB" dirty="0" smtClean="0"/>
              <a:t>Subversive technology, or </a:t>
            </a:r>
            <a:r>
              <a:rPr lang="en-GB" i="1" dirty="0" smtClean="0"/>
              <a:t>Can processes remain the same when enhanced with technology?</a:t>
            </a:r>
          </a:p>
          <a:p>
            <a:r>
              <a:rPr lang="en-GB" dirty="0" smtClean="0"/>
              <a:t>Processes are organic and developing all the time</a:t>
            </a:r>
            <a:endParaRPr lang="en-GB" dirty="0"/>
          </a:p>
        </p:txBody>
      </p:sp>
    </p:spTree>
    <p:extLst>
      <p:ext uri="{BB962C8B-B14F-4D97-AF65-F5344CB8AC3E}">
        <p14:creationId xmlns:p14="http://schemas.microsoft.com/office/powerpoint/2010/main" val="399758922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Compromises </a:t>
            </a:r>
            <a:endParaRPr lang="en-US" dirty="0">
              <a:solidFill>
                <a:srgbClr val="FFFFFF"/>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FFFF"/>
                </a:solidFill>
              </a:rPr>
              <a:t>No system is perfect – need to live with the foibles of the technology long enough to iron them out.</a:t>
            </a:r>
          </a:p>
          <a:p>
            <a:r>
              <a:rPr lang="en-US" dirty="0" smtClean="0">
                <a:solidFill>
                  <a:srgbClr val="FFFFFF"/>
                </a:solidFill>
              </a:rPr>
              <a:t>The process IS different – people need to adjust their mind set to new ways of working.</a:t>
            </a:r>
          </a:p>
          <a:p>
            <a:r>
              <a:rPr lang="en-US" dirty="0" smtClean="0">
                <a:solidFill>
                  <a:srgbClr val="FFFFFF"/>
                </a:solidFill>
              </a:rPr>
              <a:t>We are simultaneously piloting two things – a new approval process and new ICT infrastructure – this introduces some tensions around ownership</a:t>
            </a:r>
            <a:endParaRPr lang="en-US" dirty="0">
              <a:solidFill>
                <a:srgbClr val="FFFFFF"/>
              </a:solidFill>
            </a:endParaRPr>
          </a:p>
        </p:txBody>
      </p:sp>
      <p:pic>
        <p:nvPicPr>
          <p:cNvPr id="4" name="Picture 3" descr="BCU%20logo%20600x600.jpeg"/>
          <p:cNvPicPr>
            <a:picLocks noChangeAspect="1"/>
          </p:cNvPicPr>
          <p:nvPr/>
        </p:nvPicPr>
        <p:blipFill>
          <a:blip r:embed="rId2"/>
          <a:stretch>
            <a:fillRect/>
          </a:stretch>
        </p:blipFill>
        <p:spPr>
          <a:xfrm>
            <a:off x="7848600" y="152400"/>
            <a:ext cx="1143000" cy="1143000"/>
          </a:xfrm>
          <a:prstGeom prst="rect">
            <a:avLst/>
          </a:prstGeom>
          <a:effectLst>
            <a:reflection stA="50000" endPos="46000" dist="50800" dir="5400000" sy="-100000" algn="bl" rotWithShape="0"/>
          </a:effectLst>
          <a:scene3d>
            <a:camera prst="perspectiveAbove" fov="2700000">
              <a:rot lat="20400000" lon="0" rev="0"/>
            </a:camera>
            <a:lightRig rig="threePt" dir="t"/>
          </a:scene3d>
          <a:sp3d prstMaterial="softEdge">
            <a:bevelT/>
          </a:sp3d>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Similarities and Differences</a:t>
            </a:r>
            <a:endParaRPr lang="en-GB" dirty="0"/>
          </a:p>
        </p:txBody>
      </p:sp>
      <p:sp>
        <p:nvSpPr>
          <p:cNvPr id="3" name="Content Placeholder 2"/>
          <p:cNvSpPr>
            <a:spLocks noGrp="1"/>
          </p:cNvSpPr>
          <p:nvPr>
            <p:ph idx="1"/>
          </p:nvPr>
        </p:nvSpPr>
        <p:spPr/>
        <p:txBody>
          <a:bodyPr/>
          <a:lstStyle/>
          <a:p>
            <a:r>
              <a:rPr lang="en-GB" dirty="0" smtClean="0"/>
              <a:t>How the T-SPARC and </a:t>
            </a:r>
            <a:r>
              <a:rPr lang="en-GB" dirty="0" err="1" smtClean="0"/>
              <a:t>PiP</a:t>
            </a:r>
            <a:r>
              <a:rPr lang="en-GB" dirty="0" smtClean="0"/>
              <a:t> approaches might diverge</a:t>
            </a:r>
          </a:p>
          <a:p>
            <a:r>
              <a:rPr lang="en-GB" dirty="0"/>
              <a:t>How the T-SPARC and </a:t>
            </a:r>
            <a:r>
              <a:rPr lang="en-GB" dirty="0" err="1"/>
              <a:t>PiP</a:t>
            </a:r>
            <a:r>
              <a:rPr lang="en-GB" dirty="0"/>
              <a:t> approaches might </a:t>
            </a:r>
            <a:r>
              <a:rPr lang="en-GB" dirty="0" smtClean="0"/>
              <a:t>converge</a:t>
            </a:r>
          </a:p>
          <a:p>
            <a:r>
              <a:rPr lang="en-GB" dirty="0" smtClean="0"/>
              <a:t>Lessons learned or “Would we do it the same way again?”</a:t>
            </a:r>
            <a:endParaRPr lang="en-GB" dirty="0"/>
          </a:p>
          <a:p>
            <a:endParaRPr lang="en-GB" dirty="0"/>
          </a:p>
        </p:txBody>
      </p:sp>
    </p:spTree>
    <p:extLst>
      <p:ext uri="{BB962C8B-B14F-4D97-AF65-F5344CB8AC3E}">
        <p14:creationId xmlns:p14="http://schemas.microsoft.com/office/powerpoint/2010/main" val="325838667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lstStyle/>
          <a:p>
            <a:r>
              <a:rPr lang="en-GB" dirty="0" smtClean="0"/>
              <a:t>When would the different approaches be most appropriate in cross-institutional projects?</a:t>
            </a:r>
          </a:p>
          <a:p>
            <a:r>
              <a:rPr lang="en-GB" dirty="0" smtClean="0"/>
              <a:t>Are these really different approaches, or different ways of presenting technology enabled solutions?</a:t>
            </a:r>
          </a:p>
          <a:p>
            <a:endParaRPr lang="en-GB" dirty="0"/>
          </a:p>
          <a:p>
            <a:r>
              <a:rPr lang="en-GB" i="1" dirty="0" smtClean="0"/>
              <a:t>Opportunity to continue discussion online</a:t>
            </a:r>
            <a:endParaRPr lang="en-GB" i="1" dirty="0"/>
          </a:p>
        </p:txBody>
      </p:sp>
    </p:spTree>
    <p:extLst>
      <p:ext uri="{BB962C8B-B14F-4D97-AF65-F5344CB8AC3E}">
        <p14:creationId xmlns:p14="http://schemas.microsoft.com/office/powerpoint/2010/main" val="373028719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FF"/>
                </a:solidFill>
              </a:rPr>
              <a:t>Finding out more about T-SPARC</a:t>
            </a:r>
            <a:endParaRPr lang="en-GB" dirty="0">
              <a:solidFill>
                <a:srgbClr val="FFFFFF"/>
              </a:solidFill>
            </a:endParaRPr>
          </a:p>
        </p:txBody>
      </p:sp>
      <p:sp>
        <p:nvSpPr>
          <p:cNvPr id="4" name="TextBox 3"/>
          <p:cNvSpPr txBox="1"/>
          <p:nvPr/>
        </p:nvSpPr>
        <p:spPr>
          <a:xfrm>
            <a:off x="1905000" y="2438400"/>
            <a:ext cx="5215014" cy="523220"/>
          </a:xfrm>
          <a:prstGeom prst="rect">
            <a:avLst/>
          </a:prstGeom>
          <a:noFill/>
        </p:spPr>
        <p:txBody>
          <a:bodyPr wrap="none" rtlCol="0">
            <a:spAutoFit/>
          </a:bodyPr>
          <a:lstStyle/>
          <a:p>
            <a:r>
              <a:rPr lang="en-US" sz="2800" dirty="0" smtClean="0">
                <a:solidFill>
                  <a:srgbClr val="FFFFFF"/>
                </a:solidFill>
              </a:rPr>
              <a:t>http://blogs.test.bcu.ac.uk/tsparc/</a:t>
            </a:r>
            <a:endParaRPr lang="en-US" sz="2800" dirty="0">
              <a:solidFill>
                <a:srgbClr val="FFFFFF"/>
              </a:solidFill>
            </a:endParaRPr>
          </a:p>
        </p:txBody>
      </p:sp>
      <p:sp>
        <p:nvSpPr>
          <p:cNvPr id="5" name="TextBox 4"/>
          <p:cNvSpPr txBox="1"/>
          <p:nvPr/>
        </p:nvSpPr>
        <p:spPr>
          <a:xfrm>
            <a:off x="990600" y="4572000"/>
            <a:ext cx="7013008" cy="523220"/>
          </a:xfrm>
          <a:prstGeom prst="rect">
            <a:avLst/>
          </a:prstGeom>
          <a:noFill/>
        </p:spPr>
        <p:txBody>
          <a:bodyPr wrap="none" rtlCol="0">
            <a:spAutoFit/>
          </a:bodyPr>
          <a:lstStyle/>
          <a:p>
            <a:r>
              <a:rPr lang="en-US" sz="2800" dirty="0" smtClean="0">
                <a:solidFill>
                  <a:srgbClr val="FFFFFF"/>
                </a:solidFill>
              </a:rPr>
              <a:t>Oliver will drop a live link into the chat window</a:t>
            </a:r>
            <a:endParaRPr lang="en-US" sz="2800" dirty="0">
              <a:solidFill>
                <a:srgbClr val="FFFFFF"/>
              </a:solidFill>
            </a:endParaRPr>
          </a:p>
        </p:txBody>
      </p:sp>
      <p:pic>
        <p:nvPicPr>
          <p:cNvPr id="6" name="Picture 5" descr="BCU%20logo%20600x600.jpeg"/>
          <p:cNvPicPr>
            <a:picLocks noChangeAspect="1"/>
          </p:cNvPicPr>
          <p:nvPr/>
        </p:nvPicPr>
        <p:blipFill>
          <a:blip r:embed="rId2"/>
          <a:stretch>
            <a:fillRect/>
          </a:stretch>
        </p:blipFill>
        <p:spPr>
          <a:xfrm>
            <a:off x="4114800" y="5486400"/>
            <a:ext cx="914400" cy="914400"/>
          </a:xfrm>
          <a:prstGeom prst="rect">
            <a:avLst/>
          </a:prstGeom>
          <a:effectLst>
            <a:reflection stA="50000" endPos="46000" dist="50800" dir="5400000" sy="-100000" algn="bl" rotWithShape="0"/>
          </a:effectLst>
          <a:scene3d>
            <a:camera prst="perspectiveAbove" fov="2700000">
              <a:rot lat="20400000" lon="0" rev="0"/>
            </a:camera>
            <a:lightRig rig="threePt" dir="t"/>
          </a:scene3d>
          <a:sp3d prstMaterial="softEdge">
            <a:bevelT/>
          </a:sp3d>
        </p:spPr>
      </p:pic>
    </p:spTree>
    <p:extLst>
      <p:ext uri="{BB962C8B-B14F-4D97-AF65-F5344CB8AC3E}">
        <p14:creationId xmlns:p14="http://schemas.microsoft.com/office/powerpoint/2010/main" val="307509685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bar_item_smal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pi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104774"/>
            <a:ext cx="5238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5"/>
          <p:cNvSpPr txBox="1">
            <a:spLocks noChangeArrowheads="1"/>
          </p:cNvSpPr>
          <p:nvPr/>
        </p:nvSpPr>
        <p:spPr bwMode="auto">
          <a:xfrm>
            <a:off x="357188" y="104774"/>
            <a:ext cx="5572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800" dirty="0">
                <a:solidFill>
                  <a:schemeClr val="bg1"/>
                </a:solidFill>
                <a:effectLst>
                  <a:outerShdw blurRad="60007" dist="310007" dir="7680000" sy="30000" kx="1300200" algn="ctr" rotWithShape="0">
                    <a:prstClr val="black">
                      <a:alpha val="32000"/>
                    </a:prstClr>
                  </a:outerShdw>
                </a:effectLst>
              </a:rPr>
              <a:t>Principles in </a:t>
            </a:r>
            <a:r>
              <a:rPr lang="en-GB" sz="2800" dirty="0" smtClean="0">
                <a:solidFill>
                  <a:schemeClr val="bg1"/>
                </a:solidFill>
                <a:effectLst>
                  <a:outerShdw blurRad="60007" dist="310007" dir="7680000" sy="30000" kx="1300200" algn="ctr" rotWithShape="0">
                    <a:prstClr val="black">
                      <a:alpha val="32000"/>
                    </a:prstClr>
                  </a:outerShdw>
                </a:effectLst>
              </a:rPr>
              <a:t>Patterns (</a:t>
            </a:r>
            <a:r>
              <a:rPr lang="en-GB" sz="2800" dirty="0" err="1" smtClean="0">
                <a:solidFill>
                  <a:schemeClr val="bg1"/>
                </a:solidFill>
                <a:effectLst>
                  <a:outerShdw blurRad="60007" dist="310007" dir="7680000" sy="30000" kx="1300200" algn="ctr" rotWithShape="0">
                    <a:prstClr val="black">
                      <a:alpha val="32000"/>
                    </a:prstClr>
                  </a:outerShdw>
                </a:effectLst>
              </a:rPr>
              <a:t>PiP</a:t>
            </a:r>
            <a:r>
              <a:rPr lang="en-GB" sz="2800" dirty="0">
                <a:solidFill>
                  <a:schemeClr val="bg1"/>
                </a:solidFill>
                <a:effectLst>
                  <a:outerShdw blurRad="60007" dist="310007" dir="7680000" sy="30000" kx="1300200" algn="ctr" rotWithShape="0">
                    <a:prstClr val="black">
                      <a:alpha val="32000"/>
                    </a:prstClr>
                  </a:outerShdw>
                </a:effectLst>
              </a:rPr>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628" y="5949280"/>
            <a:ext cx="9334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5"/>
          <p:cNvSpPr>
            <a:spLocks noChangeArrowheads="1"/>
          </p:cNvSpPr>
          <p:nvPr/>
        </p:nvSpPr>
        <p:spPr bwMode="auto">
          <a:xfrm>
            <a:off x="790482" y="5446712"/>
            <a:ext cx="7632700" cy="5032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 name="Title 4"/>
          <p:cNvSpPr>
            <a:spLocks noGrp="1"/>
          </p:cNvSpPr>
          <p:nvPr>
            <p:ph type="title"/>
          </p:nvPr>
        </p:nvSpPr>
        <p:spPr>
          <a:xfrm>
            <a:off x="457200" y="676274"/>
            <a:ext cx="8229600" cy="741363"/>
          </a:xfrm>
        </p:spPr>
        <p:txBody>
          <a:bodyPr>
            <a:normAutofit fontScale="90000"/>
          </a:bodyPr>
          <a:lstStyle/>
          <a:p>
            <a:r>
              <a:rPr lang="en-GB" dirty="0" smtClean="0"/>
              <a:t>Finding out more about </a:t>
            </a:r>
            <a:r>
              <a:rPr lang="en-GB" dirty="0" err="1" smtClean="0"/>
              <a:t>PiP</a:t>
            </a:r>
            <a:endParaRPr lang="en-GB" dirty="0"/>
          </a:p>
        </p:txBody>
      </p:sp>
      <p:sp>
        <p:nvSpPr>
          <p:cNvPr id="6" name="Content Placeholder 5"/>
          <p:cNvSpPr>
            <a:spLocks noGrp="1"/>
          </p:cNvSpPr>
          <p:nvPr>
            <p:ph idx="1"/>
          </p:nvPr>
        </p:nvSpPr>
        <p:spPr>
          <a:xfrm>
            <a:off x="457199" y="1600200"/>
            <a:ext cx="8383091" cy="4525963"/>
          </a:xfrm>
        </p:spPr>
        <p:txBody>
          <a:bodyPr/>
          <a:lstStyle/>
          <a:p>
            <a:pPr marL="0" indent="0" algn="ctr">
              <a:buNone/>
            </a:pPr>
            <a:endParaRPr lang="en-GB" dirty="0" smtClean="0">
              <a:hlinkClick r:id="rId5"/>
            </a:endParaRPr>
          </a:p>
          <a:p>
            <a:pPr marL="0" indent="0" algn="ctr">
              <a:buNone/>
            </a:pPr>
            <a:endParaRPr lang="en-GB" dirty="0">
              <a:hlinkClick r:id="rId5"/>
            </a:endParaRPr>
          </a:p>
          <a:p>
            <a:pPr marL="0" indent="0" algn="ctr">
              <a:buNone/>
            </a:pPr>
            <a:r>
              <a:rPr lang="en-GB" dirty="0" smtClean="0">
                <a:hlinkClick r:id="rId5"/>
              </a:rPr>
              <a:t>http</a:t>
            </a:r>
            <a:r>
              <a:rPr lang="en-GB" dirty="0">
                <a:hlinkClick r:id="rId5"/>
              </a:rPr>
              <a:t>://www.principlesinpatterns.ac.uk</a:t>
            </a:r>
            <a:r>
              <a:rPr lang="en-GB" dirty="0" smtClean="0">
                <a:hlinkClick r:id="rId5"/>
              </a:rPr>
              <a:t>/</a:t>
            </a:r>
            <a:r>
              <a:rPr lang="en-GB" dirty="0" smtClean="0"/>
              <a:t> </a:t>
            </a:r>
          </a:p>
          <a:p>
            <a:pPr marL="0" indent="0" algn="ctr">
              <a:buNone/>
            </a:pPr>
            <a:endParaRPr lang="en-GB" dirty="0"/>
          </a:p>
        </p:txBody>
      </p:sp>
    </p:spTree>
    <p:extLst>
      <p:ext uri="{BB962C8B-B14F-4D97-AF65-F5344CB8AC3E}">
        <p14:creationId xmlns:p14="http://schemas.microsoft.com/office/powerpoint/2010/main" val="8543295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Institutional Contexts</a:t>
            </a:r>
            <a:endParaRPr lang="en-GB" dirty="0"/>
          </a:p>
        </p:txBody>
      </p:sp>
      <p:sp>
        <p:nvSpPr>
          <p:cNvPr id="3" name="Content Placeholder 2"/>
          <p:cNvSpPr>
            <a:spLocks noGrp="1"/>
          </p:cNvSpPr>
          <p:nvPr>
            <p:ph idx="1"/>
          </p:nvPr>
        </p:nvSpPr>
        <p:spPr/>
        <p:txBody>
          <a:bodyPr/>
          <a:lstStyle/>
          <a:p>
            <a:r>
              <a:rPr lang="en-GB" dirty="0" smtClean="0"/>
              <a:t>Birmingham City University and T-SPARC</a:t>
            </a:r>
          </a:p>
          <a:p>
            <a:r>
              <a:rPr lang="en-GB" dirty="0" smtClean="0"/>
              <a:t>University of Strathclyde and </a:t>
            </a:r>
            <a:r>
              <a:rPr lang="en-GB" dirty="0" err="1" smtClean="0"/>
              <a:t>PiP</a:t>
            </a:r>
            <a:endParaRPr lang="en-GB" dirty="0" smtClean="0"/>
          </a:p>
        </p:txBody>
      </p:sp>
    </p:spTree>
    <p:extLst>
      <p:ext uri="{BB962C8B-B14F-4D97-AF65-F5344CB8AC3E}">
        <p14:creationId xmlns:p14="http://schemas.microsoft.com/office/powerpoint/2010/main" val="10446381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Institutions</a:t>
            </a:r>
            <a:endParaRPr lang="en-GB" dirty="0"/>
          </a:p>
        </p:txBody>
      </p:sp>
      <p:sp>
        <p:nvSpPr>
          <p:cNvPr id="3" name="Content Placeholder 2"/>
          <p:cNvSpPr>
            <a:spLocks noGrp="1"/>
          </p:cNvSpPr>
          <p:nvPr>
            <p:ph idx="1"/>
          </p:nvPr>
        </p:nvSpPr>
        <p:spPr/>
        <p:txBody>
          <a:bodyPr/>
          <a:lstStyle/>
          <a:p>
            <a:r>
              <a:rPr lang="en-GB" dirty="0" smtClean="0"/>
              <a:t>Shared conceptualisation of the problems surrounding course design and approval</a:t>
            </a:r>
          </a:p>
          <a:p>
            <a:r>
              <a:rPr lang="en-GB" dirty="0" smtClean="0"/>
              <a:t>Then exploring different routes </a:t>
            </a:r>
            <a:endParaRPr lang="en-GB" dirty="0"/>
          </a:p>
        </p:txBody>
      </p:sp>
    </p:spTree>
    <p:extLst>
      <p:ext uri="{BB962C8B-B14F-4D97-AF65-F5344CB8AC3E}">
        <p14:creationId xmlns:p14="http://schemas.microsoft.com/office/powerpoint/2010/main" val="13906180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Poll</a:t>
            </a:r>
            <a:endParaRPr lang="en-GB" dirty="0"/>
          </a:p>
        </p:txBody>
      </p:sp>
      <p:sp>
        <p:nvSpPr>
          <p:cNvPr id="3" name="Content Placeholder 2"/>
          <p:cNvSpPr>
            <a:spLocks noGrp="1"/>
          </p:cNvSpPr>
          <p:nvPr>
            <p:ph idx="1"/>
          </p:nvPr>
        </p:nvSpPr>
        <p:spPr>
          <a:xfrm>
            <a:off x="107504" y="908721"/>
            <a:ext cx="9036496" cy="3168352"/>
          </a:xfrm>
        </p:spPr>
        <p:txBody>
          <a:bodyPr>
            <a:normAutofit fontScale="85000" lnSpcReduction="20000"/>
          </a:bodyPr>
          <a:lstStyle/>
          <a:p>
            <a:pPr marL="0" indent="0">
              <a:buNone/>
            </a:pPr>
            <a:r>
              <a:rPr lang="en-GB" dirty="0" smtClean="0"/>
              <a:t>What are the main issues with the process of course design and approval in your institution?</a:t>
            </a:r>
          </a:p>
          <a:p>
            <a:pPr marL="0" indent="0">
              <a:buNone/>
            </a:pPr>
            <a:endParaRPr lang="en-GB" dirty="0" smtClean="0"/>
          </a:p>
          <a:p>
            <a:pPr marL="514350" indent="-514350">
              <a:buFont typeface="+mj-lt"/>
              <a:buAutoNum type="alphaUcPeriod"/>
            </a:pPr>
            <a:r>
              <a:rPr lang="en-GB" sz="2800" dirty="0" smtClean="0"/>
              <a:t>Design is just about producing documentation</a:t>
            </a:r>
          </a:p>
          <a:p>
            <a:pPr marL="514350" indent="-514350">
              <a:buFont typeface="+mj-lt"/>
              <a:buAutoNum type="alphaUcPeriod"/>
            </a:pPr>
            <a:r>
              <a:rPr lang="en-GB" sz="2800" dirty="0" smtClean="0"/>
              <a:t>There’s no time to do a good design job</a:t>
            </a:r>
          </a:p>
          <a:p>
            <a:pPr marL="514350" indent="-514350">
              <a:buFont typeface="+mj-lt"/>
              <a:buAutoNum type="alphaUcPeriod"/>
            </a:pPr>
            <a:r>
              <a:rPr lang="en-GB" sz="2800" dirty="0" smtClean="0"/>
              <a:t>Programmes aren’t designed – modules are</a:t>
            </a:r>
          </a:p>
          <a:p>
            <a:pPr marL="514350" indent="-514350">
              <a:buFont typeface="+mj-lt"/>
              <a:buAutoNum type="alphaUcPeriod"/>
            </a:pPr>
            <a:r>
              <a:rPr lang="en-GB" sz="2800" dirty="0" smtClean="0"/>
              <a:t>Conservative approval processes discourage innovative solutions to design issues.</a:t>
            </a:r>
            <a:endParaRPr lang="en-GB" sz="2800" dirty="0"/>
          </a:p>
        </p:txBody>
      </p:sp>
    </p:spTree>
    <p:extLst>
      <p:ext uri="{BB962C8B-B14F-4D97-AF65-F5344CB8AC3E}">
        <p14:creationId xmlns:p14="http://schemas.microsoft.com/office/powerpoint/2010/main" val="14908123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 for eliciting problems</a:t>
            </a:r>
            <a:endParaRPr lang="en-GB" dirty="0"/>
          </a:p>
        </p:txBody>
      </p:sp>
      <p:sp>
        <p:nvSpPr>
          <p:cNvPr id="3" name="Content Placeholder 2"/>
          <p:cNvSpPr>
            <a:spLocks noGrp="1"/>
          </p:cNvSpPr>
          <p:nvPr>
            <p:ph idx="1"/>
          </p:nvPr>
        </p:nvSpPr>
        <p:spPr/>
        <p:txBody>
          <a:bodyPr/>
          <a:lstStyle/>
          <a:p>
            <a:r>
              <a:rPr lang="en-GB" dirty="0" smtClean="0"/>
              <a:t>T-SPARC approaches</a:t>
            </a:r>
          </a:p>
          <a:p>
            <a:r>
              <a:rPr lang="en-GB" dirty="0" err="1" smtClean="0"/>
              <a:t>PiP</a:t>
            </a:r>
            <a:r>
              <a:rPr lang="en-GB" dirty="0" smtClean="0"/>
              <a:t> approaches</a:t>
            </a:r>
            <a:endParaRPr lang="en-GB" dirty="0"/>
          </a:p>
        </p:txBody>
      </p:sp>
    </p:spTree>
    <p:extLst>
      <p:ext uri="{BB962C8B-B14F-4D97-AF65-F5344CB8AC3E}">
        <p14:creationId xmlns:p14="http://schemas.microsoft.com/office/powerpoint/2010/main" val="26363159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FF"/>
                </a:solidFill>
              </a:rPr>
              <a:t>T-SPARC elicitation methods</a:t>
            </a:r>
            <a:endParaRPr lang="en-GB" dirty="0">
              <a:solidFill>
                <a:srgbClr val="FFFFFF"/>
              </a:solidFill>
            </a:endParaRPr>
          </a:p>
        </p:txBody>
      </p:sp>
      <p:sp>
        <p:nvSpPr>
          <p:cNvPr id="3" name="Content Placeholder 2"/>
          <p:cNvSpPr>
            <a:spLocks noGrp="1"/>
          </p:cNvSpPr>
          <p:nvPr>
            <p:ph idx="1"/>
          </p:nvPr>
        </p:nvSpPr>
        <p:spPr/>
        <p:txBody>
          <a:bodyPr>
            <a:normAutofit fontScale="92500" lnSpcReduction="10000"/>
          </a:bodyPr>
          <a:lstStyle/>
          <a:p>
            <a:r>
              <a:rPr lang="en-GB" b="1" dirty="0" smtClean="0">
                <a:solidFill>
                  <a:srgbClr val="FFFFFF"/>
                </a:solidFill>
              </a:rPr>
              <a:t>Multimedia review:</a:t>
            </a:r>
          </a:p>
          <a:p>
            <a:pPr lvl="1"/>
            <a:r>
              <a:rPr lang="en-GB" dirty="0" smtClean="0">
                <a:solidFill>
                  <a:srgbClr val="FFFFFF"/>
                </a:solidFill>
              </a:rPr>
              <a:t>A set of interviews undertaken with programme directors to explore the ‘lived experience’ of curriculum design.</a:t>
            </a:r>
          </a:p>
          <a:p>
            <a:r>
              <a:rPr lang="en-GB" dirty="0" smtClean="0">
                <a:solidFill>
                  <a:srgbClr val="FFFFFF"/>
                </a:solidFill>
              </a:rPr>
              <a:t>Process mapping:</a:t>
            </a:r>
          </a:p>
          <a:p>
            <a:pPr lvl="1"/>
            <a:r>
              <a:rPr lang="en-GB" dirty="0" smtClean="0">
                <a:solidFill>
                  <a:srgbClr val="FFFFFF"/>
                </a:solidFill>
              </a:rPr>
              <a:t>Mapping of all of the institutional processes that cascade from curriculum design and approval</a:t>
            </a:r>
          </a:p>
          <a:p>
            <a:r>
              <a:rPr lang="en-GB" dirty="0" smtClean="0">
                <a:solidFill>
                  <a:srgbClr val="FFFFFF"/>
                </a:solidFill>
              </a:rPr>
              <a:t>Critiquing the maps:</a:t>
            </a:r>
          </a:p>
          <a:p>
            <a:pPr lvl="1"/>
            <a:r>
              <a:rPr lang="en-GB" dirty="0" smtClean="0">
                <a:solidFill>
                  <a:srgbClr val="FFFFFF"/>
                </a:solidFill>
              </a:rPr>
              <a:t>Staff annotated the process maps and identified strengths, weaknesses and frustrations.</a:t>
            </a:r>
          </a:p>
        </p:txBody>
      </p:sp>
      <p:pic>
        <p:nvPicPr>
          <p:cNvPr id="4" name="Picture 3" descr="BCU%20logo%20600x600.jpeg"/>
          <p:cNvPicPr>
            <a:picLocks noChangeAspect="1"/>
          </p:cNvPicPr>
          <p:nvPr/>
        </p:nvPicPr>
        <p:blipFill>
          <a:blip r:embed="rId2"/>
          <a:stretch>
            <a:fillRect/>
          </a:stretch>
        </p:blipFill>
        <p:spPr>
          <a:xfrm>
            <a:off x="8077200" y="5410200"/>
            <a:ext cx="914400" cy="914400"/>
          </a:xfrm>
          <a:prstGeom prst="rect">
            <a:avLst/>
          </a:prstGeom>
          <a:effectLst>
            <a:reflection stA="50000" endPos="46000" dist="50800" dir="5400000" sy="-100000" algn="bl" rotWithShape="0"/>
          </a:effectLst>
          <a:scene3d>
            <a:camera prst="perspectiveAbove" fov="2700000">
              <a:rot lat="20400000" lon="0" rev="0"/>
            </a:camera>
            <a:lightRig rig="threePt" dir="t"/>
          </a:scene3d>
          <a:sp3d prstMaterial="softEdge">
            <a:bevelT/>
          </a:sp3d>
        </p:spPr>
      </p:pic>
    </p:spTree>
    <p:extLst>
      <p:ext uri="{BB962C8B-B14F-4D97-AF65-F5344CB8AC3E}">
        <p14:creationId xmlns:p14="http://schemas.microsoft.com/office/powerpoint/2010/main" val="4773456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0F8F7E35B49149B819F9D7536DAA9A" ma:contentTypeVersion="0" ma:contentTypeDescription="Create a new document." ma:contentTypeScope="" ma:versionID="690fe6bd2b877630646577bdbe5e678f">
  <xsd:schema xmlns:xsd="http://www.w3.org/2001/XMLSchema" xmlns:p="http://schemas.microsoft.com/office/2006/metadata/properties" targetNamespace="http://schemas.microsoft.com/office/2006/metadata/properties" ma:root="true" ma:fieldsID="f4d196f5c675f743c82a55ad494504e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635527-F7DC-47DD-9187-1C56384F3B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52CF985-8715-4015-9E4A-C559C8FA3E67}">
  <ds:schemaRefs>
    <ds:schemaRef ds:uri="http://www.w3.org/XML/1998/namespac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DB8F6B14-3D87-4EBC-97D5-5662438E1A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216</TotalTime>
  <Words>1470</Words>
  <Application>Microsoft Macintosh PowerPoint</Application>
  <PresentationFormat>On-screen Show (4:3)</PresentationFormat>
  <Paragraphs>217</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Socio-technical ramifications of a new technology-supported approach to course design and approval</vt:lpstr>
      <vt:lpstr>JISC Curriculum Design Programme</vt:lpstr>
      <vt:lpstr>Overarching JISC Initiative</vt:lpstr>
      <vt:lpstr>JISC’s anticipated outcomes for the programme</vt:lpstr>
      <vt:lpstr>Institutional Contexts</vt:lpstr>
      <vt:lpstr>Two Institutions</vt:lpstr>
      <vt:lpstr>Poll</vt:lpstr>
      <vt:lpstr>Methods for eliciting problems</vt:lpstr>
      <vt:lpstr>T-SPARC elicitation methods</vt:lpstr>
      <vt:lpstr>Elicitation Methods</vt:lpstr>
      <vt:lpstr>The common problem set</vt:lpstr>
      <vt:lpstr>T-SPARC problems / issues?</vt:lpstr>
      <vt:lpstr>PowerPoint Presentation</vt:lpstr>
      <vt:lpstr>Different approaches to the same problems</vt:lpstr>
      <vt:lpstr>T-SPARC Story</vt:lpstr>
      <vt:lpstr>T-SPARC</vt:lpstr>
      <vt:lpstr>Findings of the Multimedia review</vt:lpstr>
      <vt:lpstr>Findings of the Review</vt:lpstr>
      <vt:lpstr>The T-SPARC expectation</vt:lpstr>
      <vt:lpstr>PowerPoint Presentation</vt:lpstr>
      <vt:lpstr>Bits of kit</vt:lpstr>
      <vt:lpstr>How do people react?</vt:lpstr>
      <vt:lpstr>Our (original) intentions</vt:lpstr>
      <vt:lpstr>1. Informing programme design activity through the enhanced provision of pertinent information </vt:lpstr>
      <vt:lpstr>2. Redesign of the ICT infrastructure which underpins the workflow of the curriculum design and programme approval processes  </vt:lpstr>
      <vt:lpstr>3. Electronic support for course team dialogue during their programme design activity   </vt:lpstr>
      <vt:lpstr>4. Electronic representation of programmes and underpinning evidence at (and leading up to) the point of approval    </vt:lpstr>
      <vt:lpstr>How can technology help?</vt:lpstr>
      <vt:lpstr>Mahara</vt:lpstr>
      <vt:lpstr>Mahara</vt:lpstr>
      <vt:lpstr>Moodle</vt:lpstr>
      <vt:lpstr>PowerPoint Presentation</vt:lpstr>
      <vt:lpstr>SharePoint</vt:lpstr>
      <vt:lpstr>The new approval process:</vt:lpstr>
      <vt:lpstr>PowerPoint Presentation</vt:lpstr>
      <vt:lpstr>Web 2.0 tools</vt:lpstr>
      <vt:lpstr>I took the first pilot programme through this approval process over the summer</vt:lpstr>
      <vt:lpstr>Why live with the process?</vt:lpstr>
      <vt:lpstr>Enhancing with technology</vt:lpstr>
      <vt:lpstr>But were compromises required?</vt:lpstr>
      <vt:lpstr>Compromises</vt:lpstr>
      <vt:lpstr>Compromises </vt:lpstr>
      <vt:lpstr>Similarities and Differences</vt:lpstr>
      <vt:lpstr>Discussion</vt:lpstr>
      <vt:lpstr>Finding out more about T-SPARC</vt:lpstr>
      <vt:lpstr>Finding out more about PiP</vt:lpstr>
    </vt:vector>
  </TitlesOfParts>
  <Company>University of Strathclyde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PiP slide template</dc:title>
  <dc:creator>IT Services</dc:creator>
  <cp:lastModifiedBy>Paul Bartholomew</cp:lastModifiedBy>
  <cp:revision>25</cp:revision>
  <cp:lastPrinted>2011-11-07T13:59:48Z</cp:lastPrinted>
  <dcterms:created xsi:type="dcterms:W3CDTF">2011-11-15T20:07:43Z</dcterms:created>
  <dcterms:modified xsi:type="dcterms:W3CDTF">2011-11-16T14:49:47Z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0x0101001D0F8F7E35B49149B819F9D7536DAA9A</vt:lpwstr>
  </property>
</Properties>
</file>