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</p:sldMasterIdLst>
  <p:notesMasterIdLst>
    <p:notesMasterId r:id="rId44"/>
  </p:notesMasterIdLst>
  <p:handoutMasterIdLst>
    <p:handoutMasterId r:id="rId45"/>
  </p:handoutMasterIdLst>
  <p:sldIdLst>
    <p:sldId id="448" r:id="rId3"/>
    <p:sldId id="449" r:id="rId4"/>
    <p:sldId id="450" r:id="rId5"/>
    <p:sldId id="289" r:id="rId6"/>
    <p:sldId id="444" r:id="rId7"/>
    <p:sldId id="397" r:id="rId8"/>
    <p:sldId id="435" r:id="rId9"/>
    <p:sldId id="313" r:id="rId10"/>
    <p:sldId id="301" r:id="rId11"/>
    <p:sldId id="383" r:id="rId12"/>
    <p:sldId id="424" r:id="rId13"/>
    <p:sldId id="425" r:id="rId14"/>
    <p:sldId id="427" r:id="rId15"/>
    <p:sldId id="384" r:id="rId16"/>
    <p:sldId id="429" r:id="rId17"/>
    <p:sldId id="418" r:id="rId18"/>
    <p:sldId id="430" r:id="rId19"/>
    <p:sldId id="420" r:id="rId20"/>
    <p:sldId id="316" r:id="rId21"/>
    <p:sldId id="422" r:id="rId22"/>
    <p:sldId id="423" r:id="rId23"/>
    <p:sldId id="320" r:id="rId24"/>
    <p:sldId id="433" r:id="rId25"/>
    <p:sldId id="441" r:id="rId26"/>
    <p:sldId id="432" r:id="rId27"/>
    <p:sldId id="436" r:id="rId28"/>
    <p:sldId id="305" r:id="rId29"/>
    <p:sldId id="434" r:id="rId30"/>
    <p:sldId id="354" r:id="rId31"/>
    <p:sldId id="412" r:id="rId32"/>
    <p:sldId id="437" r:id="rId33"/>
    <p:sldId id="358" r:id="rId34"/>
    <p:sldId id="443" r:id="rId35"/>
    <p:sldId id="439" r:id="rId36"/>
    <p:sldId id="359" r:id="rId37"/>
    <p:sldId id="361" r:id="rId38"/>
    <p:sldId id="440" r:id="rId39"/>
    <p:sldId id="259" r:id="rId40"/>
    <p:sldId id="445" r:id="rId41"/>
    <p:sldId id="446" r:id="rId42"/>
    <p:sldId id="447" r:id="rId4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3300"/>
    <a:srgbClr val="0066FF"/>
    <a:srgbClr val="4D4D4D"/>
    <a:srgbClr val="808080"/>
    <a:srgbClr val="111111"/>
    <a:srgbClr val="292929"/>
    <a:srgbClr val="FF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83912" autoAdjust="0"/>
  </p:normalViewPr>
  <p:slideViewPr>
    <p:cSldViewPr>
      <p:cViewPr varScale="1">
        <p:scale>
          <a:sx n="74" d="100"/>
          <a:sy n="74" d="100"/>
        </p:scale>
        <p:origin x="-1068" y="-96"/>
      </p:cViewPr>
      <p:guideLst>
        <p:guide orient="horz" pos="3648"/>
        <p:guide pos="432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10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8" tIns="45944" rIns="91888" bIns="45944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8" tIns="45944" rIns="91888" bIns="45944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8" tIns="45944" rIns="91888" bIns="45944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8" tIns="45944" rIns="91888" bIns="4594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456D0BC-74AD-4EB3-B00D-45CC93474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09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8" tIns="45944" rIns="91888" bIns="45944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8" tIns="45944" rIns="91888" bIns="45944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8" tIns="45944" rIns="91888" bIns="459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8" tIns="45944" rIns="91888" bIns="45944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8" tIns="45944" rIns="91888" bIns="4594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0B8595D-14B4-4E82-82D1-DB6B3F69B8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90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3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3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3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3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9pPr>
          </a:lstStyle>
          <a:p>
            <a:fld id="{94BA72F1-2CF6-4D84-8224-5E254C383631}" type="slidenum">
              <a:rPr lang="en-GB" sz="1200" smtClean="0"/>
              <a:pPr/>
              <a:t>1</a:t>
            </a:fld>
            <a:endParaRPr lang="en-GB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8BF6F-97AE-4BCE-A794-519BC2414BE1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Example telling off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DABC7-6F76-415F-B03E-CC3C6E02523B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Example telling off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87F01-C05A-4759-9B62-2CD2B6DFBC86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Plus whe she and husband realised that they’d prefer to try and fail, rather than never try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BB599-1C4C-48A4-8E4E-3B1152B9C070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1986</a:t>
            </a: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4E521-B20E-45BC-8BF6-52CFD54FB988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 follow up call,  First photocopiers,      if someone suggests an improvement, say so. If they start distorting and misusing the idea, act.</a:t>
            </a: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D0AA9-3D71-4AF3-80D3-922E36509B22}" type="slidenum">
              <a:rPr lang="en-GB" smtClean="0"/>
              <a:pPr/>
              <a:t>39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3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3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3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3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9pPr>
          </a:lstStyle>
          <a:p>
            <a:fld id="{2AA57249-2DC2-40D9-85C0-989367A8538B}" type="slidenum">
              <a:rPr lang="en-GB" sz="1200" smtClean="0"/>
              <a:pPr/>
              <a:t>2</a:t>
            </a:fld>
            <a:endParaRPr lang="en-GB" sz="1200" smtClean="0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32946" y="744498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>
            <a:lvl1pPr>
              <a:defRPr sz="2400">
                <a:solidFill>
                  <a:schemeClr val="tx1"/>
                </a:solidFill>
                <a:latin typeface="Times" pitchFamily="3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3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3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3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9pPr>
          </a:lstStyle>
          <a:p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3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3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3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3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9pPr>
          </a:lstStyle>
          <a:p>
            <a:fld id="{2AA57249-2DC2-40D9-85C0-989367A8538B}" type="slidenum">
              <a:rPr lang="en-GB" sz="1200" smtClean="0">
                <a:solidFill>
                  <a:prstClr val="black"/>
                </a:solidFill>
              </a:rPr>
              <a:pPr/>
              <a:t>3</a:t>
            </a:fld>
            <a:endParaRPr lang="en-GB" sz="1200" smtClean="0">
              <a:solidFill>
                <a:prstClr val="black"/>
              </a:solidFill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32947" y="744498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>
            <a:lvl1pPr>
              <a:defRPr sz="2400">
                <a:solidFill>
                  <a:schemeClr val="tx1"/>
                </a:solidFill>
                <a:latin typeface="Times" pitchFamily="3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3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3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3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C0214-F703-4E32-92FF-CF182D1668D6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8E1D8-B53C-4CD1-969C-C7164356BD66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Frozen</a:t>
            </a:r>
          </a:p>
          <a:p>
            <a:pPr lvl="1"/>
            <a:r>
              <a:rPr lang="en-GB" smtClean="0"/>
              <a:t>“The data’s unconvincing”</a:t>
            </a:r>
          </a:p>
          <a:p>
            <a:pPr lvl="1"/>
            <a:r>
              <a:rPr lang="en-GB" smtClean="0"/>
              <a:t>Its someone else’s responsibility”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40E03-9CCA-4B2C-BB39-6CA3A855F8AA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Mental models:</a:t>
            </a:r>
          </a:p>
          <a:p>
            <a:r>
              <a:rPr lang="en-GB" smtClean="0"/>
              <a:t>“God gave Man dominion over nature: Climate change can’t possibly be our fault and dangerous” </a:t>
            </a:r>
          </a:p>
          <a:p>
            <a:r>
              <a:rPr lang="en-GB" smtClean="0"/>
              <a:t>“We’re bringing peace and democracy to Iraq: There can’t possibly be a civil war”</a:t>
            </a:r>
          </a:p>
          <a:p>
            <a:r>
              <a:rPr lang="en-GB" smtClean="0"/>
              <a:t>“Unions and management are on opposite sides: Mgt’s offer can’t possibly be genuine”</a:t>
            </a:r>
          </a:p>
          <a:p>
            <a:r>
              <a:rPr lang="en-GB" smtClean="0"/>
              <a:t>“We’re in telecoms.  Why on earth do we need to pay attention to what the ISP’s are doing? 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40E03-9CCA-4B2C-BB39-6CA3A855F8AA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Mental models:</a:t>
            </a:r>
          </a:p>
          <a:p>
            <a:r>
              <a:rPr lang="en-GB" smtClean="0"/>
              <a:t>“God gave Man dominion over nature: Climate change can’t possibly be our fault and dangerous” </a:t>
            </a:r>
          </a:p>
          <a:p>
            <a:r>
              <a:rPr lang="en-GB" smtClean="0"/>
              <a:t>“We’re bringing peace and democracy to Iraq: There can’t possibly be a civil war”</a:t>
            </a:r>
          </a:p>
          <a:p>
            <a:r>
              <a:rPr lang="en-GB" smtClean="0"/>
              <a:t>“Unions and management are on opposite sides: Mgt’s offer can’t possibly be genuine”</a:t>
            </a:r>
          </a:p>
          <a:p>
            <a:r>
              <a:rPr lang="en-GB" smtClean="0"/>
              <a:t>“We’re in telecoms.  Why on earth do we need to pay attention to what the ISP’s are doing? 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40E03-9CCA-4B2C-BB39-6CA3A855F8AA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Mental models:</a:t>
            </a:r>
          </a:p>
          <a:p>
            <a:r>
              <a:rPr lang="en-GB" smtClean="0"/>
              <a:t>“God gave Man dominion over nature: Climate change can’t possibly be our fault and dangerous” </a:t>
            </a:r>
          </a:p>
          <a:p>
            <a:r>
              <a:rPr lang="en-GB" smtClean="0"/>
              <a:t>“We’re bringing peace and democracy to Iraq: There can’t possibly be a civil war”</a:t>
            </a:r>
          </a:p>
          <a:p>
            <a:r>
              <a:rPr lang="en-GB" smtClean="0"/>
              <a:t>“Unions and management are on opposite sides: Mgt’s offer can’t possibly be genuine”</a:t>
            </a:r>
          </a:p>
          <a:p>
            <a:r>
              <a:rPr lang="en-GB" smtClean="0"/>
              <a:t>“We’re in telecoms.  Why on earth do we need to pay attention to what the ISP’s are doing? 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Friend</a:t>
            </a:r>
            <a:r>
              <a:rPr lang="en-GB" baseline="0" dirty="0" smtClean="0"/>
              <a:t> who teaches the piano to adults finds interesting patterns in her students preferences, according to their profession.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Accountants love working systematically through all the exams, but teachers hate them. So, just as any good teacher, she adapts how she teaches to where they’re at</a:t>
            </a:r>
          </a:p>
          <a:p>
            <a:endParaRPr lang="en-GB" baseline="0" dirty="0" smtClean="0"/>
          </a:p>
          <a:p>
            <a:r>
              <a:rPr lang="en-GB" baseline="0" dirty="0" smtClean="0"/>
              <a:t>Rosa parks 1955 got on the Montgomery 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8595D-14B4-4E82-82D1-DB6B3F69B89E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2E3E5-8485-4094-BA70-DE4FDBC612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2CC1-A9EF-450C-A6D6-658732B7D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E138-89D2-4315-ACF2-DDC0047BCA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DE1E2-BEFD-48FA-AFF6-5E5D5A54EB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FBB94-F372-4F2F-B34A-400F8B21A6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AFBC7-2E4C-4A38-9657-6E196841BB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1125538"/>
            <a:ext cx="8564563" cy="569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12/03/09 </a:t>
            </a:r>
            <a:r>
              <a:rPr lang="en-GB" b="1">
                <a:solidFill>
                  <a:srgbClr val="9CA1BD"/>
                </a:solidFill>
              </a:rPr>
              <a:t>| |</a:t>
            </a:r>
            <a:r>
              <a:rPr lang="en-GB"/>
              <a:t> Slide </a:t>
            </a:r>
            <a:fld id="{208BD2E6-645C-4D3C-BC2C-8CA47FA16083}" type="slidenum">
              <a:rPr lang="en-GB" b="1">
                <a:solidFill>
                  <a:srgbClr val="9CA1BD"/>
                </a:solidFill>
              </a:rPr>
              <a:pPr>
                <a:defRPr/>
              </a:pPr>
              <a:t>‹#›</a:t>
            </a:fld>
            <a:endParaRPr lang="en-GB" b="1">
              <a:solidFill>
                <a:srgbClr val="9CA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55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7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99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72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3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4DB7-63ED-4872-9CEB-37DA727CB6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57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03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07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23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25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77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18/11/2010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14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1125538"/>
            <a:ext cx="8564563" cy="569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12/03/09 </a:t>
            </a:r>
            <a:r>
              <a:rPr lang="en-GB" b="1">
                <a:solidFill>
                  <a:srgbClr val="9CA1BD"/>
                </a:solidFill>
              </a:rPr>
              <a:t>| |</a:t>
            </a:r>
            <a:r>
              <a:rPr lang="en-GB">
                <a:solidFill>
                  <a:prstClr val="black">
                    <a:tint val="75000"/>
                  </a:prstClr>
                </a:solidFill>
              </a:rPr>
              <a:t> Slide </a:t>
            </a:r>
            <a:fld id="{FB27F5BC-0DAE-4CB3-952D-B07BCEDD2A4A}" type="slidenum">
              <a:rPr lang="en-GB" b="1">
                <a:solidFill>
                  <a:srgbClr val="9CA1BD"/>
                </a:solidFill>
              </a:rPr>
              <a:pPr>
                <a:defRPr/>
              </a:pPr>
              <a:t>‹#›</a:t>
            </a:fld>
            <a:endParaRPr lang="en-GB" b="1">
              <a:solidFill>
                <a:srgbClr val="9CA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BC4A2-F1E2-462D-A24D-43F08F33E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B0BA-6B51-4540-9AD0-CCD4C183AC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C2AF1-30DF-4819-A41B-802DED84E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F1EA-4E02-4BA5-8954-381CE1392B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0D5F-2DA2-4E6C-B7B2-46BBD5E13D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5863F-4087-4924-910A-C82C97A01E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2432F-481F-4E4F-BD30-8DCDE78B05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4800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5638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EDB45AD-F43C-4077-8BE8-D5652EC9B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7235825" y="638175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5FB3662D-A615-48E1-BD37-CE55F90471FB}" type="slidenum">
              <a:rPr lang="en-GB" sz="1000"/>
              <a:pPr>
                <a:spcBef>
                  <a:spcPct val="50000"/>
                </a:spcBef>
                <a:defRPr/>
              </a:pPr>
              <a:t>‹#›</a:t>
            </a:fld>
            <a:endParaRPr lang="en-GB" sz="1000"/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6300192" y="6381328"/>
            <a:ext cx="5725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dirty="0" smtClean="0"/>
              <a:t>9734.1</a:t>
            </a:r>
            <a:endParaRPr lang="en-GB" sz="1000" dirty="0"/>
          </a:p>
        </p:txBody>
      </p:sp>
      <p:grpSp>
        <p:nvGrpSpPr>
          <p:cNvPr id="6152" name="Group 25"/>
          <p:cNvGrpSpPr>
            <a:grpSpLocks/>
          </p:cNvGrpSpPr>
          <p:nvPr userDrawn="1"/>
        </p:nvGrpSpPr>
        <p:grpSpPr bwMode="auto">
          <a:xfrm>
            <a:off x="152400" y="5886450"/>
            <a:ext cx="3028950" cy="768350"/>
            <a:chOff x="96" y="3708"/>
            <a:chExt cx="1908" cy="484"/>
          </a:xfrm>
        </p:grpSpPr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400" y="3961"/>
              <a:ext cx="1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/>
                <a:t>the</a:t>
              </a:r>
              <a:r>
                <a:rPr lang="en-GB" sz="1800">
                  <a:solidFill>
                    <a:srgbClr val="70BC1F"/>
                  </a:solidFill>
                </a:rPr>
                <a:t>creativity</a:t>
              </a:r>
              <a:r>
                <a:rPr lang="en-GB" sz="1800"/>
                <a:t>partnership</a:t>
              </a: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96" y="3708"/>
              <a:ext cx="279" cy="279"/>
            </a:xfrm>
            <a:prstGeom prst="ellipse">
              <a:avLst/>
            </a:prstGeom>
            <a:solidFill>
              <a:srgbClr val="70BC1F"/>
            </a:solidFill>
            <a:ln w="9525">
              <a:solidFill>
                <a:srgbClr val="70BC1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299" y="3974"/>
              <a:ext cx="84" cy="84"/>
            </a:xfrm>
            <a:prstGeom prst="ellipse">
              <a:avLst/>
            </a:prstGeom>
            <a:solidFill>
              <a:srgbClr val="70BC1F"/>
            </a:solidFill>
            <a:ln w="9525">
              <a:solidFill>
                <a:srgbClr val="70BC1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399" y="4023"/>
              <a:ext cx="47" cy="47"/>
            </a:xfrm>
            <a:prstGeom prst="ellipse">
              <a:avLst/>
            </a:prstGeom>
            <a:solidFill>
              <a:srgbClr val="70BC1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8976DCA-9CDB-4D32-92DE-9604BB1832B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18/11/2010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382428-EC33-4BA7-9E9C-AEB03308FCB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29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atm\My%20Documents\video%20and%20executables\visual%20perception2.avi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atm\My%20Documents\video%20and%20executables\visual%20perception2.avi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archive%20backup%20only\ipod%20music\Led%20zeppelin\Unknown%20Album\Stairway%20Backwards.mp3" TargetMode="External"/><Relationship Id="rId1" Type="http://schemas.openxmlformats.org/officeDocument/2006/relationships/audio" Target="file:///C:\archive%20backup%20only\ipod%20music\Led%20zeppelin\Unknown%20Album\Stairway%20Forwards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archive%20backup%20only\ipod%20music\Led%20zeppelin\Unknown%20Album\Stairway%20Backwards.mp3" TargetMode="External"/><Relationship Id="rId1" Type="http://schemas.openxmlformats.org/officeDocument/2006/relationships/audio" Target="file:///C:\archive%20backup%20only\ipod%20music\Led%20zeppelin\Unknown%20Album\Stairway%20Forwards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archive%20backup%20only\ipod%20music\Led%20zeppelin\Unknown%20Album\Stairway%20Backwards.mp3" TargetMode="External"/><Relationship Id="rId1" Type="http://schemas.openxmlformats.org/officeDocument/2006/relationships/audio" Target="file:///C:\archive%20backup%20only\ipod%20music\Led%20zeppelin\Unknown%20Album\Stairway%20Forwards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246813"/>
            <a:ext cx="2125663" cy="469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3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3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3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3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9pPr>
          </a:lstStyle>
          <a:p>
            <a:pPr algn="l"/>
            <a:fld id="{92F6DEC1-F2CC-4030-9384-60EC6943CDC2}" type="datetime1">
              <a:rPr lang="en-GB" sz="1400" smtClean="0"/>
              <a:pPr algn="l"/>
              <a:t>18/11/2010</a:t>
            </a:fld>
            <a:r>
              <a:rPr lang="en-GB" sz="1400" smtClean="0"/>
              <a:t> </a:t>
            </a:r>
            <a:r>
              <a:rPr lang="en-GB" sz="1400" b="1" smtClean="0">
                <a:solidFill>
                  <a:srgbClr val="9CA1BD"/>
                </a:solidFill>
              </a:rPr>
              <a:t>|</a:t>
            </a:r>
            <a:r>
              <a:rPr lang="en-GB" sz="1400" smtClean="0"/>
              <a:t> slide </a:t>
            </a:r>
            <a:fld id="{D0B4770F-DB49-4A68-8337-77FAFE8F6B9F}" type="slidenum">
              <a:rPr lang="en-GB" sz="1400" b="1" smtClean="0">
                <a:solidFill>
                  <a:srgbClr val="9CA1BD"/>
                </a:solidFill>
              </a:rPr>
              <a:pPr algn="l"/>
              <a:t>1</a:t>
            </a:fld>
            <a:endParaRPr lang="en-GB" sz="1400" b="1" smtClean="0">
              <a:solidFill>
                <a:srgbClr val="9CA1BD"/>
              </a:solidFill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250825" y="6381750"/>
            <a:ext cx="8637588" cy="252413"/>
          </a:xfrm>
          <a:prstGeom prst="rect">
            <a:avLst/>
          </a:prstGeom>
          <a:solidFill>
            <a:srgbClr val="293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50825" y="261938"/>
            <a:ext cx="8637588" cy="1943100"/>
          </a:xfrm>
          <a:prstGeom prst="rect">
            <a:avLst/>
          </a:prstGeom>
          <a:solidFill>
            <a:srgbClr val="293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07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0825" y="1125538"/>
            <a:ext cx="8569325" cy="574675"/>
          </a:xfrm>
        </p:spPr>
        <p:txBody>
          <a:bodyPr/>
          <a:lstStyle/>
          <a:p>
            <a:pPr algn="r"/>
            <a:r>
              <a:rPr lang="en-GB" sz="2400" dirty="0">
                <a:solidFill>
                  <a:srgbClr val="9CA1BD"/>
                </a:solidFill>
              </a:rPr>
              <a:t>How to get your innovations adopted (and change the world)</a:t>
            </a:r>
            <a:endParaRPr lang="en-US" sz="2400" dirty="0" smtClean="0">
              <a:solidFill>
                <a:srgbClr val="9CA1BD"/>
              </a:solidFill>
            </a:endParaRPr>
          </a:p>
        </p:txBody>
      </p:sp>
      <p:sp>
        <p:nvSpPr>
          <p:cNvPr id="3079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130175" y="1771650"/>
            <a:ext cx="8688388" cy="288925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charset="2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Anne Miller, facilitated by Peter </a:t>
            </a:r>
            <a:r>
              <a:rPr lang="en-US" sz="1600" dirty="0" err="1" smtClean="0">
                <a:solidFill>
                  <a:schemeClr val="bg1"/>
                </a:solidFill>
              </a:rPr>
              <a:t>Bullen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3080" name="Picture 11" descr="10180742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06650"/>
            <a:ext cx="8636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234950" y="6381750"/>
            <a:ext cx="4337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r>
              <a:rPr lang="en-GB" sz="1000" b="1">
                <a:solidFill>
                  <a:srgbClr val="9CA1BD"/>
                </a:solidFill>
              </a:rPr>
              <a:t>Joint Information Systems Committee</a:t>
            </a: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4500563" y="6381750"/>
            <a:ext cx="4337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algn="r"/>
            <a:r>
              <a:rPr lang="en-GB" sz="1000"/>
              <a:t>Supporting education and research</a:t>
            </a:r>
          </a:p>
        </p:txBody>
      </p:sp>
      <p:sp>
        <p:nvSpPr>
          <p:cNvPr id="3083" name="Freeform 15"/>
          <p:cNvSpPr>
            <a:spLocks noEditPoints="1"/>
          </p:cNvSpPr>
          <p:nvPr/>
        </p:nvSpPr>
        <p:spPr bwMode="auto">
          <a:xfrm>
            <a:off x="469900" y="446088"/>
            <a:ext cx="912813" cy="476250"/>
          </a:xfrm>
          <a:custGeom>
            <a:avLst/>
            <a:gdLst>
              <a:gd name="T0" fmla="*/ 2147483647 w 575"/>
              <a:gd name="T1" fmla="*/ 2147483647 h 300"/>
              <a:gd name="T2" fmla="*/ 2147483647 w 575"/>
              <a:gd name="T3" fmla="*/ 2147483647 h 300"/>
              <a:gd name="T4" fmla="*/ 2147483647 w 575"/>
              <a:gd name="T5" fmla="*/ 2147483647 h 300"/>
              <a:gd name="T6" fmla="*/ 2147483647 w 575"/>
              <a:gd name="T7" fmla="*/ 2147483647 h 300"/>
              <a:gd name="T8" fmla="*/ 2147483647 w 575"/>
              <a:gd name="T9" fmla="*/ 2147483647 h 300"/>
              <a:gd name="T10" fmla="*/ 2147483647 w 575"/>
              <a:gd name="T11" fmla="*/ 2147483647 h 300"/>
              <a:gd name="T12" fmla="*/ 2147483647 w 575"/>
              <a:gd name="T13" fmla="*/ 2147483647 h 300"/>
              <a:gd name="T14" fmla="*/ 2147483647 w 575"/>
              <a:gd name="T15" fmla="*/ 2147483647 h 300"/>
              <a:gd name="T16" fmla="*/ 2147483647 w 575"/>
              <a:gd name="T17" fmla="*/ 0 h 300"/>
              <a:gd name="T18" fmla="*/ 2147483647 w 575"/>
              <a:gd name="T19" fmla="*/ 2147483647 h 300"/>
              <a:gd name="T20" fmla="*/ 2147483647 w 575"/>
              <a:gd name="T21" fmla="*/ 2147483647 h 300"/>
              <a:gd name="T22" fmla="*/ 2147483647 w 575"/>
              <a:gd name="T23" fmla="*/ 2147483647 h 300"/>
              <a:gd name="T24" fmla="*/ 2147483647 w 575"/>
              <a:gd name="T25" fmla="*/ 2147483647 h 300"/>
              <a:gd name="T26" fmla="*/ 2147483647 w 575"/>
              <a:gd name="T27" fmla="*/ 2147483647 h 300"/>
              <a:gd name="T28" fmla="*/ 2147483647 w 575"/>
              <a:gd name="T29" fmla="*/ 2147483647 h 300"/>
              <a:gd name="T30" fmla="*/ 2147483647 w 575"/>
              <a:gd name="T31" fmla="*/ 2147483647 h 300"/>
              <a:gd name="T32" fmla="*/ 2147483647 w 575"/>
              <a:gd name="T33" fmla="*/ 2147483647 h 300"/>
              <a:gd name="T34" fmla="*/ 2147483647 w 575"/>
              <a:gd name="T35" fmla="*/ 2147483647 h 300"/>
              <a:gd name="T36" fmla="*/ 2147483647 w 575"/>
              <a:gd name="T37" fmla="*/ 2147483647 h 300"/>
              <a:gd name="T38" fmla="*/ 2147483647 w 575"/>
              <a:gd name="T39" fmla="*/ 2147483647 h 300"/>
              <a:gd name="T40" fmla="*/ 2147483647 w 575"/>
              <a:gd name="T41" fmla="*/ 2147483647 h 300"/>
              <a:gd name="T42" fmla="*/ 2147483647 w 575"/>
              <a:gd name="T43" fmla="*/ 2147483647 h 300"/>
              <a:gd name="T44" fmla="*/ 2147483647 w 575"/>
              <a:gd name="T45" fmla="*/ 2147483647 h 300"/>
              <a:gd name="T46" fmla="*/ 2147483647 w 575"/>
              <a:gd name="T47" fmla="*/ 2147483647 h 300"/>
              <a:gd name="T48" fmla="*/ 2147483647 w 575"/>
              <a:gd name="T49" fmla="*/ 2147483647 h 300"/>
              <a:gd name="T50" fmla="*/ 2147483647 w 575"/>
              <a:gd name="T51" fmla="*/ 2147483647 h 300"/>
              <a:gd name="T52" fmla="*/ 2147483647 w 575"/>
              <a:gd name="T53" fmla="*/ 2147483647 h 300"/>
              <a:gd name="T54" fmla="*/ 2147483647 w 575"/>
              <a:gd name="T55" fmla="*/ 2147483647 h 300"/>
              <a:gd name="T56" fmla="*/ 2147483647 w 575"/>
              <a:gd name="T57" fmla="*/ 2147483647 h 300"/>
              <a:gd name="T58" fmla="*/ 2147483647 w 575"/>
              <a:gd name="T59" fmla="*/ 2147483647 h 300"/>
              <a:gd name="T60" fmla="*/ 2147483647 w 575"/>
              <a:gd name="T61" fmla="*/ 2147483647 h 300"/>
              <a:gd name="T62" fmla="*/ 2147483647 w 575"/>
              <a:gd name="T63" fmla="*/ 2147483647 h 300"/>
              <a:gd name="T64" fmla="*/ 2147483647 w 575"/>
              <a:gd name="T65" fmla="*/ 2147483647 h 300"/>
              <a:gd name="T66" fmla="*/ 2147483647 w 575"/>
              <a:gd name="T67" fmla="*/ 2147483647 h 300"/>
              <a:gd name="T68" fmla="*/ 2147483647 w 575"/>
              <a:gd name="T69" fmla="*/ 2147483647 h 300"/>
              <a:gd name="T70" fmla="*/ 2147483647 w 575"/>
              <a:gd name="T71" fmla="*/ 2147483647 h 300"/>
              <a:gd name="T72" fmla="*/ 2147483647 w 575"/>
              <a:gd name="T73" fmla="*/ 2147483647 h 300"/>
              <a:gd name="T74" fmla="*/ 2147483647 w 575"/>
              <a:gd name="T75" fmla="*/ 2147483647 h 300"/>
              <a:gd name="T76" fmla="*/ 2147483647 w 575"/>
              <a:gd name="T77" fmla="*/ 2147483647 h 300"/>
              <a:gd name="T78" fmla="*/ 2147483647 w 575"/>
              <a:gd name="T79" fmla="*/ 2147483647 h 300"/>
              <a:gd name="T80" fmla="*/ 2147483647 w 575"/>
              <a:gd name="T81" fmla="*/ 2147483647 h 300"/>
              <a:gd name="T82" fmla="*/ 2147483647 w 575"/>
              <a:gd name="T83" fmla="*/ 2147483647 h 300"/>
              <a:gd name="T84" fmla="*/ 2147483647 w 575"/>
              <a:gd name="T85" fmla="*/ 2147483647 h 300"/>
              <a:gd name="T86" fmla="*/ 2147483647 w 575"/>
              <a:gd name="T87" fmla="*/ 2147483647 h 300"/>
              <a:gd name="T88" fmla="*/ 2147483647 w 575"/>
              <a:gd name="T89" fmla="*/ 2147483647 h 300"/>
              <a:gd name="T90" fmla="*/ 2147483647 w 575"/>
              <a:gd name="T91" fmla="*/ 2147483647 h 300"/>
              <a:gd name="T92" fmla="*/ 2147483647 w 575"/>
              <a:gd name="T93" fmla="*/ 2147483647 h 300"/>
              <a:gd name="T94" fmla="*/ 2147483647 w 575"/>
              <a:gd name="T95" fmla="*/ 2147483647 h 300"/>
              <a:gd name="T96" fmla="*/ 2147483647 w 575"/>
              <a:gd name="T97" fmla="*/ 2147483647 h 300"/>
              <a:gd name="T98" fmla="*/ 2147483647 w 575"/>
              <a:gd name="T99" fmla="*/ 2147483647 h 300"/>
              <a:gd name="T100" fmla="*/ 2147483647 w 575"/>
              <a:gd name="T101" fmla="*/ 2147483647 h 300"/>
              <a:gd name="T102" fmla="*/ 2147483647 w 575"/>
              <a:gd name="T103" fmla="*/ 2147483647 h 300"/>
              <a:gd name="T104" fmla="*/ 2147483647 w 575"/>
              <a:gd name="T105" fmla="*/ 2147483647 h 300"/>
              <a:gd name="T106" fmla="*/ 2147483647 w 575"/>
              <a:gd name="T107" fmla="*/ 2147483647 h 300"/>
              <a:gd name="T108" fmla="*/ 2147483647 w 575"/>
              <a:gd name="T109" fmla="*/ 2147483647 h 3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75"/>
              <a:gd name="T166" fmla="*/ 0 h 300"/>
              <a:gd name="T167" fmla="*/ 575 w 575"/>
              <a:gd name="T168" fmla="*/ 300 h 3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75" h="300">
                <a:moveTo>
                  <a:pt x="568" y="235"/>
                </a:moveTo>
                <a:lnTo>
                  <a:pt x="564" y="238"/>
                </a:lnTo>
                <a:lnTo>
                  <a:pt x="560" y="241"/>
                </a:lnTo>
                <a:lnTo>
                  <a:pt x="550" y="245"/>
                </a:lnTo>
                <a:lnTo>
                  <a:pt x="541" y="248"/>
                </a:lnTo>
                <a:lnTo>
                  <a:pt x="530" y="251"/>
                </a:lnTo>
                <a:lnTo>
                  <a:pt x="520" y="253"/>
                </a:lnTo>
                <a:lnTo>
                  <a:pt x="510" y="255"/>
                </a:lnTo>
                <a:lnTo>
                  <a:pt x="499" y="256"/>
                </a:lnTo>
                <a:lnTo>
                  <a:pt x="489" y="256"/>
                </a:lnTo>
                <a:lnTo>
                  <a:pt x="474" y="255"/>
                </a:lnTo>
                <a:lnTo>
                  <a:pt x="461" y="254"/>
                </a:lnTo>
                <a:lnTo>
                  <a:pt x="448" y="251"/>
                </a:lnTo>
                <a:lnTo>
                  <a:pt x="442" y="249"/>
                </a:lnTo>
                <a:lnTo>
                  <a:pt x="436" y="247"/>
                </a:lnTo>
                <a:lnTo>
                  <a:pt x="424" y="242"/>
                </a:lnTo>
                <a:lnTo>
                  <a:pt x="414" y="236"/>
                </a:lnTo>
                <a:lnTo>
                  <a:pt x="405" y="229"/>
                </a:lnTo>
                <a:lnTo>
                  <a:pt x="400" y="225"/>
                </a:lnTo>
                <a:lnTo>
                  <a:pt x="396" y="221"/>
                </a:lnTo>
                <a:lnTo>
                  <a:pt x="388" y="212"/>
                </a:lnTo>
                <a:lnTo>
                  <a:pt x="385" y="207"/>
                </a:lnTo>
                <a:lnTo>
                  <a:pt x="381" y="202"/>
                </a:lnTo>
                <a:lnTo>
                  <a:pt x="376" y="192"/>
                </a:lnTo>
                <a:lnTo>
                  <a:pt x="371" y="180"/>
                </a:lnTo>
                <a:lnTo>
                  <a:pt x="369" y="174"/>
                </a:lnTo>
                <a:lnTo>
                  <a:pt x="367" y="168"/>
                </a:lnTo>
                <a:lnTo>
                  <a:pt x="364" y="155"/>
                </a:lnTo>
                <a:lnTo>
                  <a:pt x="363" y="141"/>
                </a:lnTo>
                <a:lnTo>
                  <a:pt x="362" y="127"/>
                </a:lnTo>
                <a:lnTo>
                  <a:pt x="362" y="120"/>
                </a:lnTo>
                <a:lnTo>
                  <a:pt x="363" y="112"/>
                </a:lnTo>
                <a:lnTo>
                  <a:pt x="365" y="98"/>
                </a:lnTo>
                <a:lnTo>
                  <a:pt x="368" y="85"/>
                </a:lnTo>
                <a:lnTo>
                  <a:pt x="370" y="79"/>
                </a:lnTo>
                <a:lnTo>
                  <a:pt x="373" y="73"/>
                </a:lnTo>
                <a:lnTo>
                  <a:pt x="375" y="67"/>
                </a:lnTo>
                <a:lnTo>
                  <a:pt x="378" y="62"/>
                </a:lnTo>
                <a:lnTo>
                  <a:pt x="382" y="56"/>
                </a:lnTo>
                <a:lnTo>
                  <a:pt x="385" y="51"/>
                </a:lnTo>
                <a:lnTo>
                  <a:pt x="393" y="42"/>
                </a:lnTo>
                <a:lnTo>
                  <a:pt x="397" y="37"/>
                </a:lnTo>
                <a:lnTo>
                  <a:pt x="402" y="33"/>
                </a:lnTo>
                <a:lnTo>
                  <a:pt x="411" y="25"/>
                </a:lnTo>
                <a:lnTo>
                  <a:pt x="416" y="22"/>
                </a:lnTo>
                <a:lnTo>
                  <a:pt x="422" y="19"/>
                </a:lnTo>
                <a:lnTo>
                  <a:pt x="433" y="13"/>
                </a:lnTo>
                <a:lnTo>
                  <a:pt x="445" y="8"/>
                </a:lnTo>
                <a:lnTo>
                  <a:pt x="451" y="6"/>
                </a:lnTo>
                <a:lnTo>
                  <a:pt x="457" y="5"/>
                </a:lnTo>
                <a:lnTo>
                  <a:pt x="470" y="2"/>
                </a:lnTo>
                <a:lnTo>
                  <a:pt x="484" y="0"/>
                </a:lnTo>
                <a:lnTo>
                  <a:pt x="498" y="0"/>
                </a:lnTo>
                <a:lnTo>
                  <a:pt x="508" y="0"/>
                </a:lnTo>
                <a:lnTo>
                  <a:pt x="518" y="1"/>
                </a:lnTo>
                <a:lnTo>
                  <a:pt x="528" y="2"/>
                </a:lnTo>
                <a:lnTo>
                  <a:pt x="537" y="4"/>
                </a:lnTo>
                <a:lnTo>
                  <a:pt x="547" y="7"/>
                </a:lnTo>
                <a:lnTo>
                  <a:pt x="557" y="9"/>
                </a:lnTo>
                <a:lnTo>
                  <a:pt x="566" y="13"/>
                </a:lnTo>
                <a:lnTo>
                  <a:pt x="575" y="16"/>
                </a:lnTo>
                <a:lnTo>
                  <a:pt x="573" y="23"/>
                </a:lnTo>
                <a:lnTo>
                  <a:pt x="571" y="30"/>
                </a:lnTo>
                <a:lnTo>
                  <a:pt x="568" y="44"/>
                </a:lnTo>
                <a:lnTo>
                  <a:pt x="565" y="44"/>
                </a:lnTo>
                <a:lnTo>
                  <a:pt x="562" y="41"/>
                </a:lnTo>
                <a:lnTo>
                  <a:pt x="558" y="37"/>
                </a:lnTo>
                <a:lnTo>
                  <a:pt x="551" y="32"/>
                </a:lnTo>
                <a:lnTo>
                  <a:pt x="543" y="27"/>
                </a:lnTo>
                <a:lnTo>
                  <a:pt x="533" y="22"/>
                </a:lnTo>
                <a:lnTo>
                  <a:pt x="522" y="17"/>
                </a:lnTo>
                <a:lnTo>
                  <a:pt x="516" y="16"/>
                </a:lnTo>
                <a:lnTo>
                  <a:pt x="510" y="15"/>
                </a:lnTo>
                <a:lnTo>
                  <a:pt x="503" y="14"/>
                </a:lnTo>
                <a:lnTo>
                  <a:pt x="497" y="13"/>
                </a:lnTo>
                <a:lnTo>
                  <a:pt x="484" y="14"/>
                </a:lnTo>
                <a:lnTo>
                  <a:pt x="473" y="16"/>
                </a:lnTo>
                <a:lnTo>
                  <a:pt x="463" y="19"/>
                </a:lnTo>
                <a:lnTo>
                  <a:pt x="453" y="23"/>
                </a:lnTo>
                <a:lnTo>
                  <a:pt x="444" y="28"/>
                </a:lnTo>
                <a:lnTo>
                  <a:pt x="440" y="31"/>
                </a:lnTo>
                <a:lnTo>
                  <a:pt x="436" y="34"/>
                </a:lnTo>
                <a:lnTo>
                  <a:pt x="432" y="37"/>
                </a:lnTo>
                <a:lnTo>
                  <a:pt x="429" y="40"/>
                </a:lnTo>
                <a:lnTo>
                  <a:pt x="422" y="48"/>
                </a:lnTo>
                <a:lnTo>
                  <a:pt x="416" y="56"/>
                </a:lnTo>
                <a:lnTo>
                  <a:pt x="411" y="65"/>
                </a:lnTo>
                <a:lnTo>
                  <a:pt x="407" y="75"/>
                </a:lnTo>
                <a:lnTo>
                  <a:pt x="404" y="85"/>
                </a:lnTo>
                <a:lnTo>
                  <a:pt x="401" y="95"/>
                </a:lnTo>
                <a:lnTo>
                  <a:pt x="399" y="106"/>
                </a:lnTo>
                <a:lnTo>
                  <a:pt x="398" y="117"/>
                </a:lnTo>
                <a:lnTo>
                  <a:pt x="398" y="128"/>
                </a:lnTo>
                <a:lnTo>
                  <a:pt x="398" y="141"/>
                </a:lnTo>
                <a:lnTo>
                  <a:pt x="399" y="153"/>
                </a:lnTo>
                <a:lnTo>
                  <a:pt x="400" y="159"/>
                </a:lnTo>
                <a:lnTo>
                  <a:pt x="402" y="165"/>
                </a:lnTo>
                <a:lnTo>
                  <a:pt x="405" y="175"/>
                </a:lnTo>
                <a:lnTo>
                  <a:pt x="408" y="185"/>
                </a:lnTo>
                <a:lnTo>
                  <a:pt x="413" y="195"/>
                </a:lnTo>
                <a:lnTo>
                  <a:pt x="418" y="203"/>
                </a:lnTo>
                <a:lnTo>
                  <a:pt x="424" y="211"/>
                </a:lnTo>
                <a:lnTo>
                  <a:pt x="431" y="218"/>
                </a:lnTo>
                <a:lnTo>
                  <a:pt x="438" y="224"/>
                </a:lnTo>
                <a:lnTo>
                  <a:pt x="442" y="227"/>
                </a:lnTo>
                <a:lnTo>
                  <a:pt x="446" y="230"/>
                </a:lnTo>
                <a:lnTo>
                  <a:pt x="455" y="234"/>
                </a:lnTo>
                <a:lnTo>
                  <a:pt x="464" y="237"/>
                </a:lnTo>
                <a:lnTo>
                  <a:pt x="474" y="240"/>
                </a:lnTo>
                <a:lnTo>
                  <a:pt x="478" y="241"/>
                </a:lnTo>
                <a:lnTo>
                  <a:pt x="484" y="241"/>
                </a:lnTo>
                <a:lnTo>
                  <a:pt x="494" y="242"/>
                </a:lnTo>
                <a:lnTo>
                  <a:pt x="501" y="242"/>
                </a:lnTo>
                <a:lnTo>
                  <a:pt x="508" y="241"/>
                </a:lnTo>
                <a:lnTo>
                  <a:pt x="515" y="240"/>
                </a:lnTo>
                <a:lnTo>
                  <a:pt x="521" y="238"/>
                </a:lnTo>
                <a:lnTo>
                  <a:pt x="533" y="234"/>
                </a:lnTo>
                <a:lnTo>
                  <a:pt x="544" y="230"/>
                </a:lnTo>
                <a:lnTo>
                  <a:pt x="553" y="225"/>
                </a:lnTo>
                <a:lnTo>
                  <a:pt x="561" y="220"/>
                </a:lnTo>
                <a:lnTo>
                  <a:pt x="567" y="216"/>
                </a:lnTo>
                <a:lnTo>
                  <a:pt x="570" y="213"/>
                </a:lnTo>
                <a:lnTo>
                  <a:pt x="568" y="235"/>
                </a:lnTo>
                <a:close/>
                <a:moveTo>
                  <a:pt x="198" y="203"/>
                </a:moveTo>
                <a:lnTo>
                  <a:pt x="203" y="211"/>
                </a:lnTo>
                <a:lnTo>
                  <a:pt x="209" y="219"/>
                </a:lnTo>
                <a:lnTo>
                  <a:pt x="215" y="225"/>
                </a:lnTo>
                <a:lnTo>
                  <a:pt x="222" y="230"/>
                </a:lnTo>
                <a:lnTo>
                  <a:pt x="229" y="235"/>
                </a:lnTo>
                <a:lnTo>
                  <a:pt x="237" y="238"/>
                </a:lnTo>
                <a:lnTo>
                  <a:pt x="246" y="240"/>
                </a:lnTo>
                <a:lnTo>
                  <a:pt x="256" y="241"/>
                </a:lnTo>
                <a:lnTo>
                  <a:pt x="262" y="240"/>
                </a:lnTo>
                <a:lnTo>
                  <a:pt x="267" y="239"/>
                </a:lnTo>
                <a:lnTo>
                  <a:pt x="272" y="238"/>
                </a:lnTo>
                <a:lnTo>
                  <a:pt x="276" y="236"/>
                </a:lnTo>
                <a:lnTo>
                  <a:pt x="281" y="234"/>
                </a:lnTo>
                <a:lnTo>
                  <a:pt x="285" y="231"/>
                </a:lnTo>
                <a:lnTo>
                  <a:pt x="289" y="228"/>
                </a:lnTo>
                <a:lnTo>
                  <a:pt x="292" y="225"/>
                </a:lnTo>
                <a:lnTo>
                  <a:pt x="295" y="221"/>
                </a:lnTo>
                <a:lnTo>
                  <a:pt x="298" y="217"/>
                </a:lnTo>
                <a:lnTo>
                  <a:pt x="301" y="213"/>
                </a:lnTo>
                <a:lnTo>
                  <a:pt x="303" y="208"/>
                </a:lnTo>
                <a:lnTo>
                  <a:pt x="304" y="203"/>
                </a:lnTo>
                <a:lnTo>
                  <a:pt x="305" y="198"/>
                </a:lnTo>
                <a:lnTo>
                  <a:pt x="306" y="193"/>
                </a:lnTo>
                <a:lnTo>
                  <a:pt x="306" y="188"/>
                </a:lnTo>
                <a:lnTo>
                  <a:pt x="306" y="182"/>
                </a:lnTo>
                <a:lnTo>
                  <a:pt x="305" y="176"/>
                </a:lnTo>
                <a:lnTo>
                  <a:pt x="303" y="171"/>
                </a:lnTo>
                <a:lnTo>
                  <a:pt x="301" y="167"/>
                </a:lnTo>
                <a:lnTo>
                  <a:pt x="299" y="163"/>
                </a:lnTo>
                <a:lnTo>
                  <a:pt x="296" y="159"/>
                </a:lnTo>
                <a:lnTo>
                  <a:pt x="292" y="156"/>
                </a:lnTo>
                <a:lnTo>
                  <a:pt x="289" y="152"/>
                </a:lnTo>
                <a:lnTo>
                  <a:pt x="280" y="147"/>
                </a:lnTo>
                <a:lnTo>
                  <a:pt x="271" y="142"/>
                </a:lnTo>
                <a:lnTo>
                  <a:pt x="260" y="138"/>
                </a:lnTo>
                <a:lnTo>
                  <a:pt x="250" y="134"/>
                </a:lnTo>
                <a:lnTo>
                  <a:pt x="239" y="129"/>
                </a:lnTo>
                <a:lnTo>
                  <a:pt x="229" y="125"/>
                </a:lnTo>
                <a:lnTo>
                  <a:pt x="220" y="119"/>
                </a:lnTo>
                <a:lnTo>
                  <a:pt x="215" y="116"/>
                </a:lnTo>
                <a:lnTo>
                  <a:pt x="211" y="112"/>
                </a:lnTo>
                <a:lnTo>
                  <a:pt x="207" y="108"/>
                </a:lnTo>
                <a:lnTo>
                  <a:pt x="204" y="104"/>
                </a:lnTo>
                <a:lnTo>
                  <a:pt x="201" y="100"/>
                </a:lnTo>
                <a:lnTo>
                  <a:pt x="198" y="95"/>
                </a:lnTo>
                <a:lnTo>
                  <a:pt x="196" y="89"/>
                </a:lnTo>
                <a:lnTo>
                  <a:pt x="195" y="83"/>
                </a:lnTo>
                <a:lnTo>
                  <a:pt x="194" y="76"/>
                </a:lnTo>
                <a:lnTo>
                  <a:pt x="193" y="69"/>
                </a:lnTo>
                <a:lnTo>
                  <a:pt x="194" y="60"/>
                </a:lnTo>
                <a:lnTo>
                  <a:pt x="195" y="52"/>
                </a:lnTo>
                <a:lnTo>
                  <a:pt x="197" y="45"/>
                </a:lnTo>
                <a:lnTo>
                  <a:pt x="200" y="38"/>
                </a:lnTo>
                <a:lnTo>
                  <a:pt x="203" y="32"/>
                </a:lnTo>
                <a:lnTo>
                  <a:pt x="207" y="26"/>
                </a:lnTo>
                <a:lnTo>
                  <a:pt x="212" y="21"/>
                </a:lnTo>
                <a:lnTo>
                  <a:pt x="217" y="17"/>
                </a:lnTo>
                <a:lnTo>
                  <a:pt x="223" y="13"/>
                </a:lnTo>
                <a:lnTo>
                  <a:pt x="229" y="9"/>
                </a:lnTo>
                <a:lnTo>
                  <a:pt x="236" y="6"/>
                </a:lnTo>
                <a:lnTo>
                  <a:pt x="243" y="4"/>
                </a:lnTo>
                <a:lnTo>
                  <a:pt x="250" y="2"/>
                </a:lnTo>
                <a:lnTo>
                  <a:pt x="258" y="1"/>
                </a:lnTo>
                <a:lnTo>
                  <a:pt x="265" y="0"/>
                </a:lnTo>
                <a:lnTo>
                  <a:pt x="273" y="0"/>
                </a:lnTo>
                <a:lnTo>
                  <a:pt x="280" y="0"/>
                </a:lnTo>
                <a:lnTo>
                  <a:pt x="287" y="1"/>
                </a:lnTo>
                <a:lnTo>
                  <a:pt x="301" y="4"/>
                </a:lnTo>
                <a:lnTo>
                  <a:pt x="307" y="6"/>
                </a:lnTo>
                <a:lnTo>
                  <a:pt x="314" y="9"/>
                </a:lnTo>
                <a:lnTo>
                  <a:pt x="320" y="13"/>
                </a:lnTo>
                <a:lnTo>
                  <a:pt x="325" y="17"/>
                </a:lnTo>
                <a:lnTo>
                  <a:pt x="322" y="24"/>
                </a:lnTo>
                <a:lnTo>
                  <a:pt x="320" y="31"/>
                </a:lnTo>
                <a:lnTo>
                  <a:pt x="315" y="46"/>
                </a:lnTo>
                <a:lnTo>
                  <a:pt x="312" y="46"/>
                </a:lnTo>
                <a:lnTo>
                  <a:pt x="308" y="39"/>
                </a:lnTo>
                <a:lnTo>
                  <a:pt x="304" y="33"/>
                </a:lnTo>
                <a:lnTo>
                  <a:pt x="302" y="30"/>
                </a:lnTo>
                <a:lnTo>
                  <a:pt x="300" y="28"/>
                </a:lnTo>
                <a:lnTo>
                  <a:pt x="294" y="23"/>
                </a:lnTo>
                <a:lnTo>
                  <a:pt x="288" y="20"/>
                </a:lnTo>
                <a:lnTo>
                  <a:pt x="282" y="17"/>
                </a:lnTo>
                <a:lnTo>
                  <a:pt x="278" y="16"/>
                </a:lnTo>
                <a:lnTo>
                  <a:pt x="275" y="15"/>
                </a:lnTo>
                <a:lnTo>
                  <a:pt x="267" y="15"/>
                </a:lnTo>
                <a:lnTo>
                  <a:pt x="262" y="15"/>
                </a:lnTo>
                <a:lnTo>
                  <a:pt x="258" y="16"/>
                </a:lnTo>
                <a:lnTo>
                  <a:pt x="254" y="17"/>
                </a:lnTo>
                <a:lnTo>
                  <a:pt x="249" y="18"/>
                </a:lnTo>
                <a:lnTo>
                  <a:pt x="242" y="22"/>
                </a:lnTo>
                <a:lnTo>
                  <a:pt x="238" y="24"/>
                </a:lnTo>
                <a:lnTo>
                  <a:pt x="235" y="26"/>
                </a:lnTo>
                <a:lnTo>
                  <a:pt x="232" y="29"/>
                </a:lnTo>
                <a:lnTo>
                  <a:pt x="229" y="33"/>
                </a:lnTo>
                <a:lnTo>
                  <a:pt x="227" y="36"/>
                </a:lnTo>
                <a:lnTo>
                  <a:pt x="225" y="40"/>
                </a:lnTo>
                <a:lnTo>
                  <a:pt x="224" y="44"/>
                </a:lnTo>
                <a:lnTo>
                  <a:pt x="223" y="48"/>
                </a:lnTo>
                <a:lnTo>
                  <a:pt x="222" y="52"/>
                </a:lnTo>
                <a:lnTo>
                  <a:pt x="222" y="57"/>
                </a:lnTo>
                <a:lnTo>
                  <a:pt x="222" y="63"/>
                </a:lnTo>
                <a:lnTo>
                  <a:pt x="223" y="69"/>
                </a:lnTo>
                <a:lnTo>
                  <a:pt x="224" y="74"/>
                </a:lnTo>
                <a:lnTo>
                  <a:pt x="227" y="78"/>
                </a:lnTo>
                <a:lnTo>
                  <a:pt x="229" y="82"/>
                </a:lnTo>
                <a:lnTo>
                  <a:pt x="232" y="86"/>
                </a:lnTo>
                <a:lnTo>
                  <a:pt x="236" y="89"/>
                </a:lnTo>
                <a:lnTo>
                  <a:pt x="239" y="93"/>
                </a:lnTo>
                <a:lnTo>
                  <a:pt x="248" y="98"/>
                </a:lnTo>
                <a:lnTo>
                  <a:pt x="258" y="103"/>
                </a:lnTo>
                <a:lnTo>
                  <a:pt x="278" y="112"/>
                </a:lnTo>
                <a:lnTo>
                  <a:pt x="289" y="116"/>
                </a:lnTo>
                <a:lnTo>
                  <a:pt x="299" y="121"/>
                </a:lnTo>
                <a:lnTo>
                  <a:pt x="309" y="126"/>
                </a:lnTo>
                <a:lnTo>
                  <a:pt x="313" y="129"/>
                </a:lnTo>
                <a:lnTo>
                  <a:pt x="317" y="132"/>
                </a:lnTo>
                <a:lnTo>
                  <a:pt x="321" y="136"/>
                </a:lnTo>
                <a:lnTo>
                  <a:pt x="325" y="140"/>
                </a:lnTo>
                <a:lnTo>
                  <a:pt x="328" y="145"/>
                </a:lnTo>
                <a:lnTo>
                  <a:pt x="330" y="149"/>
                </a:lnTo>
                <a:lnTo>
                  <a:pt x="332" y="155"/>
                </a:lnTo>
                <a:lnTo>
                  <a:pt x="334" y="161"/>
                </a:lnTo>
                <a:lnTo>
                  <a:pt x="335" y="167"/>
                </a:lnTo>
                <a:lnTo>
                  <a:pt x="335" y="174"/>
                </a:lnTo>
                <a:lnTo>
                  <a:pt x="335" y="183"/>
                </a:lnTo>
                <a:lnTo>
                  <a:pt x="333" y="192"/>
                </a:lnTo>
                <a:lnTo>
                  <a:pt x="332" y="196"/>
                </a:lnTo>
                <a:lnTo>
                  <a:pt x="331" y="201"/>
                </a:lnTo>
                <a:lnTo>
                  <a:pt x="330" y="205"/>
                </a:lnTo>
                <a:lnTo>
                  <a:pt x="328" y="208"/>
                </a:lnTo>
                <a:lnTo>
                  <a:pt x="324" y="216"/>
                </a:lnTo>
                <a:lnTo>
                  <a:pt x="320" y="222"/>
                </a:lnTo>
                <a:lnTo>
                  <a:pt x="317" y="226"/>
                </a:lnTo>
                <a:lnTo>
                  <a:pt x="315" y="229"/>
                </a:lnTo>
                <a:lnTo>
                  <a:pt x="309" y="234"/>
                </a:lnTo>
                <a:lnTo>
                  <a:pt x="303" y="239"/>
                </a:lnTo>
                <a:lnTo>
                  <a:pt x="296" y="243"/>
                </a:lnTo>
                <a:lnTo>
                  <a:pt x="288" y="247"/>
                </a:lnTo>
                <a:lnTo>
                  <a:pt x="285" y="249"/>
                </a:lnTo>
                <a:lnTo>
                  <a:pt x="281" y="250"/>
                </a:lnTo>
                <a:lnTo>
                  <a:pt x="273" y="253"/>
                </a:lnTo>
                <a:lnTo>
                  <a:pt x="264" y="254"/>
                </a:lnTo>
                <a:lnTo>
                  <a:pt x="255" y="255"/>
                </a:lnTo>
                <a:lnTo>
                  <a:pt x="246" y="256"/>
                </a:lnTo>
                <a:lnTo>
                  <a:pt x="239" y="255"/>
                </a:lnTo>
                <a:lnTo>
                  <a:pt x="231" y="254"/>
                </a:lnTo>
                <a:lnTo>
                  <a:pt x="223" y="253"/>
                </a:lnTo>
                <a:lnTo>
                  <a:pt x="215" y="250"/>
                </a:lnTo>
                <a:lnTo>
                  <a:pt x="211" y="249"/>
                </a:lnTo>
                <a:lnTo>
                  <a:pt x="207" y="247"/>
                </a:lnTo>
                <a:lnTo>
                  <a:pt x="199" y="244"/>
                </a:lnTo>
                <a:lnTo>
                  <a:pt x="193" y="240"/>
                </a:lnTo>
                <a:lnTo>
                  <a:pt x="190" y="238"/>
                </a:lnTo>
                <a:lnTo>
                  <a:pt x="187" y="235"/>
                </a:lnTo>
                <a:lnTo>
                  <a:pt x="190" y="227"/>
                </a:lnTo>
                <a:lnTo>
                  <a:pt x="192" y="219"/>
                </a:lnTo>
                <a:lnTo>
                  <a:pt x="193" y="211"/>
                </a:lnTo>
                <a:lnTo>
                  <a:pt x="194" y="203"/>
                </a:lnTo>
                <a:lnTo>
                  <a:pt x="198" y="203"/>
                </a:lnTo>
                <a:close/>
                <a:moveTo>
                  <a:pt x="118" y="5"/>
                </a:moveTo>
                <a:lnTo>
                  <a:pt x="126" y="5"/>
                </a:lnTo>
                <a:lnTo>
                  <a:pt x="134" y="6"/>
                </a:lnTo>
                <a:lnTo>
                  <a:pt x="142" y="5"/>
                </a:lnTo>
                <a:lnTo>
                  <a:pt x="150" y="5"/>
                </a:lnTo>
                <a:lnTo>
                  <a:pt x="150" y="252"/>
                </a:lnTo>
                <a:lnTo>
                  <a:pt x="142" y="251"/>
                </a:lnTo>
                <a:lnTo>
                  <a:pt x="134" y="250"/>
                </a:lnTo>
                <a:lnTo>
                  <a:pt x="126" y="251"/>
                </a:lnTo>
                <a:lnTo>
                  <a:pt x="118" y="252"/>
                </a:lnTo>
                <a:lnTo>
                  <a:pt x="118" y="5"/>
                </a:lnTo>
                <a:close/>
                <a:moveTo>
                  <a:pt x="76" y="219"/>
                </a:moveTo>
                <a:lnTo>
                  <a:pt x="76" y="227"/>
                </a:lnTo>
                <a:lnTo>
                  <a:pt x="76" y="236"/>
                </a:lnTo>
                <a:lnTo>
                  <a:pt x="75" y="239"/>
                </a:lnTo>
                <a:lnTo>
                  <a:pt x="74" y="243"/>
                </a:lnTo>
                <a:lnTo>
                  <a:pt x="72" y="251"/>
                </a:lnTo>
                <a:lnTo>
                  <a:pt x="70" y="258"/>
                </a:lnTo>
                <a:lnTo>
                  <a:pt x="66" y="264"/>
                </a:lnTo>
                <a:lnTo>
                  <a:pt x="62" y="271"/>
                </a:lnTo>
                <a:lnTo>
                  <a:pt x="58" y="276"/>
                </a:lnTo>
                <a:lnTo>
                  <a:pt x="53" y="281"/>
                </a:lnTo>
                <a:lnTo>
                  <a:pt x="47" y="286"/>
                </a:lnTo>
                <a:lnTo>
                  <a:pt x="41" y="290"/>
                </a:lnTo>
                <a:lnTo>
                  <a:pt x="35" y="293"/>
                </a:lnTo>
                <a:lnTo>
                  <a:pt x="27" y="296"/>
                </a:lnTo>
                <a:lnTo>
                  <a:pt x="20" y="298"/>
                </a:lnTo>
                <a:lnTo>
                  <a:pt x="12" y="299"/>
                </a:lnTo>
                <a:lnTo>
                  <a:pt x="3" y="300"/>
                </a:lnTo>
                <a:lnTo>
                  <a:pt x="0" y="290"/>
                </a:lnTo>
                <a:lnTo>
                  <a:pt x="7" y="290"/>
                </a:lnTo>
                <a:lnTo>
                  <a:pt x="14" y="288"/>
                </a:lnTo>
                <a:lnTo>
                  <a:pt x="19" y="286"/>
                </a:lnTo>
                <a:lnTo>
                  <a:pt x="24" y="284"/>
                </a:lnTo>
                <a:lnTo>
                  <a:pt x="28" y="281"/>
                </a:lnTo>
                <a:lnTo>
                  <a:pt x="30" y="279"/>
                </a:lnTo>
                <a:lnTo>
                  <a:pt x="32" y="277"/>
                </a:lnTo>
                <a:lnTo>
                  <a:pt x="35" y="273"/>
                </a:lnTo>
                <a:lnTo>
                  <a:pt x="37" y="268"/>
                </a:lnTo>
                <a:lnTo>
                  <a:pt x="40" y="264"/>
                </a:lnTo>
                <a:lnTo>
                  <a:pt x="41" y="258"/>
                </a:lnTo>
                <a:lnTo>
                  <a:pt x="42" y="253"/>
                </a:lnTo>
                <a:lnTo>
                  <a:pt x="43" y="247"/>
                </a:lnTo>
                <a:lnTo>
                  <a:pt x="44" y="236"/>
                </a:lnTo>
                <a:lnTo>
                  <a:pt x="45" y="224"/>
                </a:lnTo>
                <a:lnTo>
                  <a:pt x="45" y="5"/>
                </a:lnTo>
                <a:lnTo>
                  <a:pt x="53" y="5"/>
                </a:lnTo>
                <a:lnTo>
                  <a:pt x="61" y="6"/>
                </a:lnTo>
                <a:lnTo>
                  <a:pt x="68" y="5"/>
                </a:lnTo>
                <a:lnTo>
                  <a:pt x="76" y="5"/>
                </a:lnTo>
                <a:lnTo>
                  <a:pt x="76" y="219"/>
                </a:lnTo>
                <a:close/>
              </a:path>
            </a:pathLst>
          </a:custGeom>
          <a:solidFill>
            <a:srgbClr val="D9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Exercise: Attention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4" y="5373689"/>
            <a:ext cx="6480001" cy="431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What clues can you spot?</a:t>
            </a:r>
          </a:p>
        </p:txBody>
      </p:sp>
      <p:pic>
        <p:nvPicPr>
          <p:cNvPr id="321540" name="visual perception2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553200" y="2819400"/>
            <a:ext cx="0" cy="0"/>
          </a:xfrm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27088" y="6237288"/>
            <a:ext cx="2520950" cy="431800"/>
          </a:xfrm>
          <a:prstGeom prst="rect">
            <a:avLst/>
          </a:prstGeom>
          <a:solidFill>
            <a:srgbClr val="1111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Content Placeholder 10" descr="whodunnit.pn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2771800" y="1772816"/>
            <a:ext cx="3960440" cy="32022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154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How many changes did you spot?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23728" y="2420888"/>
            <a:ext cx="5328592" cy="2232248"/>
          </a:xfrm>
        </p:spPr>
        <p:txBody>
          <a:bodyPr/>
          <a:lstStyle/>
          <a:p>
            <a:r>
              <a:rPr lang="en-GB" sz="2000" dirty="0" smtClean="0"/>
              <a:t>A  	none</a:t>
            </a:r>
          </a:p>
          <a:p>
            <a:r>
              <a:rPr lang="en-GB" sz="2000" dirty="0" smtClean="0"/>
              <a:t>B	1</a:t>
            </a:r>
          </a:p>
          <a:p>
            <a:r>
              <a:rPr lang="en-GB" sz="2000" dirty="0" smtClean="0"/>
              <a:t>C	2-4</a:t>
            </a:r>
          </a:p>
          <a:p>
            <a:r>
              <a:rPr lang="en-GB" sz="2000" dirty="0" smtClean="0"/>
              <a:t>D 	5-9</a:t>
            </a:r>
          </a:p>
          <a:p>
            <a:r>
              <a:rPr lang="en-GB" sz="2000" dirty="0" smtClean="0"/>
              <a:t>E	more than 10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01317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/>
              <a:t>Please abstain from voting if you’ve seen the video before, or were unable to see it this time (</a:t>
            </a:r>
            <a:r>
              <a:rPr lang="en-GB" sz="1800" i="1" dirty="0" err="1" smtClean="0"/>
              <a:t>eg</a:t>
            </a:r>
            <a:r>
              <a:rPr lang="en-GB" sz="1800" i="1" dirty="0" smtClean="0"/>
              <a:t> due to technical problems) </a:t>
            </a:r>
            <a:endParaRPr lang="en-GB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of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348880"/>
            <a:ext cx="6624736" cy="2016224"/>
          </a:xfrm>
        </p:spPr>
        <p:txBody>
          <a:bodyPr/>
          <a:lstStyle/>
          <a:p>
            <a:r>
              <a:rPr lang="en-GB" dirty="0" smtClean="0"/>
              <a:t>Had a sneaking suspicion something was wrong but ignored it?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Yes?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No?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76056" y="3573016"/>
            <a:ext cx="720079" cy="86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rgbClr val="00B050"/>
                </a:solidFill>
              </a:rPr>
              <a:t>√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4509120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X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Exercise: Attention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4" y="5373689"/>
            <a:ext cx="6480001" cy="431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What clues can you spot?</a:t>
            </a:r>
          </a:p>
          <a:p>
            <a:pPr>
              <a:lnSpc>
                <a:spcPct val="90000"/>
              </a:lnSpc>
            </a:pP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321540" name="visual perception2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553200" y="2819400"/>
            <a:ext cx="0" cy="0"/>
          </a:xfrm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27088" y="6237288"/>
            <a:ext cx="2520950" cy="431800"/>
          </a:xfrm>
          <a:prstGeom prst="rect">
            <a:avLst/>
          </a:prstGeom>
          <a:solidFill>
            <a:srgbClr val="1111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Content Placeholder 10" descr="whodunnit.pn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2771800" y="1772816"/>
            <a:ext cx="3960440" cy="3202298"/>
          </a:xfrm>
        </p:spPr>
      </p:pic>
      <p:sp>
        <p:nvSpPr>
          <p:cNvPr id="321542" name="AutoShape 6"/>
          <p:cNvSpPr>
            <a:spLocks noChangeArrowheads="1"/>
          </p:cNvSpPr>
          <p:nvPr/>
        </p:nvSpPr>
        <p:spPr bwMode="auto">
          <a:xfrm>
            <a:off x="3563888" y="1412776"/>
            <a:ext cx="5112568" cy="5112568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/>
              <a:t>Filtered </a:t>
            </a:r>
            <a:r>
              <a:rPr lang="en-GB" b="1" dirty="0" smtClean="0"/>
              <a:t>out </a:t>
            </a:r>
          </a:p>
          <a:p>
            <a:pPr algn="ctr"/>
            <a:r>
              <a:rPr lang="en-GB" b="1" dirty="0" smtClean="0"/>
              <a:t>because </a:t>
            </a:r>
          </a:p>
          <a:p>
            <a:pPr algn="ctr"/>
            <a:r>
              <a:rPr lang="en-GB" b="1" dirty="0" smtClean="0"/>
              <a:t>it wasn’t relevant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154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042988" y="2420938"/>
            <a:ext cx="3024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tx2"/>
                </a:solidFill>
              </a:rPr>
              <a:t>Stairway to heaven</a:t>
            </a:r>
            <a:r>
              <a:rPr lang="en-GB"/>
              <a:t> forwards</a:t>
            </a:r>
            <a:endParaRPr lang="en-US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148263" y="2420938"/>
            <a:ext cx="2862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tx2"/>
                </a:solidFill>
              </a:rPr>
              <a:t>Stairway to heaven</a:t>
            </a:r>
            <a:r>
              <a:rPr lang="en-GB"/>
              <a:t> </a:t>
            </a:r>
          </a:p>
          <a:p>
            <a:pPr algn="ctr"/>
            <a:r>
              <a:rPr lang="en-GB"/>
              <a:t>backwards</a:t>
            </a:r>
            <a:endParaRPr lang="en-US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042988" y="3429000"/>
            <a:ext cx="35480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If there’s a bustle in your hedgerow, don’t be alarmed now, its just a spring clean for the May Queen. Yes there are two paths you can go by, but in the long run there’s still time to change the road you’re on.</a:t>
            </a:r>
            <a:endParaRPr lang="en-US" sz="2000"/>
          </a:p>
        </p:txBody>
      </p:sp>
      <p:sp>
        <p:nvSpPr>
          <p:cNvPr id="256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hear?</a:t>
            </a:r>
            <a:endParaRPr lang="en-US" dirty="0" smtClean="0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419475" y="6381750"/>
            <a:ext cx="324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From www.jeffmilner.com/backmasking.htm</a:t>
            </a:r>
          </a:p>
        </p:txBody>
      </p:sp>
      <p:pic>
        <p:nvPicPr>
          <p:cNvPr id="11" name="Stairway Forwar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1928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tairway Backward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1928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Were you convinced?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2420888"/>
            <a:ext cx="1581944" cy="1384176"/>
          </a:xfrm>
        </p:spPr>
        <p:txBody>
          <a:bodyPr/>
          <a:lstStyle/>
          <a:p>
            <a:r>
              <a:rPr lang="en-GB" dirty="0" smtClean="0"/>
              <a:t>Yes?</a:t>
            </a:r>
          </a:p>
          <a:p>
            <a:endParaRPr lang="en-GB" dirty="0" smtClean="0"/>
          </a:p>
          <a:p>
            <a:r>
              <a:rPr lang="en-GB" dirty="0" smtClean="0"/>
              <a:t>No?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148064" y="2204864"/>
            <a:ext cx="720079" cy="86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rgbClr val="00B050"/>
                </a:solidFill>
              </a:rPr>
              <a:t>√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3356992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X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042988" y="2420938"/>
            <a:ext cx="3024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tx2"/>
                </a:solidFill>
              </a:rPr>
              <a:t>Stairway to heaven</a:t>
            </a:r>
            <a:r>
              <a:rPr lang="en-GB"/>
              <a:t> forwards</a:t>
            </a:r>
            <a:endParaRPr lang="en-US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148263" y="2420938"/>
            <a:ext cx="2862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tx2"/>
                </a:solidFill>
              </a:rPr>
              <a:t>Stairway to heaven</a:t>
            </a:r>
            <a:r>
              <a:rPr lang="en-GB"/>
              <a:t> </a:t>
            </a:r>
          </a:p>
          <a:p>
            <a:pPr algn="ctr"/>
            <a:r>
              <a:rPr lang="en-GB"/>
              <a:t>backwards</a:t>
            </a:r>
            <a:endParaRPr lang="en-US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042988" y="3429000"/>
            <a:ext cx="35480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If there’s a bustle in your hedgerow, don’t be alarmed now, its just a spring clean for the May Queen. Yes there are two paths you can go by, but in the long run there’s still time to change the road you’re on.</a:t>
            </a:r>
            <a:endParaRPr lang="en-US" sz="2000" dirty="0"/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5148263" y="3357563"/>
            <a:ext cx="34559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Oh here’s to my sweet </a:t>
            </a:r>
            <a:r>
              <a:rPr lang="en-GB" sz="2000" dirty="0" err="1"/>
              <a:t>satan</a:t>
            </a:r>
            <a:r>
              <a:rPr lang="en-GB" sz="2000" dirty="0"/>
              <a:t>. The one who’s little path would make me sad, whose power is Satan.  He’ll give those with him 666, there was a little </a:t>
            </a:r>
            <a:r>
              <a:rPr lang="en-GB" sz="2000" dirty="0" err="1"/>
              <a:t>toolshed</a:t>
            </a:r>
            <a:r>
              <a:rPr lang="en-GB" sz="2000" dirty="0"/>
              <a:t> where he made us suffer, sad </a:t>
            </a:r>
            <a:r>
              <a:rPr lang="en-GB" sz="2000" dirty="0" err="1"/>
              <a:t>satan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256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hear?</a:t>
            </a:r>
            <a:endParaRPr lang="en-US" dirty="0" smtClean="0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419475" y="6381750"/>
            <a:ext cx="324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From www.jeffmilner.com/backmasking.htm</a:t>
            </a:r>
          </a:p>
        </p:txBody>
      </p:sp>
      <p:pic>
        <p:nvPicPr>
          <p:cNvPr id="11" name="Stairway Forwar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1928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tairway Backward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1928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hear them?!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2420888"/>
            <a:ext cx="1581944" cy="1384176"/>
          </a:xfrm>
        </p:spPr>
        <p:txBody>
          <a:bodyPr/>
          <a:lstStyle/>
          <a:p>
            <a:r>
              <a:rPr lang="en-GB" dirty="0" smtClean="0"/>
              <a:t>Yes?</a:t>
            </a:r>
          </a:p>
          <a:p>
            <a:endParaRPr lang="en-GB" dirty="0" smtClean="0"/>
          </a:p>
          <a:p>
            <a:r>
              <a:rPr lang="en-GB" dirty="0" smtClean="0"/>
              <a:t>No?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148064" y="2204864"/>
            <a:ext cx="720079" cy="86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rgbClr val="00B050"/>
                </a:solidFill>
              </a:rPr>
              <a:t>√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3356992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X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042988" y="2420938"/>
            <a:ext cx="3024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tx2"/>
                </a:solidFill>
              </a:rPr>
              <a:t>Stairway to heaven</a:t>
            </a:r>
            <a:r>
              <a:rPr lang="en-GB"/>
              <a:t> forwards</a:t>
            </a:r>
            <a:endParaRPr lang="en-US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148263" y="2420938"/>
            <a:ext cx="2862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tx2"/>
                </a:solidFill>
              </a:rPr>
              <a:t>Stairway to heaven</a:t>
            </a:r>
            <a:r>
              <a:rPr lang="en-GB"/>
              <a:t> </a:t>
            </a:r>
          </a:p>
          <a:p>
            <a:pPr algn="ctr"/>
            <a:r>
              <a:rPr lang="en-GB"/>
              <a:t>backwards</a:t>
            </a:r>
            <a:endParaRPr lang="en-US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042988" y="3429000"/>
            <a:ext cx="35480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If there’s a bustle in your hedgerow, don’t be alarmed now, its just a spring clean for the May Queen. Yes there are two paths you can go by, but in the long run there’s still time to change the road you’re on.</a:t>
            </a:r>
            <a:endParaRPr lang="en-US" sz="2000"/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5148263" y="3357563"/>
            <a:ext cx="34559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Oh here’s to my sweet </a:t>
            </a:r>
            <a:r>
              <a:rPr lang="en-GB" sz="2000" dirty="0" err="1"/>
              <a:t>satan</a:t>
            </a:r>
            <a:r>
              <a:rPr lang="en-GB" sz="2000" dirty="0"/>
              <a:t>. The one who’s little path would make me sad, whose power is Satan.  He’ll give those with him 666, there was a little </a:t>
            </a:r>
            <a:r>
              <a:rPr lang="en-GB" sz="2000" dirty="0" err="1"/>
              <a:t>toolshed</a:t>
            </a:r>
            <a:r>
              <a:rPr lang="en-GB" sz="2000" dirty="0"/>
              <a:t> where he made us suffer, sad </a:t>
            </a:r>
            <a:r>
              <a:rPr lang="en-GB" sz="2000" dirty="0" err="1"/>
              <a:t>satan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256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hear?</a:t>
            </a:r>
            <a:endParaRPr lang="en-US" dirty="0" smtClean="0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419475" y="6381750"/>
            <a:ext cx="3240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From www.jeffmilner.com/backmasking.htm</a:t>
            </a:r>
          </a:p>
        </p:txBody>
      </p:sp>
      <p:sp>
        <p:nvSpPr>
          <p:cNvPr id="367626" name="AutoShape 10"/>
          <p:cNvSpPr>
            <a:spLocks noChangeArrowheads="1"/>
          </p:cNvSpPr>
          <p:nvPr/>
        </p:nvSpPr>
        <p:spPr bwMode="auto">
          <a:xfrm>
            <a:off x="2627784" y="2132856"/>
            <a:ext cx="4176712" cy="3600450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/>
              <a:t>Force-fitted </a:t>
            </a:r>
          </a:p>
          <a:p>
            <a:pPr algn="ctr"/>
            <a:r>
              <a:rPr lang="en-GB" b="1" dirty="0"/>
              <a:t>to our </a:t>
            </a:r>
          </a:p>
          <a:p>
            <a:pPr algn="ctr"/>
            <a:r>
              <a:rPr lang="en-GB" b="1" dirty="0"/>
              <a:t>expectations </a:t>
            </a:r>
            <a:endParaRPr lang="en-US" b="1" dirty="0"/>
          </a:p>
        </p:txBody>
      </p:sp>
      <p:pic>
        <p:nvPicPr>
          <p:cNvPr id="11" name="Stairway Forwar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1928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tairway Backward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1928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28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unspo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557338"/>
            <a:ext cx="5435600" cy="4275137"/>
          </a:xfrm>
          <a:noFill/>
          <a:ln>
            <a:solidFill>
              <a:srgbClr val="111111"/>
            </a:solidFill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278688" cy="1143000"/>
          </a:xfrm>
          <a:noFill/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When are the first known records of sunspots?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55650" y="5734050"/>
            <a:ext cx="4572000" cy="1123950"/>
          </a:xfrm>
          <a:prstGeom prst="rect">
            <a:avLst/>
          </a:prstGeom>
          <a:solidFill>
            <a:srgbClr val="111111"/>
          </a:solidFill>
          <a:ln w="9525">
            <a:solidFill>
              <a:srgbClr val="11111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568" y="2420888"/>
            <a:ext cx="4014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Were they written….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	Since 1900?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	1501-1900?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	1 AD -1500?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	1500BC - 0 AD?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	Before 1500BC?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7504" y="5877272"/>
            <a:ext cx="3168352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27013" y="6345238"/>
            <a:ext cx="8621712" cy="228600"/>
          </a:xfrm>
          <a:prstGeom prst="rect">
            <a:avLst/>
          </a:prstGeom>
          <a:solidFill>
            <a:srgbClr val="293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27013" y="238125"/>
            <a:ext cx="8621712" cy="1030635"/>
          </a:xfrm>
          <a:prstGeom prst="rect">
            <a:avLst/>
          </a:prstGeom>
          <a:solidFill>
            <a:srgbClr val="293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2725" y="6345238"/>
            <a:ext cx="39338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900" b="1">
                <a:solidFill>
                  <a:srgbClr val="9CA1BD"/>
                </a:solidFill>
              </a:rPr>
              <a:t>Joint Information Systems Committee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7013" y="1412776"/>
            <a:ext cx="8621712" cy="4932463"/>
          </a:xfrm>
          <a:prstGeom prst="rect">
            <a:avLst/>
          </a:prstGeom>
          <a:solidFill>
            <a:srgbClr val="9CA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02" name="Freeform 7"/>
          <p:cNvSpPr>
            <a:spLocks noChangeArrowheads="1"/>
          </p:cNvSpPr>
          <p:nvPr/>
        </p:nvSpPr>
        <p:spPr bwMode="auto">
          <a:xfrm>
            <a:off x="425450" y="404813"/>
            <a:ext cx="828675" cy="431800"/>
          </a:xfrm>
          <a:custGeom>
            <a:avLst/>
            <a:gdLst>
              <a:gd name="T0" fmla="*/ 2147483647 w 575"/>
              <a:gd name="T1" fmla="*/ 2147483647 h 300"/>
              <a:gd name="T2" fmla="*/ 2147483647 w 575"/>
              <a:gd name="T3" fmla="*/ 2147483647 h 300"/>
              <a:gd name="T4" fmla="*/ 2147483647 w 575"/>
              <a:gd name="T5" fmla="*/ 2147483647 h 300"/>
              <a:gd name="T6" fmla="*/ 2147483647 w 575"/>
              <a:gd name="T7" fmla="*/ 2147483647 h 300"/>
              <a:gd name="T8" fmla="*/ 2147483647 w 575"/>
              <a:gd name="T9" fmla="*/ 2147483647 h 300"/>
              <a:gd name="T10" fmla="*/ 2147483647 w 575"/>
              <a:gd name="T11" fmla="*/ 2147483647 h 300"/>
              <a:gd name="T12" fmla="*/ 2147483647 w 575"/>
              <a:gd name="T13" fmla="*/ 2147483647 h 300"/>
              <a:gd name="T14" fmla="*/ 2147483647 w 575"/>
              <a:gd name="T15" fmla="*/ 2147483647 h 300"/>
              <a:gd name="T16" fmla="*/ 2147483647 w 575"/>
              <a:gd name="T17" fmla="*/ 0 h 300"/>
              <a:gd name="T18" fmla="*/ 2147483647 w 575"/>
              <a:gd name="T19" fmla="*/ 2147483647 h 300"/>
              <a:gd name="T20" fmla="*/ 2147483647 w 575"/>
              <a:gd name="T21" fmla="*/ 2147483647 h 300"/>
              <a:gd name="T22" fmla="*/ 2147483647 w 575"/>
              <a:gd name="T23" fmla="*/ 2147483647 h 300"/>
              <a:gd name="T24" fmla="*/ 2147483647 w 575"/>
              <a:gd name="T25" fmla="*/ 2147483647 h 300"/>
              <a:gd name="T26" fmla="*/ 2147483647 w 575"/>
              <a:gd name="T27" fmla="*/ 2147483647 h 300"/>
              <a:gd name="T28" fmla="*/ 2147483647 w 575"/>
              <a:gd name="T29" fmla="*/ 2147483647 h 300"/>
              <a:gd name="T30" fmla="*/ 2147483647 w 575"/>
              <a:gd name="T31" fmla="*/ 2147483647 h 300"/>
              <a:gd name="T32" fmla="*/ 2147483647 w 575"/>
              <a:gd name="T33" fmla="*/ 2147483647 h 300"/>
              <a:gd name="T34" fmla="*/ 2147483647 w 575"/>
              <a:gd name="T35" fmla="*/ 2147483647 h 300"/>
              <a:gd name="T36" fmla="*/ 2147483647 w 575"/>
              <a:gd name="T37" fmla="*/ 2147483647 h 300"/>
              <a:gd name="T38" fmla="*/ 2147483647 w 575"/>
              <a:gd name="T39" fmla="*/ 2147483647 h 300"/>
              <a:gd name="T40" fmla="*/ 2147483647 w 575"/>
              <a:gd name="T41" fmla="*/ 2147483647 h 300"/>
              <a:gd name="T42" fmla="*/ 2147483647 w 575"/>
              <a:gd name="T43" fmla="*/ 2147483647 h 300"/>
              <a:gd name="T44" fmla="*/ 2147483647 w 575"/>
              <a:gd name="T45" fmla="*/ 2147483647 h 300"/>
              <a:gd name="T46" fmla="*/ 2147483647 w 575"/>
              <a:gd name="T47" fmla="*/ 2147483647 h 300"/>
              <a:gd name="T48" fmla="*/ 2147483647 w 575"/>
              <a:gd name="T49" fmla="*/ 2147483647 h 300"/>
              <a:gd name="T50" fmla="*/ 2147483647 w 575"/>
              <a:gd name="T51" fmla="*/ 2147483647 h 300"/>
              <a:gd name="T52" fmla="*/ 2147483647 w 575"/>
              <a:gd name="T53" fmla="*/ 2147483647 h 300"/>
              <a:gd name="T54" fmla="*/ 2147483647 w 575"/>
              <a:gd name="T55" fmla="*/ 2147483647 h 300"/>
              <a:gd name="T56" fmla="*/ 2147483647 w 575"/>
              <a:gd name="T57" fmla="*/ 2147483647 h 300"/>
              <a:gd name="T58" fmla="*/ 2147483647 w 575"/>
              <a:gd name="T59" fmla="*/ 2147483647 h 300"/>
              <a:gd name="T60" fmla="*/ 2147483647 w 575"/>
              <a:gd name="T61" fmla="*/ 2147483647 h 300"/>
              <a:gd name="T62" fmla="*/ 2147483647 w 575"/>
              <a:gd name="T63" fmla="*/ 2147483647 h 300"/>
              <a:gd name="T64" fmla="*/ 2147483647 w 575"/>
              <a:gd name="T65" fmla="*/ 2147483647 h 300"/>
              <a:gd name="T66" fmla="*/ 2147483647 w 575"/>
              <a:gd name="T67" fmla="*/ 2147483647 h 300"/>
              <a:gd name="T68" fmla="*/ 2147483647 w 575"/>
              <a:gd name="T69" fmla="*/ 2147483647 h 300"/>
              <a:gd name="T70" fmla="*/ 2147483647 w 575"/>
              <a:gd name="T71" fmla="*/ 2147483647 h 300"/>
              <a:gd name="T72" fmla="*/ 2147483647 w 575"/>
              <a:gd name="T73" fmla="*/ 2147483647 h 300"/>
              <a:gd name="T74" fmla="*/ 2147483647 w 575"/>
              <a:gd name="T75" fmla="*/ 2147483647 h 300"/>
              <a:gd name="T76" fmla="*/ 2147483647 w 575"/>
              <a:gd name="T77" fmla="*/ 2147483647 h 300"/>
              <a:gd name="T78" fmla="*/ 2147483647 w 575"/>
              <a:gd name="T79" fmla="*/ 2147483647 h 300"/>
              <a:gd name="T80" fmla="*/ 2147483647 w 575"/>
              <a:gd name="T81" fmla="*/ 2147483647 h 300"/>
              <a:gd name="T82" fmla="*/ 2147483647 w 575"/>
              <a:gd name="T83" fmla="*/ 2147483647 h 300"/>
              <a:gd name="T84" fmla="*/ 2147483647 w 575"/>
              <a:gd name="T85" fmla="*/ 2147483647 h 300"/>
              <a:gd name="T86" fmla="*/ 2147483647 w 575"/>
              <a:gd name="T87" fmla="*/ 2147483647 h 300"/>
              <a:gd name="T88" fmla="*/ 2147483647 w 575"/>
              <a:gd name="T89" fmla="*/ 2147483647 h 300"/>
              <a:gd name="T90" fmla="*/ 2147483647 w 575"/>
              <a:gd name="T91" fmla="*/ 2147483647 h 300"/>
              <a:gd name="T92" fmla="*/ 2147483647 w 575"/>
              <a:gd name="T93" fmla="*/ 2147483647 h 300"/>
              <a:gd name="T94" fmla="*/ 2147483647 w 575"/>
              <a:gd name="T95" fmla="*/ 2147483647 h 300"/>
              <a:gd name="T96" fmla="*/ 2147483647 w 575"/>
              <a:gd name="T97" fmla="*/ 2147483647 h 300"/>
              <a:gd name="T98" fmla="*/ 2147483647 w 575"/>
              <a:gd name="T99" fmla="*/ 2147483647 h 300"/>
              <a:gd name="T100" fmla="*/ 2147483647 w 575"/>
              <a:gd name="T101" fmla="*/ 2147483647 h 300"/>
              <a:gd name="T102" fmla="*/ 2147483647 w 575"/>
              <a:gd name="T103" fmla="*/ 2147483647 h 300"/>
              <a:gd name="T104" fmla="*/ 2147483647 w 575"/>
              <a:gd name="T105" fmla="*/ 2147483647 h 300"/>
              <a:gd name="T106" fmla="*/ 2147483647 w 575"/>
              <a:gd name="T107" fmla="*/ 2147483647 h 300"/>
              <a:gd name="T108" fmla="*/ 2147483647 w 575"/>
              <a:gd name="T109" fmla="*/ 2147483647 h 3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75"/>
              <a:gd name="T166" fmla="*/ 0 h 300"/>
              <a:gd name="T167" fmla="*/ 575 w 575"/>
              <a:gd name="T168" fmla="*/ 300 h 3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75" h="300">
                <a:moveTo>
                  <a:pt x="568" y="235"/>
                </a:moveTo>
                <a:lnTo>
                  <a:pt x="564" y="238"/>
                </a:lnTo>
                <a:lnTo>
                  <a:pt x="560" y="241"/>
                </a:lnTo>
                <a:lnTo>
                  <a:pt x="550" y="245"/>
                </a:lnTo>
                <a:lnTo>
                  <a:pt x="541" y="248"/>
                </a:lnTo>
                <a:lnTo>
                  <a:pt x="530" y="251"/>
                </a:lnTo>
                <a:lnTo>
                  <a:pt x="520" y="253"/>
                </a:lnTo>
                <a:lnTo>
                  <a:pt x="510" y="255"/>
                </a:lnTo>
                <a:lnTo>
                  <a:pt x="499" y="256"/>
                </a:lnTo>
                <a:lnTo>
                  <a:pt x="489" y="256"/>
                </a:lnTo>
                <a:lnTo>
                  <a:pt x="474" y="255"/>
                </a:lnTo>
                <a:lnTo>
                  <a:pt x="461" y="254"/>
                </a:lnTo>
                <a:lnTo>
                  <a:pt x="448" y="251"/>
                </a:lnTo>
                <a:lnTo>
                  <a:pt x="442" y="249"/>
                </a:lnTo>
                <a:lnTo>
                  <a:pt x="436" y="247"/>
                </a:lnTo>
                <a:lnTo>
                  <a:pt x="424" y="242"/>
                </a:lnTo>
                <a:lnTo>
                  <a:pt x="414" y="236"/>
                </a:lnTo>
                <a:lnTo>
                  <a:pt x="405" y="229"/>
                </a:lnTo>
                <a:lnTo>
                  <a:pt x="400" y="225"/>
                </a:lnTo>
                <a:lnTo>
                  <a:pt x="396" y="221"/>
                </a:lnTo>
                <a:lnTo>
                  <a:pt x="388" y="212"/>
                </a:lnTo>
                <a:lnTo>
                  <a:pt x="385" y="207"/>
                </a:lnTo>
                <a:lnTo>
                  <a:pt x="381" y="202"/>
                </a:lnTo>
                <a:lnTo>
                  <a:pt x="376" y="192"/>
                </a:lnTo>
                <a:lnTo>
                  <a:pt x="371" y="180"/>
                </a:lnTo>
                <a:lnTo>
                  <a:pt x="369" y="174"/>
                </a:lnTo>
                <a:lnTo>
                  <a:pt x="367" y="168"/>
                </a:lnTo>
                <a:lnTo>
                  <a:pt x="364" y="155"/>
                </a:lnTo>
                <a:lnTo>
                  <a:pt x="363" y="141"/>
                </a:lnTo>
                <a:lnTo>
                  <a:pt x="362" y="127"/>
                </a:lnTo>
                <a:lnTo>
                  <a:pt x="362" y="120"/>
                </a:lnTo>
                <a:lnTo>
                  <a:pt x="363" y="112"/>
                </a:lnTo>
                <a:lnTo>
                  <a:pt x="365" y="98"/>
                </a:lnTo>
                <a:lnTo>
                  <a:pt x="368" y="85"/>
                </a:lnTo>
                <a:lnTo>
                  <a:pt x="370" y="79"/>
                </a:lnTo>
                <a:lnTo>
                  <a:pt x="373" y="73"/>
                </a:lnTo>
                <a:lnTo>
                  <a:pt x="375" y="67"/>
                </a:lnTo>
                <a:lnTo>
                  <a:pt x="378" y="62"/>
                </a:lnTo>
                <a:lnTo>
                  <a:pt x="382" y="56"/>
                </a:lnTo>
                <a:lnTo>
                  <a:pt x="385" y="51"/>
                </a:lnTo>
                <a:lnTo>
                  <a:pt x="393" y="42"/>
                </a:lnTo>
                <a:lnTo>
                  <a:pt x="397" y="37"/>
                </a:lnTo>
                <a:lnTo>
                  <a:pt x="402" y="33"/>
                </a:lnTo>
                <a:lnTo>
                  <a:pt x="411" y="25"/>
                </a:lnTo>
                <a:lnTo>
                  <a:pt x="416" y="22"/>
                </a:lnTo>
                <a:lnTo>
                  <a:pt x="422" y="19"/>
                </a:lnTo>
                <a:lnTo>
                  <a:pt x="433" y="13"/>
                </a:lnTo>
                <a:lnTo>
                  <a:pt x="445" y="8"/>
                </a:lnTo>
                <a:lnTo>
                  <a:pt x="451" y="6"/>
                </a:lnTo>
                <a:lnTo>
                  <a:pt x="457" y="5"/>
                </a:lnTo>
                <a:lnTo>
                  <a:pt x="470" y="2"/>
                </a:lnTo>
                <a:lnTo>
                  <a:pt x="484" y="0"/>
                </a:lnTo>
                <a:lnTo>
                  <a:pt x="498" y="0"/>
                </a:lnTo>
                <a:lnTo>
                  <a:pt x="508" y="0"/>
                </a:lnTo>
                <a:lnTo>
                  <a:pt x="518" y="1"/>
                </a:lnTo>
                <a:lnTo>
                  <a:pt x="528" y="2"/>
                </a:lnTo>
                <a:lnTo>
                  <a:pt x="537" y="4"/>
                </a:lnTo>
                <a:lnTo>
                  <a:pt x="547" y="7"/>
                </a:lnTo>
                <a:lnTo>
                  <a:pt x="557" y="9"/>
                </a:lnTo>
                <a:lnTo>
                  <a:pt x="566" y="13"/>
                </a:lnTo>
                <a:lnTo>
                  <a:pt x="575" y="16"/>
                </a:lnTo>
                <a:lnTo>
                  <a:pt x="573" y="23"/>
                </a:lnTo>
                <a:lnTo>
                  <a:pt x="571" y="30"/>
                </a:lnTo>
                <a:lnTo>
                  <a:pt x="568" y="44"/>
                </a:lnTo>
                <a:lnTo>
                  <a:pt x="565" y="44"/>
                </a:lnTo>
                <a:lnTo>
                  <a:pt x="562" y="41"/>
                </a:lnTo>
                <a:lnTo>
                  <a:pt x="558" y="37"/>
                </a:lnTo>
                <a:lnTo>
                  <a:pt x="551" y="32"/>
                </a:lnTo>
                <a:lnTo>
                  <a:pt x="543" y="27"/>
                </a:lnTo>
                <a:lnTo>
                  <a:pt x="533" y="22"/>
                </a:lnTo>
                <a:lnTo>
                  <a:pt x="522" y="17"/>
                </a:lnTo>
                <a:lnTo>
                  <a:pt x="516" y="16"/>
                </a:lnTo>
                <a:lnTo>
                  <a:pt x="510" y="15"/>
                </a:lnTo>
                <a:lnTo>
                  <a:pt x="503" y="14"/>
                </a:lnTo>
                <a:lnTo>
                  <a:pt x="497" y="13"/>
                </a:lnTo>
                <a:lnTo>
                  <a:pt x="484" y="14"/>
                </a:lnTo>
                <a:lnTo>
                  <a:pt x="473" y="16"/>
                </a:lnTo>
                <a:lnTo>
                  <a:pt x="463" y="19"/>
                </a:lnTo>
                <a:lnTo>
                  <a:pt x="453" y="23"/>
                </a:lnTo>
                <a:lnTo>
                  <a:pt x="444" y="28"/>
                </a:lnTo>
                <a:lnTo>
                  <a:pt x="440" y="31"/>
                </a:lnTo>
                <a:lnTo>
                  <a:pt x="436" y="34"/>
                </a:lnTo>
                <a:lnTo>
                  <a:pt x="432" y="37"/>
                </a:lnTo>
                <a:lnTo>
                  <a:pt x="429" y="40"/>
                </a:lnTo>
                <a:lnTo>
                  <a:pt x="422" y="48"/>
                </a:lnTo>
                <a:lnTo>
                  <a:pt x="416" y="56"/>
                </a:lnTo>
                <a:lnTo>
                  <a:pt x="411" y="65"/>
                </a:lnTo>
                <a:lnTo>
                  <a:pt x="407" y="75"/>
                </a:lnTo>
                <a:lnTo>
                  <a:pt x="404" y="85"/>
                </a:lnTo>
                <a:lnTo>
                  <a:pt x="401" y="95"/>
                </a:lnTo>
                <a:lnTo>
                  <a:pt x="399" y="106"/>
                </a:lnTo>
                <a:lnTo>
                  <a:pt x="398" y="117"/>
                </a:lnTo>
                <a:lnTo>
                  <a:pt x="398" y="128"/>
                </a:lnTo>
                <a:lnTo>
                  <a:pt x="398" y="141"/>
                </a:lnTo>
                <a:lnTo>
                  <a:pt x="399" y="153"/>
                </a:lnTo>
                <a:lnTo>
                  <a:pt x="400" y="159"/>
                </a:lnTo>
                <a:lnTo>
                  <a:pt x="402" y="165"/>
                </a:lnTo>
                <a:lnTo>
                  <a:pt x="405" y="175"/>
                </a:lnTo>
                <a:lnTo>
                  <a:pt x="408" y="185"/>
                </a:lnTo>
                <a:lnTo>
                  <a:pt x="413" y="195"/>
                </a:lnTo>
                <a:lnTo>
                  <a:pt x="418" y="203"/>
                </a:lnTo>
                <a:lnTo>
                  <a:pt x="424" y="211"/>
                </a:lnTo>
                <a:lnTo>
                  <a:pt x="431" y="218"/>
                </a:lnTo>
                <a:lnTo>
                  <a:pt x="438" y="224"/>
                </a:lnTo>
                <a:lnTo>
                  <a:pt x="442" y="227"/>
                </a:lnTo>
                <a:lnTo>
                  <a:pt x="446" y="230"/>
                </a:lnTo>
                <a:lnTo>
                  <a:pt x="455" y="234"/>
                </a:lnTo>
                <a:lnTo>
                  <a:pt x="464" y="237"/>
                </a:lnTo>
                <a:lnTo>
                  <a:pt x="474" y="240"/>
                </a:lnTo>
                <a:lnTo>
                  <a:pt x="478" y="241"/>
                </a:lnTo>
                <a:lnTo>
                  <a:pt x="484" y="241"/>
                </a:lnTo>
                <a:lnTo>
                  <a:pt x="494" y="242"/>
                </a:lnTo>
                <a:lnTo>
                  <a:pt x="501" y="242"/>
                </a:lnTo>
                <a:lnTo>
                  <a:pt x="508" y="241"/>
                </a:lnTo>
                <a:lnTo>
                  <a:pt x="515" y="240"/>
                </a:lnTo>
                <a:lnTo>
                  <a:pt x="521" y="238"/>
                </a:lnTo>
                <a:lnTo>
                  <a:pt x="533" y="234"/>
                </a:lnTo>
                <a:lnTo>
                  <a:pt x="544" y="230"/>
                </a:lnTo>
                <a:lnTo>
                  <a:pt x="553" y="225"/>
                </a:lnTo>
                <a:lnTo>
                  <a:pt x="561" y="220"/>
                </a:lnTo>
                <a:lnTo>
                  <a:pt x="567" y="216"/>
                </a:lnTo>
                <a:lnTo>
                  <a:pt x="570" y="213"/>
                </a:lnTo>
                <a:lnTo>
                  <a:pt x="568" y="235"/>
                </a:lnTo>
                <a:close/>
                <a:moveTo>
                  <a:pt x="198" y="203"/>
                </a:moveTo>
                <a:lnTo>
                  <a:pt x="203" y="211"/>
                </a:lnTo>
                <a:lnTo>
                  <a:pt x="209" y="219"/>
                </a:lnTo>
                <a:lnTo>
                  <a:pt x="215" y="225"/>
                </a:lnTo>
                <a:lnTo>
                  <a:pt x="222" y="230"/>
                </a:lnTo>
                <a:lnTo>
                  <a:pt x="229" y="235"/>
                </a:lnTo>
                <a:lnTo>
                  <a:pt x="237" y="238"/>
                </a:lnTo>
                <a:lnTo>
                  <a:pt x="246" y="240"/>
                </a:lnTo>
                <a:lnTo>
                  <a:pt x="256" y="241"/>
                </a:lnTo>
                <a:lnTo>
                  <a:pt x="262" y="240"/>
                </a:lnTo>
                <a:lnTo>
                  <a:pt x="267" y="239"/>
                </a:lnTo>
                <a:lnTo>
                  <a:pt x="272" y="238"/>
                </a:lnTo>
                <a:lnTo>
                  <a:pt x="276" y="236"/>
                </a:lnTo>
                <a:lnTo>
                  <a:pt x="281" y="234"/>
                </a:lnTo>
                <a:lnTo>
                  <a:pt x="285" y="231"/>
                </a:lnTo>
                <a:lnTo>
                  <a:pt x="289" y="228"/>
                </a:lnTo>
                <a:lnTo>
                  <a:pt x="292" y="225"/>
                </a:lnTo>
                <a:lnTo>
                  <a:pt x="295" y="221"/>
                </a:lnTo>
                <a:lnTo>
                  <a:pt x="298" y="217"/>
                </a:lnTo>
                <a:lnTo>
                  <a:pt x="301" y="213"/>
                </a:lnTo>
                <a:lnTo>
                  <a:pt x="303" y="208"/>
                </a:lnTo>
                <a:lnTo>
                  <a:pt x="304" y="203"/>
                </a:lnTo>
                <a:lnTo>
                  <a:pt x="305" y="198"/>
                </a:lnTo>
                <a:lnTo>
                  <a:pt x="306" y="193"/>
                </a:lnTo>
                <a:lnTo>
                  <a:pt x="306" y="188"/>
                </a:lnTo>
                <a:lnTo>
                  <a:pt x="306" y="182"/>
                </a:lnTo>
                <a:lnTo>
                  <a:pt x="305" y="176"/>
                </a:lnTo>
                <a:lnTo>
                  <a:pt x="303" y="171"/>
                </a:lnTo>
                <a:lnTo>
                  <a:pt x="301" y="167"/>
                </a:lnTo>
                <a:lnTo>
                  <a:pt x="299" y="163"/>
                </a:lnTo>
                <a:lnTo>
                  <a:pt x="296" y="159"/>
                </a:lnTo>
                <a:lnTo>
                  <a:pt x="292" y="156"/>
                </a:lnTo>
                <a:lnTo>
                  <a:pt x="289" y="152"/>
                </a:lnTo>
                <a:lnTo>
                  <a:pt x="280" y="147"/>
                </a:lnTo>
                <a:lnTo>
                  <a:pt x="271" y="142"/>
                </a:lnTo>
                <a:lnTo>
                  <a:pt x="260" y="138"/>
                </a:lnTo>
                <a:lnTo>
                  <a:pt x="250" y="134"/>
                </a:lnTo>
                <a:lnTo>
                  <a:pt x="239" y="129"/>
                </a:lnTo>
                <a:lnTo>
                  <a:pt x="229" y="125"/>
                </a:lnTo>
                <a:lnTo>
                  <a:pt x="220" y="119"/>
                </a:lnTo>
                <a:lnTo>
                  <a:pt x="215" y="116"/>
                </a:lnTo>
                <a:lnTo>
                  <a:pt x="211" y="112"/>
                </a:lnTo>
                <a:lnTo>
                  <a:pt x="207" y="108"/>
                </a:lnTo>
                <a:lnTo>
                  <a:pt x="204" y="104"/>
                </a:lnTo>
                <a:lnTo>
                  <a:pt x="201" y="100"/>
                </a:lnTo>
                <a:lnTo>
                  <a:pt x="198" y="95"/>
                </a:lnTo>
                <a:lnTo>
                  <a:pt x="196" y="89"/>
                </a:lnTo>
                <a:lnTo>
                  <a:pt x="195" y="83"/>
                </a:lnTo>
                <a:lnTo>
                  <a:pt x="194" y="76"/>
                </a:lnTo>
                <a:lnTo>
                  <a:pt x="193" y="69"/>
                </a:lnTo>
                <a:lnTo>
                  <a:pt x="194" y="60"/>
                </a:lnTo>
                <a:lnTo>
                  <a:pt x="195" y="52"/>
                </a:lnTo>
                <a:lnTo>
                  <a:pt x="197" y="45"/>
                </a:lnTo>
                <a:lnTo>
                  <a:pt x="200" y="38"/>
                </a:lnTo>
                <a:lnTo>
                  <a:pt x="203" y="32"/>
                </a:lnTo>
                <a:lnTo>
                  <a:pt x="207" y="26"/>
                </a:lnTo>
                <a:lnTo>
                  <a:pt x="212" y="21"/>
                </a:lnTo>
                <a:lnTo>
                  <a:pt x="217" y="17"/>
                </a:lnTo>
                <a:lnTo>
                  <a:pt x="223" y="13"/>
                </a:lnTo>
                <a:lnTo>
                  <a:pt x="229" y="9"/>
                </a:lnTo>
                <a:lnTo>
                  <a:pt x="236" y="6"/>
                </a:lnTo>
                <a:lnTo>
                  <a:pt x="243" y="4"/>
                </a:lnTo>
                <a:lnTo>
                  <a:pt x="250" y="2"/>
                </a:lnTo>
                <a:lnTo>
                  <a:pt x="258" y="1"/>
                </a:lnTo>
                <a:lnTo>
                  <a:pt x="265" y="0"/>
                </a:lnTo>
                <a:lnTo>
                  <a:pt x="273" y="0"/>
                </a:lnTo>
                <a:lnTo>
                  <a:pt x="280" y="0"/>
                </a:lnTo>
                <a:lnTo>
                  <a:pt x="287" y="1"/>
                </a:lnTo>
                <a:lnTo>
                  <a:pt x="301" y="4"/>
                </a:lnTo>
                <a:lnTo>
                  <a:pt x="307" y="6"/>
                </a:lnTo>
                <a:lnTo>
                  <a:pt x="314" y="9"/>
                </a:lnTo>
                <a:lnTo>
                  <a:pt x="320" y="13"/>
                </a:lnTo>
                <a:lnTo>
                  <a:pt x="325" y="17"/>
                </a:lnTo>
                <a:lnTo>
                  <a:pt x="322" y="24"/>
                </a:lnTo>
                <a:lnTo>
                  <a:pt x="320" y="31"/>
                </a:lnTo>
                <a:lnTo>
                  <a:pt x="315" y="46"/>
                </a:lnTo>
                <a:lnTo>
                  <a:pt x="312" y="46"/>
                </a:lnTo>
                <a:lnTo>
                  <a:pt x="308" y="39"/>
                </a:lnTo>
                <a:lnTo>
                  <a:pt x="304" y="33"/>
                </a:lnTo>
                <a:lnTo>
                  <a:pt x="302" y="30"/>
                </a:lnTo>
                <a:lnTo>
                  <a:pt x="300" y="28"/>
                </a:lnTo>
                <a:lnTo>
                  <a:pt x="294" y="23"/>
                </a:lnTo>
                <a:lnTo>
                  <a:pt x="288" y="20"/>
                </a:lnTo>
                <a:lnTo>
                  <a:pt x="282" y="17"/>
                </a:lnTo>
                <a:lnTo>
                  <a:pt x="278" y="16"/>
                </a:lnTo>
                <a:lnTo>
                  <a:pt x="275" y="15"/>
                </a:lnTo>
                <a:lnTo>
                  <a:pt x="267" y="15"/>
                </a:lnTo>
                <a:lnTo>
                  <a:pt x="262" y="15"/>
                </a:lnTo>
                <a:lnTo>
                  <a:pt x="258" y="16"/>
                </a:lnTo>
                <a:lnTo>
                  <a:pt x="254" y="17"/>
                </a:lnTo>
                <a:lnTo>
                  <a:pt x="249" y="18"/>
                </a:lnTo>
                <a:lnTo>
                  <a:pt x="242" y="22"/>
                </a:lnTo>
                <a:lnTo>
                  <a:pt x="238" y="24"/>
                </a:lnTo>
                <a:lnTo>
                  <a:pt x="235" y="26"/>
                </a:lnTo>
                <a:lnTo>
                  <a:pt x="232" y="29"/>
                </a:lnTo>
                <a:lnTo>
                  <a:pt x="229" y="33"/>
                </a:lnTo>
                <a:lnTo>
                  <a:pt x="227" y="36"/>
                </a:lnTo>
                <a:lnTo>
                  <a:pt x="225" y="40"/>
                </a:lnTo>
                <a:lnTo>
                  <a:pt x="224" y="44"/>
                </a:lnTo>
                <a:lnTo>
                  <a:pt x="223" y="48"/>
                </a:lnTo>
                <a:lnTo>
                  <a:pt x="222" y="52"/>
                </a:lnTo>
                <a:lnTo>
                  <a:pt x="222" y="57"/>
                </a:lnTo>
                <a:lnTo>
                  <a:pt x="222" y="63"/>
                </a:lnTo>
                <a:lnTo>
                  <a:pt x="223" y="69"/>
                </a:lnTo>
                <a:lnTo>
                  <a:pt x="224" y="74"/>
                </a:lnTo>
                <a:lnTo>
                  <a:pt x="227" y="78"/>
                </a:lnTo>
                <a:lnTo>
                  <a:pt x="229" y="82"/>
                </a:lnTo>
                <a:lnTo>
                  <a:pt x="232" y="86"/>
                </a:lnTo>
                <a:lnTo>
                  <a:pt x="236" y="89"/>
                </a:lnTo>
                <a:lnTo>
                  <a:pt x="239" y="93"/>
                </a:lnTo>
                <a:lnTo>
                  <a:pt x="248" y="98"/>
                </a:lnTo>
                <a:lnTo>
                  <a:pt x="258" y="103"/>
                </a:lnTo>
                <a:lnTo>
                  <a:pt x="278" y="112"/>
                </a:lnTo>
                <a:lnTo>
                  <a:pt x="289" y="116"/>
                </a:lnTo>
                <a:lnTo>
                  <a:pt x="299" y="121"/>
                </a:lnTo>
                <a:lnTo>
                  <a:pt x="309" y="126"/>
                </a:lnTo>
                <a:lnTo>
                  <a:pt x="313" y="129"/>
                </a:lnTo>
                <a:lnTo>
                  <a:pt x="317" y="132"/>
                </a:lnTo>
                <a:lnTo>
                  <a:pt x="321" y="136"/>
                </a:lnTo>
                <a:lnTo>
                  <a:pt x="325" y="140"/>
                </a:lnTo>
                <a:lnTo>
                  <a:pt x="328" y="145"/>
                </a:lnTo>
                <a:lnTo>
                  <a:pt x="330" y="149"/>
                </a:lnTo>
                <a:lnTo>
                  <a:pt x="332" y="155"/>
                </a:lnTo>
                <a:lnTo>
                  <a:pt x="334" y="161"/>
                </a:lnTo>
                <a:lnTo>
                  <a:pt x="335" y="167"/>
                </a:lnTo>
                <a:lnTo>
                  <a:pt x="335" y="174"/>
                </a:lnTo>
                <a:lnTo>
                  <a:pt x="335" y="183"/>
                </a:lnTo>
                <a:lnTo>
                  <a:pt x="333" y="192"/>
                </a:lnTo>
                <a:lnTo>
                  <a:pt x="332" y="196"/>
                </a:lnTo>
                <a:lnTo>
                  <a:pt x="331" y="201"/>
                </a:lnTo>
                <a:lnTo>
                  <a:pt x="330" y="205"/>
                </a:lnTo>
                <a:lnTo>
                  <a:pt x="328" y="208"/>
                </a:lnTo>
                <a:lnTo>
                  <a:pt x="324" y="216"/>
                </a:lnTo>
                <a:lnTo>
                  <a:pt x="320" y="222"/>
                </a:lnTo>
                <a:lnTo>
                  <a:pt x="317" y="226"/>
                </a:lnTo>
                <a:lnTo>
                  <a:pt x="315" y="229"/>
                </a:lnTo>
                <a:lnTo>
                  <a:pt x="309" y="234"/>
                </a:lnTo>
                <a:lnTo>
                  <a:pt x="303" y="239"/>
                </a:lnTo>
                <a:lnTo>
                  <a:pt x="296" y="243"/>
                </a:lnTo>
                <a:lnTo>
                  <a:pt x="288" y="247"/>
                </a:lnTo>
                <a:lnTo>
                  <a:pt x="285" y="249"/>
                </a:lnTo>
                <a:lnTo>
                  <a:pt x="281" y="250"/>
                </a:lnTo>
                <a:lnTo>
                  <a:pt x="273" y="253"/>
                </a:lnTo>
                <a:lnTo>
                  <a:pt x="264" y="254"/>
                </a:lnTo>
                <a:lnTo>
                  <a:pt x="255" y="255"/>
                </a:lnTo>
                <a:lnTo>
                  <a:pt x="246" y="256"/>
                </a:lnTo>
                <a:lnTo>
                  <a:pt x="239" y="255"/>
                </a:lnTo>
                <a:lnTo>
                  <a:pt x="231" y="254"/>
                </a:lnTo>
                <a:lnTo>
                  <a:pt x="223" y="253"/>
                </a:lnTo>
                <a:lnTo>
                  <a:pt x="215" y="250"/>
                </a:lnTo>
                <a:lnTo>
                  <a:pt x="211" y="249"/>
                </a:lnTo>
                <a:lnTo>
                  <a:pt x="207" y="247"/>
                </a:lnTo>
                <a:lnTo>
                  <a:pt x="199" y="244"/>
                </a:lnTo>
                <a:lnTo>
                  <a:pt x="193" y="240"/>
                </a:lnTo>
                <a:lnTo>
                  <a:pt x="190" y="238"/>
                </a:lnTo>
                <a:lnTo>
                  <a:pt x="187" y="235"/>
                </a:lnTo>
                <a:lnTo>
                  <a:pt x="190" y="227"/>
                </a:lnTo>
                <a:lnTo>
                  <a:pt x="192" y="219"/>
                </a:lnTo>
                <a:lnTo>
                  <a:pt x="193" y="211"/>
                </a:lnTo>
                <a:lnTo>
                  <a:pt x="194" y="203"/>
                </a:lnTo>
                <a:lnTo>
                  <a:pt x="198" y="203"/>
                </a:lnTo>
                <a:close/>
                <a:moveTo>
                  <a:pt x="118" y="5"/>
                </a:moveTo>
                <a:lnTo>
                  <a:pt x="126" y="5"/>
                </a:lnTo>
                <a:lnTo>
                  <a:pt x="134" y="6"/>
                </a:lnTo>
                <a:lnTo>
                  <a:pt x="142" y="5"/>
                </a:lnTo>
                <a:lnTo>
                  <a:pt x="150" y="5"/>
                </a:lnTo>
                <a:lnTo>
                  <a:pt x="150" y="252"/>
                </a:lnTo>
                <a:lnTo>
                  <a:pt x="142" y="251"/>
                </a:lnTo>
                <a:lnTo>
                  <a:pt x="134" y="250"/>
                </a:lnTo>
                <a:lnTo>
                  <a:pt x="126" y="251"/>
                </a:lnTo>
                <a:lnTo>
                  <a:pt x="118" y="252"/>
                </a:lnTo>
                <a:lnTo>
                  <a:pt x="118" y="5"/>
                </a:lnTo>
                <a:close/>
                <a:moveTo>
                  <a:pt x="76" y="219"/>
                </a:moveTo>
                <a:lnTo>
                  <a:pt x="76" y="227"/>
                </a:lnTo>
                <a:lnTo>
                  <a:pt x="76" y="236"/>
                </a:lnTo>
                <a:lnTo>
                  <a:pt x="75" y="239"/>
                </a:lnTo>
                <a:lnTo>
                  <a:pt x="74" y="243"/>
                </a:lnTo>
                <a:lnTo>
                  <a:pt x="72" y="251"/>
                </a:lnTo>
                <a:lnTo>
                  <a:pt x="70" y="258"/>
                </a:lnTo>
                <a:lnTo>
                  <a:pt x="66" y="264"/>
                </a:lnTo>
                <a:lnTo>
                  <a:pt x="62" y="271"/>
                </a:lnTo>
                <a:lnTo>
                  <a:pt x="58" y="276"/>
                </a:lnTo>
                <a:lnTo>
                  <a:pt x="53" y="281"/>
                </a:lnTo>
                <a:lnTo>
                  <a:pt x="47" y="286"/>
                </a:lnTo>
                <a:lnTo>
                  <a:pt x="41" y="290"/>
                </a:lnTo>
                <a:lnTo>
                  <a:pt x="35" y="293"/>
                </a:lnTo>
                <a:lnTo>
                  <a:pt x="27" y="296"/>
                </a:lnTo>
                <a:lnTo>
                  <a:pt x="20" y="298"/>
                </a:lnTo>
                <a:lnTo>
                  <a:pt x="12" y="299"/>
                </a:lnTo>
                <a:lnTo>
                  <a:pt x="3" y="300"/>
                </a:lnTo>
                <a:lnTo>
                  <a:pt x="0" y="290"/>
                </a:lnTo>
                <a:lnTo>
                  <a:pt x="7" y="290"/>
                </a:lnTo>
                <a:lnTo>
                  <a:pt x="14" y="288"/>
                </a:lnTo>
                <a:lnTo>
                  <a:pt x="19" y="286"/>
                </a:lnTo>
                <a:lnTo>
                  <a:pt x="24" y="284"/>
                </a:lnTo>
                <a:lnTo>
                  <a:pt x="28" y="281"/>
                </a:lnTo>
                <a:lnTo>
                  <a:pt x="30" y="279"/>
                </a:lnTo>
                <a:lnTo>
                  <a:pt x="32" y="277"/>
                </a:lnTo>
                <a:lnTo>
                  <a:pt x="35" y="273"/>
                </a:lnTo>
                <a:lnTo>
                  <a:pt x="37" y="268"/>
                </a:lnTo>
                <a:lnTo>
                  <a:pt x="40" y="264"/>
                </a:lnTo>
                <a:lnTo>
                  <a:pt x="41" y="258"/>
                </a:lnTo>
                <a:lnTo>
                  <a:pt x="42" y="253"/>
                </a:lnTo>
                <a:lnTo>
                  <a:pt x="43" y="247"/>
                </a:lnTo>
                <a:lnTo>
                  <a:pt x="44" y="236"/>
                </a:lnTo>
                <a:lnTo>
                  <a:pt x="45" y="224"/>
                </a:lnTo>
                <a:lnTo>
                  <a:pt x="45" y="5"/>
                </a:lnTo>
                <a:lnTo>
                  <a:pt x="53" y="5"/>
                </a:lnTo>
                <a:lnTo>
                  <a:pt x="61" y="6"/>
                </a:lnTo>
                <a:lnTo>
                  <a:pt x="68" y="5"/>
                </a:lnTo>
                <a:lnTo>
                  <a:pt x="76" y="5"/>
                </a:lnTo>
                <a:lnTo>
                  <a:pt x="76" y="219"/>
                </a:lnTo>
                <a:close/>
              </a:path>
            </a:pathLst>
          </a:custGeom>
          <a:solidFill>
            <a:srgbClr val="D9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1331639" y="1740878"/>
            <a:ext cx="7433797" cy="257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3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3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3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3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32" charset="0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Anne Miller is an authority on creativity and innovation and one of the world's most prolific female inventors, with 39 patents for a diverse range of products. Her inventions range from power tools for Bosch to the manufacturing system for the </a:t>
            </a:r>
            <a:r>
              <a:rPr lang="en-GB" sz="1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Femidom</a:t>
            </a:r>
            <a:r>
              <a:rPr lang="en-GB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(the female condom</a:t>
            </a:r>
            <a:r>
              <a:rPr lang="en-GB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). In </a:t>
            </a:r>
            <a:r>
              <a:rPr lang="en-GB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1988 she was a co-founder of The Technology Partnership (now one of Europe's leading technology innovation organizations) and in 2000 she founded The Creativity </a:t>
            </a:r>
            <a:r>
              <a:rPr lang="en-GB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Partnership, </a:t>
            </a:r>
            <a:r>
              <a:rPr lang="en-GB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where she provides consulting and training for some of Europe’s most successful </a:t>
            </a:r>
            <a:r>
              <a:rPr lang="en-GB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organizations. Her </a:t>
            </a:r>
            <a:r>
              <a:rPr lang="en-GB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acclaimed book "How to get your ideas adopted (and change the world)" is now available in paperback.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2504"/>
            <a:ext cx="952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412776"/>
            <a:ext cx="1213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Presenter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4328" y="4661127"/>
            <a:ext cx="124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white"/>
                </a:solidFill>
                <a:latin typeface="Calibri"/>
                <a:ea typeface="+mn-ea"/>
              </a:rPr>
              <a:t>Facilitator</a:t>
            </a:r>
            <a:endParaRPr lang="en-GB" sz="20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48" y="5046687"/>
            <a:ext cx="952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50211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Peter </a:t>
            </a:r>
            <a:r>
              <a:rPr lang="en-GB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Bullen</a:t>
            </a:r>
            <a:r>
              <a:rPr lang="en-GB" sz="1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is an Emeritus Professor at the University of Hertfordshire and a Critical Friend to a number of </a:t>
            </a:r>
            <a:r>
              <a:rPr lang="en-GB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Universities</a:t>
            </a:r>
            <a:r>
              <a:rPr lang="en-GB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involved in JISC and HEA supported projects.</a:t>
            </a:r>
          </a:p>
        </p:txBody>
      </p:sp>
    </p:spTree>
    <p:extLst>
      <p:ext uri="{BB962C8B-B14F-4D97-AF65-F5344CB8AC3E}">
        <p14:creationId xmlns:p14="http://schemas.microsoft.com/office/powerpoint/2010/main" val="1102268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unspo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557338"/>
            <a:ext cx="5435600" cy="4275137"/>
          </a:xfrm>
          <a:noFill/>
          <a:ln>
            <a:solidFill>
              <a:srgbClr val="111111"/>
            </a:solidFill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The first known records of sunspots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55650" y="5734050"/>
            <a:ext cx="4572000" cy="1123950"/>
          </a:xfrm>
          <a:prstGeom prst="rect">
            <a:avLst/>
          </a:prstGeom>
          <a:solidFill>
            <a:srgbClr val="111111"/>
          </a:solidFill>
          <a:ln w="9525">
            <a:solidFill>
              <a:srgbClr val="11111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684213" y="2781300"/>
            <a:ext cx="3692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First sunspots recorded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Chinese  : 28 BC Europeans :1612</a:t>
            </a: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unspo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557338"/>
            <a:ext cx="5435600" cy="4275137"/>
          </a:xfrm>
          <a:noFill/>
          <a:ln>
            <a:solidFill>
              <a:srgbClr val="111111"/>
            </a:solidFill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The first known records of sunspots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55650" y="5734050"/>
            <a:ext cx="4572000" cy="1123950"/>
          </a:xfrm>
          <a:prstGeom prst="rect">
            <a:avLst/>
          </a:prstGeom>
          <a:solidFill>
            <a:srgbClr val="111111"/>
          </a:solidFill>
          <a:ln w="9525">
            <a:solidFill>
              <a:srgbClr val="11111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684213" y="2781300"/>
            <a:ext cx="3692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First sunspots recorded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Chinese  : 28 BC Europeans :1612</a:t>
            </a: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9671" name="AutoShape 7"/>
          <p:cNvSpPr>
            <a:spLocks noChangeArrowheads="1"/>
          </p:cNvSpPr>
          <p:nvPr/>
        </p:nvSpPr>
        <p:spPr bwMode="auto">
          <a:xfrm>
            <a:off x="4822825" y="2132856"/>
            <a:ext cx="4321175" cy="4319587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/>
              <a:t>Ignored because </a:t>
            </a:r>
          </a:p>
          <a:p>
            <a:pPr algn="ctr"/>
            <a:r>
              <a:rPr lang="en-GB" b="1" dirty="0"/>
              <a:t>they didn’t </a:t>
            </a:r>
            <a:r>
              <a:rPr lang="en-GB" b="1" dirty="0" smtClean="0"/>
              <a:t>fit with </a:t>
            </a:r>
          </a:p>
          <a:p>
            <a:pPr algn="ctr"/>
            <a:r>
              <a:rPr lang="en-GB" b="1" dirty="0" smtClean="0"/>
              <a:t>the view of the </a:t>
            </a:r>
          </a:p>
          <a:p>
            <a:pPr algn="ctr"/>
            <a:r>
              <a:rPr lang="en-GB" b="1" dirty="0" smtClean="0"/>
              <a:t>world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en-GB" dirty="0" smtClean="0"/>
              <a:t>3 Common causes of “blindness”: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3887788" cy="3457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Filtering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 smtClean="0"/>
              <a:t>If it doesn’t fit with what we’re paying attention to, we just filter it out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Force-fitting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 smtClean="0"/>
              <a:t>If we possibly can, we force-fit things into pre-existing pigeon holes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Mismatched mental models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 smtClean="0"/>
              <a:t>Ideas that don’t fit our mental models are ignored.</a:t>
            </a:r>
          </a:p>
          <a:p>
            <a:pPr lvl="1">
              <a:lnSpc>
                <a:spcPct val="90000"/>
              </a:lnSpc>
            </a:pPr>
            <a:endParaRPr lang="en-GB" sz="1800" dirty="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651500" y="177323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1"/>
              <a:t>“What idea?”</a:t>
            </a:r>
            <a:endParaRPr lang="en-US" sz="1800" i="1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724525" y="537368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1"/>
              <a:t>“What idea?”</a:t>
            </a:r>
            <a:endParaRPr lang="en-US" sz="1800" i="1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59338" y="2708275"/>
            <a:ext cx="3744912" cy="2014538"/>
            <a:chOff x="3061" y="1842"/>
            <a:chExt cx="2359" cy="1269"/>
          </a:xfrm>
        </p:grpSpPr>
        <p:sp>
          <p:nvSpPr>
            <p:cNvPr id="27657" name="Text Box 7"/>
            <p:cNvSpPr txBox="1">
              <a:spLocks noChangeArrowheads="1"/>
            </p:cNvSpPr>
            <p:nvPr/>
          </p:nvSpPr>
          <p:spPr bwMode="auto">
            <a:xfrm>
              <a:off x="3606" y="1842"/>
              <a:ext cx="1814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 i="1"/>
                <a:t>“That’s just like my idea”</a:t>
              </a:r>
            </a:p>
            <a:p>
              <a:endParaRPr lang="en-GB" sz="1800" i="1"/>
            </a:p>
            <a:p>
              <a:r>
                <a:rPr lang="en-GB" sz="1800" i="1"/>
                <a:t>“We tried that years ago and it didn’t work”</a:t>
              </a:r>
            </a:p>
            <a:p>
              <a:endParaRPr lang="en-GB" sz="1800" i="1"/>
            </a:p>
            <a:p>
              <a:r>
                <a:rPr lang="en-GB" sz="1800" i="1"/>
                <a:t>“Great, this shows I’m right”</a:t>
              </a:r>
              <a:endParaRPr lang="en-US" sz="1800"/>
            </a:p>
          </p:txBody>
        </p:sp>
        <p:sp>
          <p:nvSpPr>
            <p:cNvPr id="27658" name="AutoShape 8"/>
            <p:cNvSpPr>
              <a:spLocks noChangeArrowheads="1"/>
            </p:cNvSpPr>
            <p:nvPr/>
          </p:nvSpPr>
          <p:spPr bwMode="auto">
            <a:xfrm rot="-1046948">
              <a:off x="3061" y="1933"/>
              <a:ext cx="499" cy="226"/>
            </a:xfrm>
            <a:prstGeom prst="leftArrow">
              <a:avLst>
                <a:gd name="adj1" fmla="val 50000"/>
                <a:gd name="adj2" fmla="val 5519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AutoShape 9"/>
            <p:cNvSpPr>
              <a:spLocks noChangeArrowheads="1"/>
            </p:cNvSpPr>
            <p:nvPr/>
          </p:nvSpPr>
          <p:spPr bwMode="auto">
            <a:xfrm>
              <a:off x="3107" y="2296"/>
              <a:ext cx="499" cy="226"/>
            </a:xfrm>
            <a:prstGeom prst="leftArrow">
              <a:avLst>
                <a:gd name="adj1" fmla="val 50000"/>
                <a:gd name="adj2" fmla="val 5519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AutoShape 10"/>
            <p:cNvSpPr>
              <a:spLocks noChangeArrowheads="1"/>
            </p:cNvSpPr>
            <p:nvPr/>
          </p:nvSpPr>
          <p:spPr bwMode="auto">
            <a:xfrm rot="1317307">
              <a:off x="3107" y="2659"/>
              <a:ext cx="499" cy="226"/>
            </a:xfrm>
            <a:prstGeom prst="leftArrow">
              <a:avLst>
                <a:gd name="adj1" fmla="val 50000"/>
                <a:gd name="adj2" fmla="val 5519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5" name="AutoShape 11"/>
          <p:cNvSpPr>
            <a:spLocks noChangeArrowheads="1"/>
          </p:cNvSpPr>
          <p:nvPr/>
        </p:nvSpPr>
        <p:spPr bwMode="auto">
          <a:xfrm rot="-1162925">
            <a:off x="4859338" y="1989138"/>
            <a:ext cx="720725" cy="36036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12"/>
          <p:cNvSpPr>
            <a:spLocks noChangeArrowheads="1"/>
          </p:cNvSpPr>
          <p:nvPr/>
        </p:nvSpPr>
        <p:spPr bwMode="auto">
          <a:xfrm rot="1458208">
            <a:off x="4787900" y="5013325"/>
            <a:ext cx="720725" cy="36036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428625" y="285750"/>
            <a:ext cx="7772400" cy="1143000"/>
          </a:xfrm>
        </p:spPr>
        <p:txBody>
          <a:bodyPr/>
          <a:lstStyle/>
          <a:p>
            <a:r>
              <a:rPr lang="en-GB" dirty="0" smtClean="0"/>
              <a:t>Opening their eyes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2500313"/>
            <a:ext cx="6049963" cy="2663825"/>
          </a:xfrm>
        </p:spPr>
        <p:txBody>
          <a:bodyPr/>
          <a:lstStyle/>
          <a:p>
            <a:r>
              <a:rPr lang="en-GB" sz="2400" dirty="0" smtClean="0"/>
              <a:t>Fit in</a:t>
            </a:r>
          </a:p>
          <a:p>
            <a:pPr lvl="1">
              <a:buFont typeface="Wingdings" pitchFamily="2" charset="2"/>
              <a:buNone/>
            </a:pPr>
            <a:r>
              <a:rPr lang="en-GB" sz="2000" dirty="0" smtClean="0"/>
              <a:t>.. with their interests, beliefs, concerns</a:t>
            </a:r>
          </a:p>
          <a:p>
            <a:r>
              <a:rPr lang="en-GB" sz="2400" dirty="0" smtClean="0"/>
              <a:t>Trigger </a:t>
            </a:r>
          </a:p>
          <a:p>
            <a:pPr lvl="1">
              <a:buFont typeface="Wingdings" pitchFamily="2" charset="2"/>
              <a:buNone/>
            </a:pPr>
            <a:r>
              <a:rPr lang="en-GB" sz="2000" dirty="0" smtClean="0"/>
              <a:t>..them to use more useful mental models</a:t>
            </a:r>
          </a:p>
          <a:p>
            <a:r>
              <a:rPr lang="en-GB" sz="2400" dirty="0" smtClean="0"/>
              <a:t>Stimulate </a:t>
            </a:r>
          </a:p>
          <a:p>
            <a:pPr lvl="1">
              <a:buFont typeface="Wingdings" pitchFamily="2" charset="2"/>
              <a:buNone/>
            </a:pPr>
            <a:r>
              <a:rPr lang="en-GB" sz="2000" dirty="0" smtClean="0"/>
              <a:t>..them to develop new mental models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643063" y="1357313"/>
            <a:ext cx="482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/>
              <a:t>Shouting louder doesn’t work</a:t>
            </a:r>
            <a:endParaRPr lang="en-US" i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300192" y="3212976"/>
            <a:ext cx="1366837" cy="1722438"/>
            <a:chOff x="827584" y="1916832"/>
            <a:chExt cx="3600401" cy="4533601"/>
          </a:xfrm>
        </p:grpSpPr>
        <p:pic>
          <p:nvPicPr>
            <p:cNvPr id="26637" name="Picture 12" descr="dumb blonde ParisHilt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916832"/>
              <a:ext cx="2857500" cy="320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TextBox 13"/>
            <p:cNvSpPr txBox="1">
              <a:spLocks noChangeArrowheads="1"/>
            </p:cNvSpPr>
            <p:nvPr/>
          </p:nvSpPr>
          <p:spPr bwMode="auto">
            <a:xfrm>
              <a:off x="899592" y="5373216"/>
              <a:ext cx="3528393" cy="1077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100"/>
                <a:t>Dumb blonde.. or….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24154" y="3212976"/>
            <a:ext cx="1135063" cy="1541463"/>
            <a:chOff x="5292080" y="1844824"/>
            <a:chExt cx="3007221" cy="4086501"/>
          </a:xfrm>
        </p:grpSpPr>
        <p:pic>
          <p:nvPicPr>
            <p:cNvPr id="26635" name="Picture 18" descr="boffin brooktefalPA_450x485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1844824"/>
              <a:ext cx="3007221" cy="324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6" name="TextBox 19"/>
            <p:cNvSpPr txBox="1">
              <a:spLocks noChangeArrowheads="1"/>
            </p:cNvSpPr>
            <p:nvPr/>
          </p:nvSpPr>
          <p:spPr bwMode="auto">
            <a:xfrm>
              <a:off x="5864436" y="5278962"/>
              <a:ext cx="1853670" cy="652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/>
                <a:t>..boffin?</a:t>
              </a:r>
            </a:p>
          </p:txBody>
        </p:sp>
      </p:grpSp>
      <p:sp>
        <p:nvSpPr>
          <p:cNvPr id="15" name="AutoShape 4"/>
          <p:cNvSpPr>
            <a:spLocks noChangeArrowheads="1"/>
          </p:cNvSpPr>
          <p:nvPr/>
        </p:nvSpPr>
        <p:spPr bwMode="auto">
          <a:xfrm rot="8230062">
            <a:off x="657507" y="4794612"/>
            <a:ext cx="804863" cy="450850"/>
          </a:xfrm>
          <a:prstGeom prst="leftArrow">
            <a:avLst>
              <a:gd name="adj1" fmla="val 50000"/>
              <a:gd name="adj2" fmla="val 4723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5373216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 smtClean="0"/>
              <a:t>Hardest</a:t>
            </a:r>
            <a:endParaRPr lang="en-US" sz="1800" dirty="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rot="13608464">
            <a:off x="784924" y="2020873"/>
            <a:ext cx="880225" cy="461487"/>
          </a:xfrm>
          <a:prstGeom prst="leftArrow">
            <a:avLst>
              <a:gd name="adj1" fmla="val 50000"/>
              <a:gd name="adj2" fmla="val 472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1556792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 smtClean="0"/>
              <a:t>Easiest</a:t>
            </a:r>
            <a:endParaRPr lang="en-US" sz="1800" dirty="0"/>
          </a:p>
        </p:txBody>
      </p:sp>
      <p:pic>
        <p:nvPicPr>
          <p:cNvPr id="19" name="Picture 18" descr="piano. 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412776"/>
            <a:ext cx="1859699" cy="1394774"/>
          </a:xfrm>
          <a:prstGeom prst="rect">
            <a:avLst/>
          </a:prstGeom>
        </p:spPr>
      </p:pic>
      <p:pic>
        <p:nvPicPr>
          <p:cNvPr id="20" name="Picture 19" descr="civil-rights-movement-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5013176"/>
            <a:ext cx="1832992" cy="123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 from the </a:t>
            </a:r>
            <a:r>
              <a:rPr lang="en-GB" dirty="0" err="1" smtClean="0"/>
              <a:t>textchat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 bwMode="auto">
          <a:xfrm>
            <a:off x="1619250" y="2420193"/>
            <a:ext cx="1800225" cy="1223963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i="1" dirty="0"/>
              <a:t>“It’s too expensive”</a:t>
            </a:r>
            <a:endParaRPr lang="en-GB" sz="2000" dirty="0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2: Frozen</a:t>
            </a: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691680" y="4077072"/>
            <a:ext cx="5903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Aware, but insufficiently motivated to act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492500" y="2132856"/>
            <a:ext cx="2016125" cy="1223962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i="1" dirty="0" smtClean="0"/>
              <a:t>“Its not my priority”</a:t>
            </a:r>
            <a:endParaRPr lang="en-GB" sz="2000" i="1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651500" y="2493218"/>
            <a:ext cx="2016125" cy="1223963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i="1" dirty="0"/>
              <a:t>“It’s too risky”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5576" y="2780928"/>
            <a:ext cx="7632848" cy="3024336"/>
          </a:xfrm>
        </p:spPr>
        <p:txBody>
          <a:bodyPr/>
          <a:lstStyle/>
          <a:p>
            <a:r>
              <a:rPr lang="en-GB" sz="2400" dirty="0" smtClean="0"/>
              <a:t>Here are some examples from other workshops..</a:t>
            </a:r>
          </a:p>
          <a:p>
            <a:pPr lvl="1"/>
            <a:r>
              <a:rPr lang="en-GB" sz="2000" dirty="0" smtClean="0"/>
              <a:t>A field full of unused new, taxed ambulances</a:t>
            </a:r>
          </a:p>
          <a:p>
            <a:pPr lvl="1"/>
            <a:r>
              <a:rPr lang="en-GB" sz="2000" dirty="0" smtClean="0"/>
              <a:t>Creating a better workspace for the test engineers</a:t>
            </a:r>
          </a:p>
          <a:p>
            <a:pPr lvl="1"/>
            <a:r>
              <a:rPr lang="en-GB" sz="2000" dirty="0" smtClean="0"/>
              <a:t>A bright idea to improve a jet engine</a:t>
            </a:r>
          </a:p>
          <a:p>
            <a:pPr lvl="1"/>
            <a:r>
              <a:rPr lang="en-GB" sz="2000" dirty="0" smtClean="0"/>
              <a:t>A reorganisation that’s increased customer complaints</a:t>
            </a:r>
          </a:p>
          <a:p>
            <a:pPr lvl="1"/>
            <a:r>
              <a:rPr lang="en-GB" sz="2000" dirty="0" smtClean="0"/>
              <a:t>An IT upgrade</a:t>
            </a:r>
          </a:p>
          <a:p>
            <a:pPr lvl="1"/>
            <a:r>
              <a:rPr lang="en-GB" sz="2000" dirty="0" smtClean="0"/>
              <a:t>Persuading people to act on climate change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GB" sz="36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Where are you getting “frozen” reactions?</a:t>
            </a:r>
            <a:endParaRPr lang="en-GB" sz="3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43608" y="184482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Share with text chat and we’ll discuss some a few slides further on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Schein’s unfreezing technique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4076700"/>
            <a:ext cx="5184775" cy="2320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dirty="0" smtClean="0"/>
              <a:t>3 things to provide simultaneously</a:t>
            </a:r>
          </a:p>
          <a:p>
            <a:pPr lvl="1"/>
            <a:r>
              <a:rPr lang="en-GB" sz="2000" dirty="0" smtClean="0"/>
              <a:t>Evidence that the </a:t>
            </a:r>
            <a:r>
              <a:rPr lang="en-GB" sz="2000" i="1" dirty="0" smtClean="0"/>
              <a:t>status quo</a:t>
            </a:r>
            <a:r>
              <a:rPr lang="en-GB" sz="2000" dirty="0" smtClean="0"/>
              <a:t> is not OK</a:t>
            </a:r>
          </a:p>
          <a:p>
            <a:pPr lvl="1"/>
            <a:r>
              <a:rPr lang="en-GB" sz="2000" dirty="0" smtClean="0"/>
              <a:t>Connection with things they care about</a:t>
            </a:r>
          </a:p>
          <a:p>
            <a:pPr lvl="1"/>
            <a:r>
              <a:rPr lang="en-GB" sz="2000" dirty="0" smtClean="0"/>
              <a:t>A sense of psychological safety</a:t>
            </a:r>
          </a:p>
          <a:p>
            <a:endParaRPr lang="en-GB" sz="2400" dirty="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27088" y="1484313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GB" sz="2000" i="1"/>
              <a:t>“The data’s unconvincing”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067175" y="1844675"/>
            <a:ext cx="399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/>
              <a:t>“Its someone else’s responsibility”</a:t>
            </a:r>
            <a:endParaRPr lang="en-US" sz="2000" i="1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195513" y="2205038"/>
            <a:ext cx="169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/>
              <a:t>“It’s too risky”</a:t>
            </a:r>
            <a:endParaRPr lang="en-US" sz="2000" i="1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211638" y="234950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/>
              <a:t>“Why should I bother?”</a:t>
            </a:r>
            <a:endParaRPr lang="en-US" sz="2000" i="1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971550" y="2781300"/>
            <a:ext cx="7126288" cy="1296988"/>
            <a:chOff x="612" y="1752"/>
            <a:chExt cx="4489" cy="817"/>
          </a:xfrm>
        </p:grpSpPr>
        <p:grpSp>
          <p:nvGrpSpPr>
            <p:cNvPr id="28688" name="Group 9"/>
            <p:cNvGrpSpPr>
              <a:grpSpLocks/>
            </p:cNvGrpSpPr>
            <p:nvPr/>
          </p:nvGrpSpPr>
          <p:grpSpPr bwMode="auto">
            <a:xfrm>
              <a:off x="3061" y="1752"/>
              <a:ext cx="2040" cy="817"/>
              <a:chOff x="3061" y="1752"/>
              <a:chExt cx="2040" cy="817"/>
            </a:xfrm>
          </p:grpSpPr>
          <p:sp>
            <p:nvSpPr>
              <p:cNvPr id="28692" name="AutoShape 10"/>
              <p:cNvSpPr>
                <a:spLocks noChangeArrowheads="1"/>
              </p:cNvSpPr>
              <p:nvPr/>
            </p:nvSpPr>
            <p:spPr bwMode="auto">
              <a:xfrm>
                <a:off x="3061" y="1752"/>
                <a:ext cx="2040" cy="817"/>
              </a:xfrm>
              <a:prstGeom prst="leftArrow">
                <a:avLst>
                  <a:gd name="adj1" fmla="val 50000"/>
                  <a:gd name="adj2" fmla="val 6242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>
                <a:off x="3334" y="2024"/>
                <a:ext cx="17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/>
                  <a:t>Resistance to change</a:t>
                </a:r>
                <a:endParaRPr lang="en-US" sz="2000" b="1"/>
              </a:p>
            </p:txBody>
          </p:sp>
        </p:grpSp>
        <p:grpSp>
          <p:nvGrpSpPr>
            <p:cNvPr id="28689" name="Group 12"/>
            <p:cNvGrpSpPr>
              <a:grpSpLocks/>
            </p:cNvGrpSpPr>
            <p:nvPr/>
          </p:nvGrpSpPr>
          <p:grpSpPr bwMode="auto">
            <a:xfrm>
              <a:off x="612" y="1752"/>
              <a:ext cx="2032" cy="817"/>
              <a:chOff x="612" y="1752"/>
              <a:chExt cx="2032" cy="817"/>
            </a:xfrm>
          </p:grpSpPr>
          <p:sp>
            <p:nvSpPr>
              <p:cNvPr id="28690" name="AutoShape 13"/>
              <p:cNvSpPr>
                <a:spLocks noChangeArrowheads="1"/>
              </p:cNvSpPr>
              <p:nvPr/>
            </p:nvSpPr>
            <p:spPr bwMode="auto">
              <a:xfrm rot="10800000">
                <a:off x="612" y="1752"/>
                <a:ext cx="2032" cy="817"/>
              </a:xfrm>
              <a:prstGeom prst="leftArrow">
                <a:avLst>
                  <a:gd name="adj1" fmla="val 50000"/>
                  <a:gd name="adj2" fmla="val 6217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Text Box 14"/>
              <p:cNvSpPr txBox="1">
                <a:spLocks noChangeArrowheads="1"/>
              </p:cNvSpPr>
              <p:nvPr/>
            </p:nvSpPr>
            <p:spPr bwMode="auto">
              <a:xfrm>
                <a:off x="748" y="2024"/>
                <a:ext cx="16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/>
                  <a:t>Pressure for change</a:t>
                </a:r>
                <a:endParaRPr lang="en-US" sz="2000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Schein’s unfreezing technique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4076700"/>
            <a:ext cx="5184775" cy="2320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dirty="0" smtClean="0"/>
              <a:t>3 things to provide simultaneously</a:t>
            </a:r>
          </a:p>
          <a:p>
            <a:pPr lvl="1"/>
            <a:r>
              <a:rPr lang="en-GB" sz="2000" dirty="0" smtClean="0"/>
              <a:t>Evidence that the </a:t>
            </a:r>
            <a:r>
              <a:rPr lang="en-GB" sz="2000" i="1" dirty="0" smtClean="0"/>
              <a:t>status quo</a:t>
            </a:r>
            <a:r>
              <a:rPr lang="en-GB" sz="2000" dirty="0" smtClean="0"/>
              <a:t> is not OK</a:t>
            </a:r>
          </a:p>
          <a:p>
            <a:pPr lvl="1"/>
            <a:r>
              <a:rPr lang="en-GB" sz="2000" dirty="0" smtClean="0"/>
              <a:t>Connection with things they care about</a:t>
            </a:r>
          </a:p>
          <a:p>
            <a:pPr lvl="1"/>
            <a:r>
              <a:rPr lang="en-GB" sz="2000" dirty="0" smtClean="0"/>
              <a:t>A sense of psychological safety</a:t>
            </a:r>
          </a:p>
          <a:p>
            <a:endParaRPr lang="en-GB" sz="2400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27088" y="1484313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GB" sz="2000" i="1"/>
              <a:t>“The data’s unconvincing”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067175" y="1844675"/>
            <a:ext cx="399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/>
              <a:t>“Its someone else’s responsibility”</a:t>
            </a:r>
            <a:endParaRPr lang="en-US" sz="2000" i="1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95513" y="2205038"/>
            <a:ext cx="169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/>
              <a:t>“It’s too risky”</a:t>
            </a:r>
            <a:endParaRPr lang="en-US" sz="2000" i="1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211638" y="234950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1"/>
              <a:t>“Why should I bother?”</a:t>
            </a:r>
            <a:endParaRPr lang="en-US" sz="2000" i="1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27584" y="2708920"/>
            <a:ext cx="7632848" cy="1512317"/>
            <a:chOff x="521" y="1706"/>
            <a:chExt cx="4718" cy="998"/>
          </a:xfrm>
        </p:grpSpPr>
        <p:sp>
          <p:nvSpPr>
            <p:cNvPr id="29707" name="Rectangle 16"/>
            <p:cNvSpPr>
              <a:spLocks noChangeArrowheads="1"/>
            </p:cNvSpPr>
            <p:nvPr/>
          </p:nvSpPr>
          <p:spPr bwMode="auto">
            <a:xfrm>
              <a:off x="521" y="1706"/>
              <a:ext cx="4718" cy="9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AutoShape 17"/>
            <p:cNvSpPr>
              <a:spLocks noChangeArrowheads="1"/>
            </p:cNvSpPr>
            <p:nvPr/>
          </p:nvSpPr>
          <p:spPr bwMode="auto">
            <a:xfrm>
              <a:off x="3243" y="1933"/>
              <a:ext cx="1407" cy="545"/>
            </a:xfrm>
            <a:prstGeom prst="leftArrow">
              <a:avLst>
                <a:gd name="adj1" fmla="val 50000"/>
                <a:gd name="adj2" fmla="val 645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 dirty="0"/>
                <a:t>Resistance to change</a:t>
              </a:r>
              <a:endParaRPr lang="en-US" sz="1400" b="1" dirty="0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703" y="1706"/>
              <a:ext cx="2177" cy="998"/>
              <a:chOff x="602" y="1858"/>
              <a:chExt cx="2177" cy="998"/>
            </a:xfrm>
          </p:grpSpPr>
          <p:sp>
            <p:nvSpPr>
              <p:cNvPr id="29710" name="AutoShape 19"/>
              <p:cNvSpPr>
                <a:spLocks noChangeArrowheads="1"/>
              </p:cNvSpPr>
              <p:nvPr/>
            </p:nvSpPr>
            <p:spPr bwMode="auto">
              <a:xfrm rot="10800000">
                <a:off x="602" y="1858"/>
                <a:ext cx="2177" cy="998"/>
              </a:xfrm>
              <a:prstGeom prst="leftArrow">
                <a:avLst>
                  <a:gd name="adj1" fmla="val 50000"/>
                  <a:gd name="adj2" fmla="val 5453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1" name="Text Box 20"/>
              <p:cNvSpPr txBox="1">
                <a:spLocks noChangeArrowheads="1"/>
              </p:cNvSpPr>
              <p:nvPr/>
            </p:nvSpPr>
            <p:spPr bwMode="auto">
              <a:xfrm>
                <a:off x="657" y="2205"/>
                <a:ext cx="197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Pressure for change</a:t>
                </a:r>
                <a:endParaRPr lang="en-US" b="1" dirty="0"/>
              </a:p>
            </p:txBody>
          </p:sp>
        </p:grpSp>
      </p:grpSp>
      <p:sp>
        <p:nvSpPr>
          <p:cNvPr id="341013" name="Freeform 21"/>
          <p:cNvSpPr>
            <a:spLocks/>
          </p:cNvSpPr>
          <p:nvPr/>
        </p:nvSpPr>
        <p:spPr bwMode="auto">
          <a:xfrm>
            <a:off x="6804025" y="3600450"/>
            <a:ext cx="1933575" cy="2420938"/>
          </a:xfrm>
          <a:custGeom>
            <a:avLst/>
            <a:gdLst>
              <a:gd name="T0" fmla="*/ 0 w 1218"/>
              <a:gd name="T1" fmla="*/ 2147483647 h 1525"/>
              <a:gd name="T2" fmla="*/ 2147483647 w 1218"/>
              <a:gd name="T3" fmla="*/ 2147483647 h 1525"/>
              <a:gd name="T4" fmla="*/ 2147483647 w 1218"/>
              <a:gd name="T5" fmla="*/ 2147483647 h 1525"/>
              <a:gd name="T6" fmla="*/ 2147483647 w 1218"/>
              <a:gd name="T7" fmla="*/ 0 h 1525"/>
              <a:gd name="T8" fmla="*/ 0 60000 65536"/>
              <a:gd name="T9" fmla="*/ 0 60000 65536"/>
              <a:gd name="T10" fmla="*/ 0 60000 65536"/>
              <a:gd name="T11" fmla="*/ 0 60000 65536"/>
              <a:gd name="T12" fmla="*/ 0 w 1218"/>
              <a:gd name="T13" fmla="*/ 0 h 1525"/>
              <a:gd name="T14" fmla="*/ 1218 w 1218"/>
              <a:gd name="T15" fmla="*/ 1525 h 1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8" h="1525">
                <a:moveTo>
                  <a:pt x="0" y="1525"/>
                </a:moveTo>
                <a:cubicBezTo>
                  <a:pt x="172" y="1415"/>
                  <a:pt x="842" y="1064"/>
                  <a:pt x="1030" y="864"/>
                </a:cubicBezTo>
                <a:cubicBezTo>
                  <a:pt x="1218" y="664"/>
                  <a:pt x="1198" y="468"/>
                  <a:pt x="1126" y="324"/>
                </a:cubicBezTo>
                <a:cubicBezTo>
                  <a:pt x="1054" y="180"/>
                  <a:pt x="708" y="68"/>
                  <a:pt x="59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7848600" cy="1023937"/>
          </a:xfrm>
        </p:spPr>
        <p:txBody>
          <a:bodyPr/>
          <a:lstStyle/>
          <a:p>
            <a:r>
              <a:rPr lang="en-GB" sz="2400" dirty="0" smtClean="0"/>
              <a:t>What gave Vandy the courage to leave South Africa?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1188" y="2060575"/>
            <a:ext cx="2952750" cy="2886075"/>
            <a:chOff x="385" y="1298"/>
            <a:chExt cx="1860" cy="1818"/>
          </a:xfrm>
        </p:grpSpPr>
        <p:pic>
          <p:nvPicPr>
            <p:cNvPr id="2970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1570"/>
              <a:ext cx="120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Text Box 6"/>
            <p:cNvSpPr txBox="1">
              <a:spLocks noChangeArrowheads="1"/>
            </p:cNvSpPr>
            <p:nvPr/>
          </p:nvSpPr>
          <p:spPr bwMode="auto">
            <a:xfrm>
              <a:off x="385" y="2750"/>
              <a:ext cx="108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/>
                <a:t>Being robbed at gunpoint.</a:t>
              </a:r>
              <a:endParaRPr lang="en-US" sz="1600"/>
            </a:p>
          </p:txBody>
        </p:sp>
        <p:sp>
          <p:nvSpPr>
            <p:cNvPr id="29711" name="AutoShape 7"/>
            <p:cNvSpPr>
              <a:spLocks noChangeArrowheads="1"/>
            </p:cNvSpPr>
            <p:nvPr/>
          </p:nvSpPr>
          <p:spPr bwMode="auto">
            <a:xfrm>
              <a:off x="1247" y="1298"/>
              <a:ext cx="998" cy="726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800"/>
                <a:t>shock</a:t>
              </a:r>
              <a:endParaRPr lang="en-US" sz="180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987675" y="2565400"/>
            <a:ext cx="2881313" cy="3316288"/>
            <a:chOff x="1882" y="1616"/>
            <a:chExt cx="1815" cy="2089"/>
          </a:xfrm>
        </p:grpSpPr>
        <p:pic>
          <p:nvPicPr>
            <p:cNvPr id="2970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7" y="1979"/>
              <a:ext cx="1361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7" name="Text Box 10"/>
            <p:cNvSpPr txBox="1">
              <a:spLocks noChangeArrowheads="1"/>
            </p:cNvSpPr>
            <p:nvPr/>
          </p:nvSpPr>
          <p:spPr bwMode="auto">
            <a:xfrm>
              <a:off x="1882" y="3339"/>
              <a:ext cx="154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/>
                <a:t>Fear her kids would think violence was normal.</a:t>
              </a:r>
              <a:endParaRPr lang="en-US" sz="1600"/>
            </a:p>
          </p:txBody>
        </p:sp>
        <p:sp>
          <p:nvSpPr>
            <p:cNvPr id="29708" name="AutoShape 11"/>
            <p:cNvSpPr>
              <a:spLocks noChangeArrowheads="1"/>
            </p:cNvSpPr>
            <p:nvPr/>
          </p:nvSpPr>
          <p:spPr bwMode="auto">
            <a:xfrm>
              <a:off x="2699" y="1616"/>
              <a:ext cx="998" cy="726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800"/>
                <a:t>connection</a:t>
              </a:r>
              <a:endParaRPr lang="en-US" sz="180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724525" y="3068638"/>
            <a:ext cx="2809875" cy="3100387"/>
            <a:chOff x="3696" y="1979"/>
            <a:chExt cx="1770" cy="1953"/>
          </a:xfrm>
        </p:grpSpPr>
        <p:pic>
          <p:nvPicPr>
            <p:cNvPr id="29703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2" y="2614"/>
              <a:ext cx="1462" cy="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4" name="Text Box 14"/>
            <p:cNvSpPr txBox="1">
              <a:spLocks noChangeArrowheads="1"/>
            </p:cNvSpPr>
            <p:nvPr/>
          </p:nvSpPr>
          <p:spPr bwMode="auto">
            <a:xfrm>
              <a:off x="3696" y="3566"/>
              <a:ext cx="154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/>
                <a:t>Calculating they could afford one year.</a:t>
              </a:r>
              <a:endParaRPr lang="en-US" sz="1600"/>
            </a:p>
          </p:txBody>
        </p:sp>
        <p:sp>
          <p:nvSpPr>
            <p:cNvPr id="29705" name="AutoShape 15"/>
            <p:cNvSpPr>
              <a:spLocks noChangeArrowheads="1"/>
            </p:cNvSpPr>
            <p:nvPr/>
          </p:nvSpPr>
          <p:spPr bwMode="auto">
            <a:xfrm>
              <a:off x="4286" y="1979"/>
              <a:ext cx="1180" cy="816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800"/>
                <a:t> safety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27013" y="6309320"/>
            <a:ext cx="8621712" cy="228600"/>
          </a:xfrm>
          <a:prstGeom prst="rect">
            <a:avLst/>
          </a:prstGeom>
          <a:solidFill>
            <a:srgbClr val="293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CCCCFF"/>
              </a:solidFill>
              <a:latin typeface="Calibri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27013" y="238126"/>
            <a:ext cx="8621712" cy="958626"/>
          </a:xfrm>
          <a:prstGeom prst="rect">
            <a:avLst/>
          </a:prstGeom>
          <a:solidFill>
            <a:srgbClr val="293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4F81BD">
                    <a:lumMod val="40000"/>
                    <a:lumOff val="60000"/>
                  </a:srgbClr>
                </a:solidFill>
                <a:latin typeface="Calibri"/>
              </a:rPr>
              <a:t>Session practice</a:t>
            </a:r>
            <a:endParaRPr lang="en-US" dirty="0">
              <a:solidFill>
                <a:srgbClr val="4F81BD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2725" y="6345238"/>
            <a:ext cx="39338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900" b="1" dirty="0">
                <a:solidFill>
                  <a:srgbClr val="9CA1BD"/>
                </a:solidFill>
                <a:latin typeface="Calibri"/>
              </a:rPr>
              <a:t>Joint Information Systems Committee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7013" y="1412777"/>
            <a:ext cx="8621712" cy="4932462"/>
          </a:xfrm>
          <a:prstGeom prst="rect">
            <a:avLst/>
          </a:prstGeom>
          <a:solidFill>
            <a:srgbClr val="9CA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2" name="Freeform 7"/>
          <p:cNvSpPr>
            <a:spLocks noChangeArrowheads="1"/>
          </p:cNvSpPr>
          <p:nvPr/>
        </p:nvSpPr>
        <p:spPr bwMode="auto">
          <a:xfrm>
            <a:off x="425450" y="404813"/>
            <a:ext cx="828675" cy="431800"/>
          </a:xfrm>
          <a:custGeom>
            <a:avLst/>
            <a:gdLst>
              <a:gd name="T0" fmla="*/ 2147483647 w 575"/>
              <a:gd name="T1" fmla="*/ 2147483647 h 300"/>
              <a:gd name="T2" fmla="*/ 2147483647 w 575"/>
              <a:gd name="T3" fmla="*/ 2147483647 h 300"/>
              <a:gd name="T4" fmla="*/ 2147483647 w 575"/>
              <a:gd name="T5" fmla="*/ 2147483647 h 300"/>
              <a:gd name="T6" fmla="*/ 2147483647 w 575"/>
              <a:gd name="T7" fmla="*/ 2147483647 h 300"/>
              <a:gd name="T8" fmla="*/ 2147483647 w 575"/>
              <a:gd name="T9" fmla="*/ 2147483647 h 300"/>
              <a:gd name="T10" fmla="*/ 2147483647 w 575"/>
              <a:gd name="T11" fmla="*/ 2147483647 h 300"/>
              <a:gd name="T12" fmla="*/ 2147483647 w 575"/>
              <a:gd name="T13" fmla="*/ 2147483647 h 300"/>
              <a:gd name="T14" fmla="*/ 2147483647 w 575"/>
              <a:gd name="T15" fmla="*/ 2147483647 h 300"/>
              <a:gd name="T16" fmla="*/ 2147483647 w 575"/>
              <a:gd name="T17" fmla="*/ 0 h 300"/>
              <a:gd name="T18" fmla="*/ 2147483647 w 575"/>
              <a:gd name="T19" fmla="*/ 2147483647 h 300"/>
              <a:gd name="T20" fmla="*/ 2147483647 w 575"/>
              <a:gd name="T21" fmla="*/ 2147483647 h 300"/>
              <a:gd name="T22" fmla="*/ 2147483647 w 575"/>
              <a:gd name="T23" fmla="*/ 2147483647 h 300"/>
              <a:gd name="T24" fmla="*/ 2147483647 w 575"/>
              <a:gd name="T25" fmla="*/ 2147483647 h 300"/>
              <a:gd name="T26" fmla="*/ 2147483647 w 575"/>
              <a:gd name="T27" fmla="*/ 2147483647 h 300"/>
              <a:gd name="T28" fmla="*/ 2147483647 w 575"/>
              <a:gd name="T29" fmla="*/ 2147483647 h 300"/>
              <a:gd name="T30" fmla="*/ 2147483647 w 575"/>
              <a:gd name="T31" fmla="*/ 2147483647 h 300"/>
              <a:gd name="T32" fmla="*/ 2147483647 w 575"/>
              <a:gd name="T33" fmla="*/ 2147483647 h 300"/>
              <a:gd name="T34" fmla="*/ 2147483647 w 575"/>
              <a:gd name="T35" fmla="*/ 2147483647 h 300"/>
              <a:gd name="T36" fmla="*/ 2147483647 w 575"/>
              <a:gd name="T37" fmla="*/ 2147483647 h 300"/>
              <a:gd name="T38" fmla="*/ 2147483647 w 575"/>
              <a:gd name="T39" fmla="*/ 2147483647 h 300"/>
              <a:gd name="T40" fmla="*/ 2147483647 w 575"/>
              <a:gd name="T41" fmla="*/ 2147483647 h 300"/>
              <a:gd name="T42" fmla="*/ 2147483647 w 575"/>
              <a:gd name="T43" fmla="*/ 2147483647 h 300"/>
              <a:gd name="T44" fmla="*/ 2147483647 w 575"/>
              <a:gd name="T45" fmla="*/ 2147483647 h 300"/>
              <a:gd name="T46" fmla="*/ 2147483647 w 575"/>
              <a:gd name="T47" fmla="*/ 2147483647 h 300"/>
              <a:gd name="T48" fmla="*/ 2147483647 w 575"/>
              <a:gd name="T49" fmla="*/ 2147483647 h 300"/>
              <a:gd name="T50" fmla="*/ 2147483647 w 575"/>
              <a:gd name="T51" fmla="*/ 2147483647 h 300"/>
              <a:gd name="T52" fmla="*/ 2147483647 w 575"/>
              <a:gd name="T53" fmla="*/ 2147483647 h 300"/>
              <a:gd name="T54" fmla="*/ 2147483647 w 575"/>
              <a:gd name="T55" fmla="*/ 2147483647 h 300"/>
              <a:gd name="T56" fmla="*/ 2147483647 w 575"/>
              <a:gd name="T57" fmla="*/ 2147483647 h 300"/>
              <a:gd name="T58" fmla="*/ 2147483647 w 575"/>
              <a:gd name="T59" fmla="*/ 2147483647 h 300"/>
              <a:gd name="T60" fmla="*/ 2147483647 w 575"/>
              <a:gd name="T61" fmla="*/ 2147483647 h 300"/>
              <a:gd name="T62" fmla="*/ 2147483647 w 575"/>
              <a:gd name="T63" fmla="*/ 2147483647 h 300"/>
              <a:gd name="T64" fmla="*/ 2147483647 w 575"/>
              <a:gd name="T65" fmla="*/ 2147483647 h 300"/>
              <a:gd name="T66" fmla="*/ 2147483647 w 575"/>
              <a:gd name="T67" fmla="*/ 2147483647 h 300"/>
              <a:gd name="T68" fmla="*/ 2147483647 w 575"/>
              <a:gd name="T69" fmla="*/ 2147483647 h 300"/>
              <a:gd name="T70" fmla="*/ 2147483647 w 575"/>
              <a:gd name="T71" fmla="*/ 2147483647 h 300"/>
              <a:gd name="T72" fmla="*/ 2147483647 w 575"/>
              <a:gd name="T73" fmla="*/ 2147483647 h 300"/>
              <a:gd name="T74" fmla="*/ 2147483647 w 575"/>
              <a:gd name="T75" fmla="*/ 2147483647 h 300"/>
              <a:gd name="T76" fmla="*/ 2147483647 w 575"/>
              <a:gd name="T77" fmla="*/ 2147483647 h 300"/>
              <a:gd name="T78" fmla="*/ 2147483647 w 575"/>
              <a:gd name="T79" fmla="*/ 2147483647 h 300"/>
              <a:gd name="T80" fmla="*/ 2147483647 w 575"/>
              <a:gd name="T81" fmla="*/ 2147483647 h 300"/>
              <a:gd name="T82" fmla="*/ 2147483647 w 575"/>
              <a:gd name="T83" fmla="*/ 2147483647 h 300"/>
              <a:gd name="T84" fmla="*/ 2147483647 w 575"/>
              <a:gd name="T85" fmla="*/ 2147483647 h 300"/>
              <a:gd name="T86" fmla="*/ 2147483647 w 575"/>
              <a:gd name="T87" fmla="*/ 2147483647 h 300"/>
              <a:gd name="T88" fmla="*/ 2147483647 w 575"/>
              <a:gd name="T89" fmla="*/ 2147483647 h 300"/>
              <a:gd name="T90" fmla="*/ 2147483647 w 575"/>
              <a:gd name="T91" fmla="*/ 2147483647 h 300"/>
              <a:gd name="T92" fmla="*/ 2147483647 w 575"/>
              <a:gd name="T93" fmla="*/ 2147483647 h 300"/>
              <a:gd name="T94" fmla="*/ 2147483647 w 575"/>
              <a:gd name="T95" fmla="*/ 2147483647 h 300"/>
              <a:gd name="T96" fmla="*/ 2147483647 w 575"/>
              <a:gd name="T97" fmla="*/ 2147483647 h 300"/>
              <a:gd name="T98" fmla="*/ 2147483647 w 575"/>
              <a:gd name="T99" fmla="*/ 2147483647 h 300"/>
              <a:gd name="T100" fmla="*/ 2147483647 w 575"/>
              <a:gd name="T101" fmla="*/ 2147483647 h 300"/>
              <a:gd name="T102" fmla="*/ 2147483647 w 575"/>
              <a:gd name="T103" fmla="*/ 2147483647 h 300"/>
              <a:gd name="T104" fmla="*/ 2147483647 w 575"/>
              <a:gd name="T105" fmla="*/ 2147483647 h 300"/>
              <a:gd name="T106" fmla="*/ 2147483647 w 575"/>
              <a:gd name="T107" fmla="*/ 2147483647 h 300"/>
              <a:gd name="T108" fmla="*/ 2147483647 w 575"/>
              <a:gd name="T109" fmla="*/ 2147483647 h 3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75"/>
              <a:gd name="T166" fmla="*/ 0 h 300"/>
              <a:gd name="T167" fmla="*/ 575 w 575"/>
              <a:gd name="T168" fmla="*/ 300 h 3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75" h="300">
                <a:moveTo>
                  <a:pt x="568" y="235"/>
                </a:moveTo>
                <a:lnTo>
                  <a:pt x="564" y="238"/>
                </a:lnTo>
                <a:lnTo>
                  <a:pt x="560" y="241"/>
                </a:lnTo>
                <a:lnTo>
                  <a:pt x="550" y="245"/>
                </a:lnTo>
                <a:lnTo>
                  <a:pt x="541" y="248"/>
                </a:lnTo>
                <a:lnTo>
                  <a:pt x="530" y="251"/>
                </a:lnTo>
                <a:lnTo>
                  <a:pt x="520" y="253"/>
                </a:lnTo>
                <a:lnTo>
                  <a:pt x="510" y="255"/>
                </a:lnTo>
                <a:lnTo>
                  <a:pt x="499" y="256"/>
                </a:lnTo>
                <a:lnTo>
                  <a:pt x="489" y="256"/>
                </a:lnTo>
                <a:lnTo>
                  <a:pt x="474" y="255"/>
                </a:lnTo>
                <a:lnTo>
                  <a:pt x="461" y="254"/>
                </a:lnTo>
                <a:lnTo>
                  <a:pt x="448" y="251"/>
                </a:lnTo>
                <a:lnTo>
                  <a:pt x="442" y="249"/>
                </a:lnTo>
                <a:lnTo>
                  <a:pt x="436" y="247"/>
                </a:lnTo>
                <a:lnTo>
                  <a:pt x="424" y="242"/>
                </a:lnTo>
                <a:lnTo>
                  <a:pt x="414" y="236"/>
                </a:lnTo>
                <a:lnTo>
                  <a:pt x="405" y="229"/>
                </a:lnTo>
                <a:lnTo>
                  <a:pt x="400" y="225"/>
                </a:lnTo>
                <a:lnTo>
                  <a:pt x="396" y="221"/>
                </a:lnTo>
                <a:lnTo>
                  <a:pt x="388" y="212"/>
                </a:lnTo>
                <a:lnTo>
                  <a:pt x="385" y="207"/>
                </a:lnTo>
                <a:lnTo>
                  <a:pt x="381" y="202"/>
                </a:lnTo>
                <a:lnTo>
                  <a:pt x="376" y="192"/>
                </a:lnTo>
                <a:lnTo>
                  <a:pt x="371" y="180"/>
                </a:lnTo>
                <a:lnTo>
                  <a:pt x="369" y="174"/>
                </a:lnTo>
                <a:lnTo>
                  <a:pt x="367" y="168"/>
                </a:lnTo>
                <a:lnTo>
                  <a:pt x="364" y="155"/>
                </a:lnTo>
                <a:lnTo>
                  <a:pt x="363" y="141"/>
                </a:lnTo>
                <a:lnTo>
                  <a:pt x="362" y="127"/>
                </a:lnTo>
                <a:lnTo>
                  <a:pt x="362" y="120"/>
                </a:lnTo>
                <a:lnTo>
                  <a:pt x="363" y="112"/>
                </a:lnTo>
                <a:lnTo>
                  <a:pt x="365" y="98"/>
                </a:lnTo>
                <a:lnTo>
                  <a:pt x="368" y="85"/>
                </a:lnTo>
                <a:lnTo>
                  <a:pt x="370" y="79"/>
                </a:lnTo>
                <a:lnTo>
                  <a:pt x="373" y="73"/>
                </a:lnTo>
                <a:lnTo>
                  <a:pt x="375" y="67"/>
                </a:lnTo>
                <a:lnTo>
                  <a:pt x="378" y="62"/>
                </a:lnTo>
                <a:lnTo>
                  <a:pt x="382" y="56"/>
                </a:lnTo>
                <a:lnTo>
                  <a:pt x="385" y="51"/>
                </a:lnTo>
                <a:lnTo>
                  <a:pt x="393" y="42"/>
                </a:lnTo>
                <a:lnTo>
                  <a:pt x="397" y="37"/>
                </a:lnTo>
                <a:lnTo>
                  <a:pt x="402" y="33"/>
                </a:lnTo>
                <a:lnTo>
                  <a:pt x="411" y="25"/>
                </a:lnTo>
                <a:lnTo>
                  <a:pt x="416" y="22"/>
                </a:lnTo>
                <a:lnTo>
                  <a:pt x="422" y="19"/>
                </a:lnTo>
                <a:lnTo>
                  <a:pt x="433" y="13"/>
                </a:lnTo>
                <a:lnTo>
                  <a:pt x="445" y="8"/>
                </a:lnTo>
                <a:lnTo>
                  <a:pt x="451" y="6"/>
                </a:lnTo>
                <a:lnTo>
                  <a:pt x="457" y="5"/>
                </a:lnTo>
                <a:lnTo>
                  <a:pt x="470" y="2"/>
                </a:lnTo>
                <a:lnTo>
                  <a:pt x="484" y="0"/>
                </a:lnTo>
                <a:lnTo>
                  <a:pt x="498" y="0"/>
                </a:lnTo>
                <a:lnTo>
                  <a:pt x="508" y="0"/>
                </a:lnTo>
                <a:lnTo>
                  <a:pt x="518" y="1"/>
                </a:lnTo>
                <a:lnTo>
                  <a:pt x="528" y="2"/>
                </a:lnTo>
                <a:lnTo>
                  <a:pt x="537" y="4"/>
                </a:lnTo>
                <a:lnTo>
                  <a:pt x="547" y="7"/>
                </a:lnTo>
                <a:lnTo>
                  <a:pt x="557" y="9"/>
                </a:lnTo>
                <a:lnTo>
                  <a:pt x="566" y="13"/>
                </a:lnTo>
                <a:lnTo>
                  <a:pt x="575" y="16"/>
                </a:lnTo>
                <a:lnTo>
                  <a:pt x="573" y="23"/>
                </a:lnTo>
                <a:lnTo>
                  <a:pt x="571" y="30"/>
                </a:lnTo>
                <a:lnTo>
                  <a:pt x="568" y="44"/>
                </a:lnTo>
                <a:lnTo>
                  <a:pt x="565" y="44"/>
                </a:lnTo>
                <a:lnTo>
                  <a:pt x="562" y="41"/>
                </a:lnTo>
                <a:lnTo>
                  <a:pt x="558" y="37"/>
                </a:lnTo>
                <a:lnTo>
                  <a:pt x="551" y="32"/>
                </a:lnTo>
                <a:lnTo>
                  <a:pt x="543" y="27"/>
                </a:lnTo>
                <a:lnTo>
                  <a:pt x="533" y="22"/>
                </a:lnTo>
                <a:lnTo>
                  <a:pt x="522" y="17"/>
                </a:lnTo>
                <a:lnTo>
                  <a:pt x="516" y="16"/>
                </a:lnTo>
                <a:lnTo>
                  <a:pt x="510" y="15"/>
                </a:lnTo>
                <a:lnTo>
                  <a:pt x="503" y="14"/>
                </a:lnTo>
                <a:lnTo>
                  <a:pt x="497" y="13"/>
                </a:lnTo>
                <a:lnTo>
                  <a:pt x="484" y="14"/>
                </a:lnTo>
                <a:lnTo>
                  <a:pt x="473" y="16"/>
                </a:lnTo>
                <a:lnTo>
                  <a:pt x="463" y="19"/>
                </a:lnTo>
                <a:lnTo>
                  <a:pt x="453" y="23"/>
                </a:lnTo>
                <a:lnTo>
                  <a:pt x="444" y="28"/>
                </a:lnTo>
                <a:lnTo>
                  <a:pt x="440" y="31"/>
                </a:lnTo>
                <a:lnTo>
                  <a:pt x="436" y="34"/>
                </a:lnTo>
                <a:lnTo>
                  <a:pt x="432" y="37"/>
                </a:lnTo>
                <a:lnTo>
                  <a:pt x="429" y="40"/>
                </a:lnTo>
                <a:lnTo>
                  <a:pt x="422" y="48"/>
                </a:lnTo>
                <a:lnTo>
                  <a:pt x="416" y="56"/>
                </a:lnTo>
                <a:lnTo>
                  <a:pt x="411" y="65"/>
                </a:lnTo>
                <a:lnTo>
                  <a:pt x="407" y="75"/>
                </a:lnTo>
                <a:lnTo>
                  <a:pt x="404" y="85"/>
                </a:lnTo>
                <a:lnTo>
                  <a:pt x="401" y="95"/>
                </a:lnTo>
                <a:lnTo>
                  <a:pt x="399" y="106"/>
                </a:lnTo>
                <a:lnTo>
                  <a:pt x="398" y="117"/>
                </a:lnTo>
                <a:lnTo>
                  <a:pt x="398" y="128"/>
                </a:lnTo>
                <a:lnTo>
                  <a:pt x="398" y="141"/>
                </a:lnTo>
                <a:lnTo>
                  <a:pt x="399" y="153"/>
                </a:lnTo>
                <a:lnTo>
                  <a:pt x="400" y="159"/>
                </a:lnTo>
                <a:lnTo>
                  <a:pt x="402" y="165"/>
                </a:lnTo>
                <a:lnTo>
                  <a:pt x="405" y="175"/>
                </a:lnTo>
                <a:lnTo>
                  <a:pt x="408" y="185"/>
                </a:lnTo>
                <a:lnTo>
                  <a:pt x="413" y="195"/>
                </a:lnTo>
                <a:lnTo>
                  <a:pt x="418" y="203"/>
                </a:lnTo>
                <a:lnTo>
                  <a:pt x="424" y="211"/>
                </a:lnTo>
                <a:lnTo>
                  <a:pt x="431" y="218"/>
                </a:lnTo>
                <a:lnTo>
                  <a:pt x="438" y="224"/>
                </a:lnTo>
                <a:lnTo>
                  <a:pt x="442" y="227"/>
                </a:lnTo>
                <a:lnTo>
                  <a:pt x="446" y="230"/>
                </a:lnTo>
                <a:lnTo>
                  <a:pt x="455" y="234"/>
                </a:lnTo>
                <a:lnTo>
                  <a:pt x="464" y="237"/>
                </a:lnTo>
                <a:lnTo>
                  <a:pt x="474" y="240"/>
                </a:lnTo>
                <a:lnTo>
                  <a:pt x="478" y="241"/>
                </a:lnTo>
                <a:lnTo>
                  <a:pt x="484" y="241"/>
                </a:lnTo>
                <a:lnTo>
                  <a:pt x="494" y="242"/>
                </a:lnTo>
                <a:lnTo>
                  <a:pt x="501" y="242"/>
                </a:lnTo>
                <a:lnTo>
                  <a:pt x="508" y="241"/>
                </a:lnTo>
                <a:lnTo>
                  <a:pt x="515" y="240"/>
                </a:lnTo>
                <a:lnTo>
                  <a:pt x="521" y="238"/>
                </a:lnTo>
                <a:lnTo>
                  <a:pt x="533" y="234"/>
                </a:lnTo>
                <a:lnTo>
                  <a:pt x="544" y="230"/>
                </a:lnTo>
                <a:lnTo>
                  <a:pt x="553" y="225"/>
                </a:lnTo>
                <a:lnTo>
                  <a:pt x="561" y="220"/>
                </a:lnTo>
                <a:lnTo>
                  <a:pt x="567" y="216"/>
                </a:lnTo>
                <a:lnTo>
                  <a:pt x="570" y="213"/>
                </a:lnTo>
                <a:lnTo>
                  <a:pt x="568" y="235"/>
                </a:lnTo>
                <a:close/>
                <a:moveTo>
                  <a:pt x="198" y="203"/>
                </a:moveTo>
                <a:lnTo>
                  <a:pt x="203" y="211"/>
                </a:lnTo>
                <a:lnTo>
                  <a:pt x="209" y="219"/>
                </a:lnTo>
                <a:lnTo>
                  <a:pt x="215" y="225"/>
                </a:lnTo>
                <a:lnTo>
                  <a:pt x="222" y="230"/>
                </a:lnTo>
                <a:lnTo>
                  <a:pt x="229" y="235"/>
                </a:lnTo>
                <a:lnTo>
                  <a:pt x="237" y="238"/>
                </a:lnTo>
                <a:lnTo>
                  <a:pt x="246" y="240"/>
                </a:lnTo>
                <a:lnTo>
                  <a:pt x="256" y="241"/>
                </a:lnTo>
                <a:lnTo>
                  <a:pt x="262" y="240"/>
                </a:lnTo>
                <a:lnTo>
                  <a:pt x="267" y="239"/>
                </a:lnTo>
                <a:lnTo>
                  <a:pt x="272" y="238"/>
                </a:lnTo>
                <a:lnTo>
                  <a:pt x="276" y="236"/>
                </a:lnTo>
                <a:lnTo>
                  <a:pt x="281" y="234"/>
                </a:lnTo>
                <a:lnTo>
                  <a:pt x="285" y="231"/>
                </a:lnTo>
                <a:lnTo>
                  <a:pt x="289" y="228"/>
                </a:lnTo>
                <a:lnTo>
                  <a:pt x="292" y="225"/>
                </a:lnTo>
                <a:lnTo>
                  <a:pt x="295" y="221"/>
                </a:lnTo>
                <a:lnTo>
                  <a:pt x="298" y="217"/>
                </a:lnTo>
                <a:lnTo>
                  <a:pt x="301" y="213"/>
                </a:lnTo>
                <a:lnTo>
                  <a:pt x="303" y="208"/>
                </a:lnTo>
                <a:lnTo>
                  <a:pt x="304" y="203"/>
                </a:lnTo>
                <a:lnTo>
                  <a:pt x="305" y="198"/>
                </a:lnTo>
                <a:lnTo>
                  <a:pt x="306" y="193"/>
                </a:lnTo>
                <a:lnTo>
                  <a:pt x="306" y="188"/>
                </a:lnTo>
                <a:lnTo>
                  <a:pt x="306" y="182"/>
                </a:lnTo>
                <a:lnTo>
                  <a:pt x="305" y="176"/>
                </a:lnTo>
                <a:lnTo>
                  <a:pt x="303" y="171"/>
                </a:lnTo>
                <a:lnTo>
                  <a:pt x="301" y="167"/>
                </a:lnTo>
                <a:lnTo>
                  <a:pt x="299" y="163"/>
                </a:lnTo>
                <a:lnTo>
                  <a:pt x="296" y="159"/>
                </a:lnTo>
                <a:lnTo>
                  <a:pt x="292" y="156"/>
                </a:lnTo>
                <a:lnTo>
                  <a:pt x="289" y="152"/>
                </a:lnTo>
                <a:lnTo>
                  <a:pt x="280" y="147"/>
                </a:lnTo>
                <a:lnTo>
                  <a:pt x="271" y="142"/>
                </a:lnTo>
                <a:lnTo>
                  <a:pt x="260" y="138"/>
                </a:lnTo>
                <a:lnTo>
                  <a:pt x="250" y="134"/>
                </a:lnTo>
                <a:lnTo>
                  <a:pt x="239" y="129"/>
                </a:lnTo>
                <a:lnTo>
                  <a:pt x="229" y="125"/>
                </a:lnTo>
                <a:lnTo>
                  <a:pt x="220" y="119"/>
                </a:lnTo>
                <a:lnTo>
                  <a:pt x="215" y="116"/>
                </a:lnTo>
                <a:lnTo>
                  <a:pt x="211" y="112"/>
                </a:lnTo>
                <a:lnTo>
                  <a:pt x="207" y="108"/>
                </a:lnTo>
                <a:lnTo>
                  <a:pt x="204" y="104"/>
                </a:lnTo>
                <a:lnTo>
                  <a:pt x="201" y="100"/>
                </a:lnTo>
                <a:lnTo>
                  <a:pt x="198" y="95"/>
                </a:lnTo>
                <a:lnTo>
                  <a:pt x="196" y="89"/>
                </a:lnTo>
                <a:lnTo>
                  <a:pt x="195" y="83"/>
                </a:lnTo>
                <a:lnTo>
                  <a:pt x="194" y="76"/>
                </a:lnTo>
                <a:lnTo>
                  <a:pt x="193" y="69"/>
                </a:lnTo>
                <a:lnTo>
                  <a:pt x="194" y="60"/>
                </a:lnTo>
                <a:lnTo>
                  <a:pt x="195" y="52"/>
                </a:lnTo>
                <a:lnTo>
                  <a:pt x="197" y="45"/>
                </a:lnTo>
                <a:lnTo>
                  <a:pt x="200" y="38"/>
                </a:lnTo>
                <a:lnTo>
                  <a:pt x="203" y="32"/>
                </a:lnTo>
                <a:lnTo>
                  <a:pt x="207" y="26"/>
                </a:lnTo>
                <a:lnTo>
                  <a:pt x="212" y="21"/>
                </a:lnTo>
                <a:lnTo>
                  <a:pt x="217" y="17"/>
                </a:lnTo>
                <a:lnTo>
                  <a:pt x="223" y="13"/>
                </a:lnTo>
                <a:lnTo>
                  <a:pt x="229" y="9"/>
                </a:lnTo>
                <a:lnTo>
                  <a:pt x="236" y="6"/>
                </a:lnTo>
                <a:lnTo>
                  <a:pt x="243" y="4"/>
                </a:lnTo>
                <a:lnTo>
                  <a:pt x="250" y="2"/>
                </a:lnTo>
                <a:lnTo>
                  <a:pt x="258" y="1"/>
                </a:lnTo>
                <a:lnTo>
                  <a:pt x="265" y="0"/>
                </a:lnTo>
                <a:lnTo>
                  <a:pt x="273" y="0"/>
                </a:lnTo>
                <a:lnTo>
                  <a:pt x="280" y="0"/>
                </a:lnTo>
                <a:lnTo>
                  <a:pt x="287" y="1"/>
                </a:lnTo>
                <a:lnTo>
                  <a:pt x="301" y="4"/>
                </a:lnTo>
                <a:lnTo>
                  <a:pt x="307" y="6"/>
                </a:lnTo>
                <a:lnTo>
                  <a:pt x="314" y="9"/>
                </a:lnTo>
                <a:lnTo>
                  <a:pt x="320" y="13"/>
                </a:lnTo>
                <a:lnTo>
                  <a:pt x="325" y="17"/>
                </a:lnTo>
                <a:lnTo>
                  <a:pt x="322" y="24"/>
                </a:lnTo>
                <a:lnTo>
                  <a:pt x="320" y="31"/>
                </a:lnTo>
                <a:lnTo>
                  <a:pt x="315" y="46"/>
                </a:lnTo>
                <a:lnTo>
                  <a:pt x="312" y="46"/>
                </a:lnTo>
                <a:lnTo>
                  <a:pt x="308" y="39"/>
                </a:lnTo>
                <a:lnTo>
                  <a:pt x="304" y="33"/>
                </a:lnTo>
                <a:lnTo>
                  <a:pt x="302" y="30"/>
                </a:lnTo>
                <a:lnTo>
                  <a:pt x="300" y="28"/>
                </a:lnTo>
                <a:lnTo>
                  <a:pt x="294" y="23"/>
                </a:lnTo>
                <a:lnTo>
                  <a:pt x="288" y="20"/>
                </a:lnTo>
                <a:lnTo>
                  <a:pt x="282" y="17"/>
                </a:lnTo>
                <a:lnTo>
                  <a:pt x="278" y="16"/>
                </a:lnTo>
                <a:lnTo>
                  <a:pt x="275" y="15"/>
                </a:lnTo>
                <a:lnTo>
                  <a:pt x="267" y="15"/>
                </a:lnTo>
                <a:lnTo>
                  <a:pt x="262" y="15"/>
                </a:lnTo>
                <a:lnTo>
                  <a:pt x="258" y="16"/>
                </a:lnTo>
                <a:lnTo>
                  <a:pt x="254" y="17"/>
                </a:lnTo>
                <a:lnTo>
                  <a:pt x="249" y="18"/>
                </a:lnTo>
                <a:lnTo>
                  <a:pt x="242" y="22"/>
                </a:lnTo>
                <a:lnTo>
                  <a:pt x="238" y="24"/>
                </a:lnTo>
                <a:lnTo>
                  <a:pt x="235" y="26"/>
                </a:lnTo>
                <a:lnTo>
                  <a:pt x="232" y="29"/>
                </a:lnTo>
                <a:lnTo>
                  <a:pt x="229" y="33"/>
                </a:lnTo>
                <a:lnTo>
                  <a:pt x="227" y="36"/>
                </a:lnTo>
                <a:lnTo>
                  <a:pt x="225" y="40"/>
                </a:lnTo>
                <a:lnTo>
                  <a:pt x="224" y="44"/>
                </a:lnTo>
                <a:lnTo>
                  <a:pt x="223" y="48"/>
                </a:lnTo>
                <a:lnTo>
                  <a:pt x="222" y="52"/>
                </a:lnTo>
                <a:lnTo>
                  <a:pt x="222" y="57"/>
                </a:lnTo>
                <a:lnTo>
                  <a:pt x="222" y="63"/>
                </a:lnTo>
                <a:lnTo>
                  <a:pt x="223" y="69"/>
                </a:lnTo>
                <a:lnTo>
                  <a:pt x="224" y="74"/>
                </a:lnTo>
                <a:lnTo>
                  <a:pt x="227" y="78"/>
                </a:lnTo>
                <a:lnTo>
                  <a:pt x="229" y="82"/>
                </a:lnTo>
                <a:lnTo>
                  <a:pt x="232" y="86"/>
                </a:lnTo>
                <a:lnTo>
                  <a:pt x="236" y="89"/>
                </a:lnTo>
                <a:lnTo>
                  <a:pt x="239" y="93"/>
                </a:lnTo>
                <a:lnTo>
                  <a:pt x="248" y="98"/>
                </a:lnTo>
                <a:lnTo>
                  <a:pt x="258" y="103"/>
                </a:lnTo>
                <a:lnTo>
                  <a:pt x="278" y="112"/>
                </a:lnTo>
                <a:lnTo>
                  <a:pt x="289" y="116"/>
                </a:lnTo>
                <a:lnTo>
                  <a:pt x="299" y="121"/>
                </a:lnTo>
                <a:lnTo>
                  <a:pt x="309" y="126"/>
                </a:lnTo>
                <a:lnTo>
                  <a:pt x="313" y="129"/>
                </a:lnTo>
                <a:lnTo>
                  <a:pt x="317" y="132"/>
                </a:lnTo>
                <a:lnTo>
                  <a:pt x="321" y="136"/>
                </a:lnTo>
                <a:lnTo>
                  <a:pt x="325" y="140"/>
                </a:lnTo>
                <a:lnTo>
                  <a:pt x="328" y="145"/>
                </a:lnTo>
                <a:lnTo>
                  <a:pt x="330" y="149"/>
                </a:lnTo>
                <a:lnTo>
                  <a:pt x="332" y="155"/>
                </a:lnTo>
                <a:lnTo>
                  <a:pt x="334" y="161"/>
                </a:lnTo>
                <a:lnTo>
                  <a:pt x="335" y="167"/>
                </a:lnTo>
                <a:lnTo>
                  <a:pt x="335" y="174"/>
                </a:lnTo>
                <a:lnTo>
                  <a:pt x="335" y="183"/>
                </a:lnTo>
                <a:lnTo>
                  <a:pt x="333" y="192"/>
                </a:lnTo>
                <a:lnTo>
                  <a:pt x="332" y="196"/>
                </a:lnTo>
                <a:lnTo>
                  <a:pt x="331" y="201"/>
                </a:lnTo>
                <a:lnTo>
                  <a:pt x="330" y="205"/>
                </a:lnTo>
                <a:lnTo>
                  <a:pt x="328" y="208"/>
                </a:lnTo>
                <a:lnTo>
                  <a:pt x="324" y="216"/>
                </a:lnTo>
                <a:lnTo>
                  <a:pt x="320" y="222"/>
                </a:lnTo>
                <a:lnTo>
                  <a:pt x="317" y="226"/>
                </a:lnTo>
                <a:lnTo>
                  <a:pt x="315" y="229"/>
                </a:lnTo>
                <a:lnTo>
                  <a:pt x="309" y="234"/>
                </a:lnTo>
                <a:lnTo>
                  <a:pt x="303" y="239"/>
                </a:lnTo>
                <a:lnTo>
                  <a:pt x="296" y="243"/>
                </a:lnTo>
                <a:lnTo>
                  <a:pt x="288" y="247"/>
                </a:lnTo>
                <a:lnTo>
                  <a:pt x="285" y="249"/>
                </a:lnTo>
                <a:lnTo>
                  <a:pt x="281" y="250"/>
                </a:lnTo>
                <a:lnTo>
                  <a:pt x="273" y="253"/>
                </a:lnTo>
                <a:lnTo>
                  <a:pt x="264" y="254"/>
                </a:lnTo>
                <a:lnTo>
                  <a:pt x="255" y="255"/>
                </a:lnTo>
                <a:lnTo>
                  <a:pt x="246" y="256"/>
                </a:lnTo>
                <a:lnTo>
                  <a:pt x="239" y="255"/>
                </a:lnTo>
                <a:lnTo>
                  <a:pt x="231" y="254"/>
                </a:lnTo>
                <a:lnTo>
                  <a:pt x="223" y="253"/>
                </a:lnTo>
                <a:lnTo>
                  <a:pt x="215" y="250"/>
                </a:lnTo>
                <a:lnTo>
                  <a:pt x="211" y="249"/>
                </a:lnTo>
                <a:lnTo>
                  <a:pt x="207" y="247"/>
                </a:lnTo>
                <a:lnTo>
                  <a:pt x="199" y="244"/>
                </a:lnTo>
                <a:lnTo>
                  <a:pt x="193" y="240"/>
                </a:lnTo>
                <a:lnTo>
                  <a:pt x="190" y="238"/>
                </a:lnTo>
                <a:lnTo>
                  <a:pt x="187" y="235"/>
                </a:lnTo>
                <a:lnTo>
                  <a:pt x="190" y="227"/>
                </a:lnTo>
                <a:lnTo>
                  <a:pt x="192" y="219"/>
                </a:lnTo>
                <a:lnTo>
                  <a:pt x="193" y="211"/>
                </a:lnTo>
                <a:lnTo>
                  <a:pt x="194" y="203"/>
                </a:lnTo>
                <a:lnTo>
                  <a:pt x="198" y="203"/>
                </a:lnTo>
                <a:close/>
                <a:moveTo>
                  <a:pt x="118" y="5"/>
                </a:moveTo>
                <a:lnTo>
                  <a:pt x="126" y="5"/>
                </a:lnTo>
                <a:lnTo>
                  <a:pt x="134" y="6"/>
                </a:lnTo>
                <a:lnTo>
                  <a:pt x="142" y="5"/>
                </a:lnTo>
                <a:lnTo>
                  <a:pt x="150" y="5"/>
                </a:lnTo>
                <a:lnTo>
                  <a:pt x="150" y="252"/>
                </a:lnTo>
                <a:lnTo>
                  <a:pt x="142" y="251"/>
                </a:lnTo>
                <a:lnTo>
                  <a:pt x="134" y="250"/>
                </a:lnTo>
                <a:lnTo>
                  <a:pt x="126" y="251"/>
                </a:lnTo>
                <a:lnTo>
                  <a:pt x="118" y="252"/>
                </a:lnTo>
                <a:lnTo>
                  <a:pt x="118" y="5"/>
                </a:lnTo>
                <a:close/>
                <a:moveTo>
                  <a:pt x="76" y="219"/>
                </a:moveTo>
                <a:lnTo>
                  <a:pt x="76" y="227"/>
                </a:lnTo>
                <a:lnTo>
                  <a:pt x="76" y="236"/>
                </a:lnTo>
                <a:lnTo>
                  <a:pt x="75" y="239"/>
                </a:lnTo>
                <a:lnTo>
                  <a:pt x="74" y="243"/>
                </a:lnTo>
                <a:lnTo>
                  <a:pt x="72" y="251"/>
                </a:lnTo>
                <a:lnTo>
                  <a:pt x="70" y="258"/>
                </a:lnTo>
                <a:lnTo>
                  <a:pt x="66" y="264"/>
                </a:lnTo>
                <a:lnTo>
                  <a:pt x="62" y="271"/>
                </a:lnTo>
                <a:lnTo>
                  <a:pt x="58" y="276"/>
                </a:lnTo>
                <a:lnTo>
                  <a:pt x="53" y="281"/>
                </a:lnTo>
                <a:lnTo>
                  <a:pt x="47" y="286"/>
                </a:lnTo>
                <a:lnTo>
                  <a:pt x="41" y="290"/>
                </a:lnTo>
                <a:lnTo>
                  <a:pt x="35" y="293"/>
                </a:lnTo>
                <a:lnTo>
                  <a:pt x="27" y="296"/>
                </a:lnTo>
                <a:lnTo>
                  <a:pt x="20" y="298"/>
                </a:lnTo>
                <a:lnTo>
                  <a:pt x="12" y="299"/>
                </a:lnTo>
                <a:lnTo>
                  <a:pt x="3" y="300"/>
                </a:lnTo>
                <a:lnTo>
                  <a:pt x="0" y="290"/>
                </a:lnTo>
                <a:lnTo>
                  <a:pt x="7" y="290"/>
                </a:lnTo>
                <a:lnTo>
                  <a:pt x="14" y="288"/>
                </a:lnTo>
                <a:lnTo>
                  <a:pt x="19" y="286"/>
                </a:lnTo>
                <a:lnTo>
                  <a:pt x="24" y="284"/>
                </a:lnTo>
                <a:lnTo>
                  <a:pt x="28" y="281"/>
                </a:lnTo>
                <a:lnTo>
                  <a:pt x="30" y="279"/>
                </a:lnTo>
                <a:lnTo>
                  <a:pt x="32" y="277"/>
                </a:lnTo>
                <a:lnTo>
                  <a:pt x="35" y="273"/>
                </a:lnTo>
                <a:lnTo>
                  <a:pt x="37" y="268"/>
                </a:lnTo>
                <a:lnTo>
                  <a:pt x="40" y="264"/>
                </a:lnTo>
                <a:lnTo>
                  <a:pt x="41" y="258"/>
                </a:lnTo>
                <a:lnTo>
                  <a:pt x="42" y="253"/>
                </a:lnTo>
                <a:lnTo>
                  <a:pt x="43" y="247"/>
                </a:lnTo>
                <a:lnTo>
                  <a:pt x="44" y="236"/>
                </a:lnTo>
                <a:lnTo>
                  <a:pt x="45" y="224"/>
                </a:lnTo>
                <a:lnTo>
                  <a:pt x="45" y="5"/>
                </a:lnTo>
                <a:lnTo>
                  <a:pt x="53" y="5"/>
                </a:lnTo>
                <a:lnTo>
                  <a:pt x="61" y="6"/>
                </a:lnTo>
                <a:lnTo>
                  <a:pt x="68" y="5"/>
                </a:lnTo>
                <a:lnTo>
                  <a:pt x="76" y="5"/>
                </a:lnTo>
                <a:lnTo>
                  <a:pt x="76" y="219"/>
                </a:lnTo>
                <a:close/>
              </a:path>
            </a:pathLst>
          </a:custGeom>
          <a:solidFill>
            <a:srgbClr val="D95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832" y="1568981"/>
            <a:ext cx="1966912" cy="452431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rgbClr val="002060"/>
                </a:solidFill>
                <a:latin typeface="Calibri"/>
              </a:rPr>
              <a:t>Text-chatting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rgbClr val="002060"/>
                </a:solidFill>
                <a:latin typeface="Calibri"/>
              </a:rPr>
              <a:t>Elluminate layout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rgbClr val="002060"/>
                </a:solidFill>
                <a:latin typeface="Calibri"/>
              </a:rPr>
              <a:t>Audio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rgbClr val="002060"/>
                </a:solidFill>
                <a:latin typeface="Calibri"/>
              </a:rPr>
              <a:t>Whiteboard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b="1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rgbClr val="002060"/>
                </a:solidFill>
                <a:latin typeface="Calibri"/>
              </a:rPr>
              <a:t>Technical problems</a:t>
            </a:r>
            <a:endParaRPr lang="en-GB" sz="16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1568981"/>
            <a:ext cx="6768752" cy="452431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/>
              </a:rPr>
              <a:t>Use the text-chat to engage with other delegates, presenter and moderators.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/>
              </a:rPr>
              <a:t>You can send private text-chat messages e.g. to moderators or to individuals.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/>
              </a:rPr>
              <a:t>You can change your Elluminate layout to “Wide  layout” to make it easier to follow the text-chat </a:t>
            </a:r>
            <a:r>
              <a:rPr lang="en-GB" sz="1600" i="1" dirty="0" smtClean="0">
                <a:solidFill>
                  <a:srgbClr val="002060"/>
                </a:solidFill>
                <a:latin typeface="Calibri"/>
              </a:rPr>
              <a:t>(select “View … Layouts…Wide layout”).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/>
              </a:rPr>
              <a:t>If you are distracted by the text-chat, you can “unlock” the Elluminate layout to enable you to adjust the size and position of the text-chat sub-window </a:t>
            </a:r>
            <a:r>
              <a:rPr lang="en-GB" sz="1600" i="1" dirty="0" smtClean="0">
                <a:solidFill>
                  <a:srgbClr val="002060"/>
                </a:solidFill>
                <a:latin typeface="Calibri"/>
              </a:rPr>
              <a:t>(uncheck “View…Layouts …Layout locked”)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/>
              </a:rPr>
              <a:t>It is best to run the Audio Set-up Wizard to test your audio set-up each time you enter an Elluminate room </a:t>
            </a:r>
            <a:r>
              <a:rPr lang="en-GB" sz="1600" i="1" dirty="0" smtClean="0">
                <a:solidFill>
                  <a:srgbClr val="002060"/>
                </a:solidFill>
                <a:latin typeface="Calibri"/>
              </a:rPr>
              <a:t>(select “Tools…Audio… Audio setup wizard).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/>
              </a:rPr>
              <a:t>You must use a headset/microphone if you want to ask a question in audio.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/>
              </a:rPr>
              <a:t>Only use your microphone when guided by a moderator – click on the mic icon (bottom-left of screen) to turn it on and click on it again </a:t>
            </a:r>
            <a:r>
              <a:rPr lang="en-GB" sz="1600" dirty="0">
                <a:solidFill>
                  <a:srgbClr val="002060"/>
                </a:solidFill>
                <a:latin typeface="Calibri"/>
              </a:rPr>
              <a:t>t</a:t>
            </a:r>
            <a:r>
              <a:rPr lang="en-GB" sz="1600" dirty="0" smtClean="0">
                <a:solidFill>
                  <a:srgbClr val="002060"/>
                </a:solidFill>
                <a:latin typeface="Calibri"/>
              </a:rPr>
              <a:t>o turn it off.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 smtClean="0">
              <a:solidFill>
                <a:srgbClr val="002060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/>
              </a:rPr>
              <a:t>Only draw on the whiteboard if guided by a moderator.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Calibri"/>
              </a:rPr>
              <a:t>Send a private text-chat message to “moderators” and they will try to help.</a:t>
            </a:r>
            <a:endParaRPr lang="en-GB" sz="16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719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5"/>
          <p:cNvSpPr>
            <a:spLocks noChangeArrowheads="1"/>
          </p:cNvSpPr>
          <p:nvPr/>
        </p:nvSpPr>
        <p:spPr bwMode="auto">
          <a:xfrm>
            <a:off x="1071563" y="1143000"/>
            <a:ext cx="1584325" cy="11525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/>
              <a:t>shock</a:t>
            </a:r>
            <a:endParaRPr lang="en-US" sz="1800"/>
          </a:p>
        </p:txBody>
      </p:sp>
      <p:sp>
        <p:nvSpPr>
          <p:cNvPr id="17411" name="AutoShape 16"/>
          <p:cNvSpPr>
            <a:spLocks noChangeArrowheads="1"/>
          </p:cNvSpPr>
          <p:nvPr/>
        </p:nvSpPr>
        <p:spPr bwMode="auto">
          <a:xfrm>
            <a:off x="3857625" y="1214438"/>
            <a:ext cx="1584325" cy="11525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/>
              <a:t>connection</a:t>
            </a:r>
            <a:endParaRPr lang="en-US" sz="1800"/>
          </a:p>
        </p:txBody>
      </p:sp>
      <p:sp>
        <p:nvSpPr>
          <p:cNvPr id="17412" name="AutoShape 17"/>
          <p:cNvSpPr>
            <a:spLocks noChangeArrowheads="1"/>
          </p:cNvSpPr>
          <p:nvPr/>
        </p:nvSpPr>
        <p:spPr bwMode="auto">
          <a:xfrm>
            <a:off x="6643688" y="1143000"/>
            <a:ext cx="1873250" cy="12954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/>
              <a:t> safety</a:t>
            </a:r>
            <a:endParaRPr lang="en-US" sz="1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3" y="2500313"/>
            <a:ext cx="29289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/>
              <a:t>The status quo’s not OK</a:t>
            </a:r>
          </a:p>
          <a:p>
            <a:r>
              <a:rPr lang="en-GB" sz="1800" b="1" dirty="0">
                <a:solidFill>
                  <a:schemeClr val="accent2"/>
                </a:solidFill>
              </a:rPr>
              <a:t>Evidence</a:t>
            </a:r>
          </a:p>
          <a:p>
            <a:r>
              <a:rPr lang="en-GB" sz="1600" dirty="0"/>
              <a:t>Physical evidence</a:t>
            </a:r>
          </a:p>
          <a:p>
            <a:r>
              <a:rPr lang="en-GB" sz="1600" dirty="0"/>
              <a:t>Scientific evidence</a:t>
            </a:r>
          </a:p>
          <a:p>
            <a:r>
              <a:rPr lang="en-GB" sz="1600" dirty="0"/>
              <a:t>Financial/legal threat</a:t>
            </a:r>
          </a:p>
          <a:p>
            <a:r>
              <a:rPr lang="en-GB" sz="1600" dirty="0"/>
              <a:t>Moral threat</a:t>
            </a:r>
          </a:p>
          <a:p>
            <a:r>
              <a:rPr lang="en-GB" sz="1600" dirty="0"/>
              <a:t>Political threat</a:t>
            </a:r>
          </a:p>
          <a:p>
            <a:r>
              <a:rPr lang="en-GB" sz="1800" b="1" dirty="0">
                <a:solidFill>
                  <a:schemeClr val="accent2"/>
                </a:solidFill>
              </a:rPr>
              <a:t>Try</a:t>
            </a:r>
          </a:p>
          <a:p>
            <a:r>
              <a:rPr lang="en-GB" sz="1600" dirty="0"/>
              <a:t>Clear messages</a:t>
            </a:r>
          </a:p>
          <a:p>
            <a:r>
              <a:rPr lang="en-GB" sz="1600" dirty="0"/>
              <a:t>Powerful experiences</a:t>
            </a:r>
          </a:p>
          <a:p>
            <a:r>
              <a:rPr lang="en-GB" sz="1600" dirty="0"/>
              <a:t>Sticky questions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00438" y="2500313"/>
            <a:ext cx="250031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/>
              <a:t>I care about this…</a:t>
            </a:r>
          </a:p>
          <a:p>
            <a:r>
              <a:rPr lang="en-GB" sz="1600" dirty="0"/>
              <a:t>Relevance to </a:t>
            </a:r>
            <a:r>
              <a:rPr lang="en-GB" sz="1600" u="sng" dirty="0"/>
              <a:t>me</a:t>
            </a:r>
          </a:p>
          <a:p>
            <a:r>
              <a:rPr lang="en-GB" sz="1800" b="1" dirty="0">
                <a:solidFill>
                  <a:schemeClr val="accent2"/>
                </a:solidFill>
              </a:rPr>
              <a:t>+</a:t>
            </a:r>
          </a:p>
          <a:p>
            <a:r>
              <a:rPr lang="en-GB" sz="1800" b="1" dirty="0">
                <a:solidFill>
                  <a:schemeClr val="accent2"/>
                </a:solidFill>
              </a:rPr>
              <a:t>Motivations, </a:t>
            </a:r>
            <a:r>
              <a:rPr lang="en-GB" sz="1800" b="1" dirty="0" err="1">
                <a:solidFill>
                  <a:schemeClr val="accent2"/>
                </a:solidFill>
              </a:rPr>
              <a:t>eg</a:t>
            </a:r>
            <a:endParaRPr lang="en-GB" sz="1800" b="1" dirty="0">
              <a:solidFill>
                <a:schemeClr val="accent2"/>
              </a:solidFill>
            </a:endParaRPr>
          </a:p>
          <a:p>
            <a:r>
              <a:rPr lang="en-GB" sz="1600" dirty="0"/>
              <a:t>Anxiety/guilt </a:t>
            </a:r>
          </a:p>
          <a:p>
            <a:r>
              <a:rPr lang="en-GB" sz="1600" dirty="0"/>
              <a:t>(Opportunity/fun)</a:t>
            </a:r>
          </a:p>
          <a:p>
            <a:r>
              <a:rPr lang="en-GB" sz="1600" dirty="0"/>
              <a:t>Outrage</a:t>
            </a:r>
          </a:p>
          <a:p>
            <a:r>
              <a:rPr lang="en-GB" sz="1800" b="1" dirty="0">
                <a:solidFill>
                  <a:schemeClr val="accent2"/>
                </a:solidFill>
              </a:rPr>
              <a:t>Values, </a:t>
            </a:r>
            <a:r>
              <a:rPr lang="en-GB" sz="1800" b="1" dirty="0" err="1">
                <a:solidFill>
                  <a:schemeClr val="accent2"/>
                </a:solidFill>
              </a:rPr>
              <a:t>eg</a:t>
            </a:r>
            <a:endParaRPr lang="en-GB" sz="1800" b="1" dirty="0">
              <a:solidFill>
                <a:schemeClr val="accent2"/>
              </a:solidFill>
            </a:endParaRPr>
          </a:p>
          <a:p>
            <a:r>
              <a:rPr lang="en-GB" sz="1600" dirty="0"/>
              <a:t>Creativity/knowledge</a:t>
            </a:r>
          </a:p>
          <a:p>
            <a:r>
              <a:rPr lang="en-GB" sz="1600" dirty="0"/>
              <a:t>Status/competition</a:t>
            </a:r>
          </a:p>
          <a:p>
            <a:r>
              <a:rPr lang="en-GB" sz="1600" dirty="0"/>
              <a:t>Security/comfort</a:t>
            </a:r>
          </a:p>
          <a:p>
            <a:endParaRPr lang="en-GB" sz="20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86500" y="2500313"/>
            <a:ext cx="28575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/>
              <a:t>It’s safe to try…</a:t>
            </a:r>
          </a:p>
          <a:p>
            <a:r>
              <a:rPr lang="en-GB" sz="1800" b="1" dirty="0">
                <a:solidFill>
                  <a:schemeClr val="accent2"/>
                </a:solidFill>
              </a:rPr>
              <a:t>Reduce risk</a:t>
            </a:r>
          </a:p>
          <a:p>
            <a:r>
              <a:rPr lang="en-GB" sz="1600" dirty="0"/>
              <a:t>Safe “practice” grounds</a:t>
            </a:r>
          </a:p>
          <a:p>
            <a:r>
              <a:rPr lang="en-GB" sz="1600" dirty="0"/>
              <a:t>“Permission to fail”</a:t>
            </a:r>
          </a:p>
          <a:p>
            <a:r>
              <a:rPr lang="en-GB" sz="1600" dirty="0"/>
              <a:t>Training</a:t>
            </a:r>
          </a:p>
          <a:p>
            <a:r>
              <a:rPr lang="en-GB" sz="1600" dirty="0"/>
              <a:t>Clear first steps</a:t>
            </a:r>
          </a:p>
          <a:p>
            <a:r>
              <a:rPr lang="en-GB" sz="1800" b="1" dirty="0">
                <a:solidFill>
                  <a:schemeClr val="accent2"/>
                </a:solidFill>
              </a:rPr>
              <a:t>Reduce defences</a:t>
            </a:r>
          </a:p>
          <a:p>
            <a:r>
              <a:rPr lang="en-GB" sz="1600" dirty="0"/>
              <a:t>Creative involvement</a:t>
            </a:r>
          </a:p>
          <a:p>
            <a:r>
              <a:rPr lang="en-GB" sz="1600" dirty="0"/>
              <a:t>Saving face</a:t>
            </a:r>
          </a:p>
          <a:p>
            <a:r>
              <a:rPr lang="en-GB" sz="1600" dirty="0"/>
              <a:t>Recognising emotions</a:t>
            </a:r>
          </a:p>
          <a:p>
            <a:r>
              <a:rPr lang="en-GB" sz="1800" b="1" dirty="0">
                <a:solidFill>
                  <a:schemeClr val="accent2"/>
                </a:solidFill>
              </a:rPr>
              <a:t>Provide support</a:t>
            </a:r>
          </a:p>
          <a:p>
            <a:r>
              <a:rPr lang="en-GB" sz="1600" dirty="0"/>
              <a:t>Inspiring vision</a:t>
            </a:r>
          </a:p>
          <a:p>
            <a:r>
              <a:rPr lang="en-GB" sz="1600" dirty="0"/>
              <a:t>Encouragement</a:t>
            </a:r>
          </a:p>
          <a:p>
            <a:r>
              <a:rPr lang="en-GB" sz="1600" dirty="0"/>
              <a:t>Supportive environment</a:t>
            </a:r>
          </a:p>
          <a:p>
            <a:endParaRPr lang="en-GB" sz="1800" dirty="0"/>
          </a:p>
        </p:txBody>
      </p:sp>
      <p:sp>
        <p:nvSpPr>
          <p:cNvPr id="17416" name="Title 13"/>
          <p:cNvSpPr>
            <a:spLocks noGrp="1"/>
          </p:cNvSpPr>
          <p:nvPr>
            <p:ph type="title"/>
          </p:nvPr>
        </p:nvSpPr>
        <p:spPr>
          <a:xfrm>
            <a:off x="714375" y="714375"/>
            <a:ext cx="7886700" cy="676275"/>
          </a:xfrm>
        </p:spPr>
        <p:txBody>
          <a:bodyPr/>
          <a:lstStyle/>
          <a:p>
            <a:r>
              <a:rPr lang="en-GB" dirty="0" smtClean="0"/>
              <a:t>Some things to try… 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0" name="Oval 9"/>
          <p:cNvSpPr/>
          <p:nvPr/>
        </p:nvSpPr>
        <p:spPr bwMode="auto">
          <a:xfrm>
            <a:off x="5072066" y="500042"/>
            <a:ext cx="4572032" cy="635795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9422" y="0"/>
            <a:ext cx="22145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Often the key missing element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Lets discuss some of your examples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3: Interested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51275" y="1700213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/>
              <a:t>“Tell me about it”</a:t>
            </a:r>
            <a:endParaRPr lang="en-US" i="1"/>
          </a:p>
        </p:txBody>
      </p:sp>
      <p:sp>
        <p:nvSpPr>
          <p:cNvPr id="8" name="Content Placeholder 2"/>
          <p:cNvSpPr>
            <a:spLocks noGrp="1"/>
          </p:cNvSpPr>
          <p:nvPr>
            <p:ph type="body" idx="1"/>
          </p:nvPr>
        </p:nvSpPr>
        <p:spPr>
          <a:xfrm>
            <a:off x="1403648" y="2420888"/>
            <a:ext cx="6553200" cy="2881313"/>
          </a:xfrm>
        </p:spPr>
        <p:txBody>
          <a:bodyPr/>
          <a:lstStyle/>
          <a:p>
            <a:r>
              <a:rPr lang="en-GB" dirty="0" smtClean="0"/>
              <a:t>Be concise and clear </a:t>
            </a:r>
          </a:p>
          <a:p>
            <a:pPr lvl="1"/>
            <a:r>
              <a:rPr lang="en-GB" dirty="0" smtClean="0"/>
              <a:t>Aim for no more than 10 words</a:t>
            </a:r>
          </a:p>
          <a:p>
            <a:pPr lvl="2">
              <a:buNone/>
            </a:pPr>
            <a:r>
              <a:rPr lang="en-GB" sz="1800" i="1" dirty="0" smtClean="0"/>
              <a:t>“high-quality distance learning for all”</a:t>
            </a:r>
          </a:p>
          <a:p>
            <a:pPr lvl="2">
              <a:buNone/>
            </a:pPr>
            <a:r>
              <a:rPr lang="en-GB" sz="1800" i="1" dirty="0" smtClean="0"/>
              <a:t>“drop the </a:t>
            </a:r>
            <a:r>
              <a:rPr lang="en-GB" sz="1800" i="1" dirty="0" err="1" smtClean="0"/>
              <a:t>unpayable</a:t>
            </a:r>
            <a:r>
              <a:rPr lang="en-GB" sz="1800" i="1" dirty="0" smtClean="0"/>
              <a:t> 3</a:t>
            </a:r>
            <a:r>
              <a:rPr lang="en-GB" sz="1800" i="1" baseline="30000" dirty="0" smtClean="0"/>
              <a:t>rd</a:t>
            </a:r>
            <a:r>
              <a:rPr lang="en-GB" sz="1800" i="1" dirty="0" smtClean="0"/>
              <a:t> world debt” </a:t>
            </a:r>
          </a:p>
          <a:p>
            <a:pPr lvl="2">
              <a:buNone/>
            </a:pPr>
            <a:r>
              <a:rPr lang="en-GB" sz="1800" i="1" dirty="0" smtClean="0"/>
              <a:t>“a vacuum cleaner that sucks better because there’s no bag”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3: Interested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51275" y="1700213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/>
              <a:t>“Tell me about it”</a:t>
            </a:r>
            <a:endParaRPr lang="en-US" i="1"/>
          </a:p>
        </p:txBody>
      </p:sp>
      <p:sp>
        <p:nvSpPr>
          <p:cNvPr id="8" name="Content Placeholder 2"/>
          <p:cNvSpPr>
            <a:spLocks noGrp="1"/>
          </p:cNvSpPr>
          <p:nvPr>
            <p:ph type="body" idx="1"/>
          </p:nvPr>
        </p:nvSpPr>
        <p:spPr>
          <a:xfrm>
            <a:off x="1403350" y="2708275"/>
            <a:ext cx="6553200" cy="2881313"/>
          </a:xfrm>
        </p:spPr>
        <p:txBody>
          <a:bodyPr/>
          <a:lstStyle/>
          <a:p>
            <a:r>
              <a:rPr lang="en-GB" dirty="0" smtClean="0"/>
              <a:t>Be concise and clear </a:t>
            </a:r>
          </a:p>
          <a:p>
            <a:pPr lvl="1"/>
            <a:r>
              <a:rPr lang="en-GB" dirty="0" smtClean="0"/>
              <a:t>Aim for no more than 10 words</a:t>
            </a:r>
          </a:p>
          <a:p>
            <a:r>
              <a:rPr lang="en-GB" dirty="0" smtClean="0"/>
              <a:t>Make sure your evidence clearly supports your message</a:t>
            </a:r>
          </a:p>
          <a:p>
            <a:endParaRPr lang="en-GB" dirty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Challenger</a:t>
            </a:r>
            <a:r>
              <a:rPr lang="en-GB" baseline="0" dirty="0" smtClean="0"/>
              <a:t> disaster</a:t>
            </a:r>
            <a:endParaRPr lang="en-GB" dirty="0"/>
          </a:p>
        </p:txBody>
      </p:sp>
      <p:pic>
        <p:nvPicPr>
          <p:cNvPr id="4" name="Content Placeholder 7" descr="challeng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828800"/>
            <a:ext cx="3713584" cy="3713584"/>
          </a:xfrm>
        </p:spPr>
      </p:pic>
      <p:sp>
        <p:nvSpPr>
          <p:cNvPr id="5" name="TextBox 4"/>
          <p:cNvSpPr txBox="1"/>
          <p:nvPr/>
        </p:nvSpPr>
        <p:spPr>
          <a:xfrm>
            <a:off x="4427984" y="551723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Jan 28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1986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5326063" cy="1090612"/>
          </a:xfrm>
        </p:spPr>
        <p:txBody>
          <a:bodyPr/>
          <a:lstStyle/>
          <a:p>
            <a:r>
              <a:rPr lang="en-GB" sz="3200" dirty="0" smtClean="0"/>
              <a:t>Clear evidence to support your message</a:t>
            </a:r>
          </a:p>
        </p:txBody>
      </p:sp>
      <p:pic>
        <p:nvPicPr>
          <p:cNvPr id="2053" name="Picture 4" descr="challenger blow by char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261938"/>
            <a:ext cx="32432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084888" y="5157788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bg2"/>
                </a:solidFill>
              </a:rPr>
              <a:t>Charts sent to NASA</a:t>
            </a:r>
            <a:endParaRPr lang="en-US" sz="1800">
              <a:solidFill>
                <a:schemeClr val="bg2"/>
              </a:solidFill>
            </a:endParaRPr>
          </a:p>
        </p:txBody>
      </p:sp>
      <p:grpSp>
        <p:nvGrpSpPr>
          <p:cNvPr id="2056" name="Group 7"/>
          <p:cNvGrpSpPr>
            <a:grpSpLocks/>
          </p:cNvGrpSpPr>
          <p:nvPr/>
        </p:nvGrpSpPr>
        <p:grpSpPr bwMode="auto">
          <a:xfrm>
            <a:off x="5508625" y="188913"/>
            <a:ext cx="3384550" cy="5400675"/>
            <a:chOff x="3470" y="164"/>
            <a:chExt cx="2132" cy="3402"/>
          </a:xfrm>
        </p:grpSpPr>
        <p:pic>
          <p:nvPicPr>
            <p:cNvPr id="2067" name="Picture 8" descr="challenger blow by chart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1616"/>
              <a:ext cx="1859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" name="Rectangle 9"/>
            <p:cNvSpPr>
              <a:spLocks noChangeArrowheads="1"/>
            </p:cNvSpPr>
            <p:nvPr/>
          </p:nvSpPr>
          <p:spPr bwMode="auto">
            <a:xfrm>
              <a:off x="3470" y="164"/>
              <a:ext cx="2132" cy="340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40330" name="Picture 10" descr="challen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2565400"/>
            <a:ext cx="26320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1188" y="2349500"/>
            <a:ext cx="4699000" cy="3024188"/>
            <a:chOff x="295" y="1570"/>
            <a:chExt cx="2960" cy="1905"/>
          </a:xfrm>
        </p:grpSpPr>
        <p:sp>
          <p:nvSpPr>
            <p:cNvPr id="2059" name="Rectangle 12"/>
            <p:cNvSpPr>
              <a:spLocks noChangeArrowheads="1"/>
            </p:cNvSpPr>
            <p:nvPr/>
          </p:nvSpPr>
          <p:spPr bwMode="auto">
            <a:xfrm>
              <a:off x="793" y="1616"/>
              <a:ext cx="2223" cy="17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0" name="Group 13"/>
            <p:cNvGrpSpPr>
              <a:grpSpLocks/>
            </p:cNvGrpSpPr>
            <p:nvPr/>
          </p:nvGrpSpPr>
          <p:grpSpPr bwMode="auto">
            <a:xfrm>
              <a:off x="295" y="1570"/>
              <a:ext cx="2960" cy="1905"/>
              <a:chOff x="328" y="1570"/>
              <a:chExt cx="2960" cy="1905"/>
            </a:xfrm>
          </p:grpSpPr>
          <p:grpSp>
            <p:nvGrpSpPr>
              <p:cNvPr id="2061" name="Group 14"/>
              <p:cNvGrpSpPr>
                <a:grpSpLocks/>
              </p:cNvGrpSpPr>
              <p:nvPr/>
            </p:nvGrpSpPr>
            <p:grpSpPr bwMode="auto">
              <a:xfrm>
                <a:off x="328" y="1616"/>
                <a:ext cx="2915" cy="1774"/>
                <a:chOff x="237" y="1706"/>
                <a:chExt cx="2915" cy="1774"/>
              </a:xfrm>
            </p:grpSpPr>
            <p:sp>
              <p:nvSpPr>
                <p:cNvPr id="20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75" y="3249"/>
                  <a:ext cx="18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800">
                      <a:solidFill>
                        <a:schemeClr val="bg2"/>
                      </a:solidFill>
                    </a:rPr>
                    <a:t>Chart they could have sent</a:t>
                  </a:r>
                  <a:endParaRPr lang="en-US" sz="1800">
                    <a:solidFill>
                      <a:schemeClr val="bg2"/>
                    </a:solidFill>
                  </a:endParaRPr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7" y="1706"/>
                  <a:ext cx="2915" cy="1533"/>
                  <a:chOff x="237" y="1706"/>
                  <a:chExt cx="2915" cy="1533"/>
                </a:xfrm>
              </p:grpSpPr>
              <p:graphicFrame>
                <p:nvGraphicFramePr>
                  <p:cNvPr id="2050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249" y="1706"/>
                  <a:ext cx="2903" cy="131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057" name="Chart" r:id="rId8" imgW="5133975" imgH="2324202" progId="Excel.Sheet.8">
                          <p:embed/>
                        </p:oleObj>
                      </mc:Choice>
                      <mc:Fallback>
                        <p:oleObj name="Chart" r:id="rId8" imgW="5133975" imgH="2324202" progId="Excel.Sheet.8">
                          <p:embed/>
                          <p:pic>
                            <p:nvPicPr>
                              <p:cNvPr id="0" name="Object 1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9" y="1706"/>
                                <a:ext cx="2903" cy="131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06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" y="2913"/>
                    <a:ext cx="1192" cy="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GB" sz="1400"/>
                      <a:t>Predicted launch temperature</a:t>
                    </a:r>
                    <a:endParaRPr lang="en-US" sz="1400"/>
                  </a:p>
                </p:txBody>
              </p:sp>
              <p:sp>
                <p:nvSpPr>
                  <p:cNvPr id="2066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30" y="2659"/>
                    <a:ext cx="136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062" name="Rectangle 20"/>
              <p:cNvSpPr>
                <a:spLocks noChangeArrowheads="1"/>
              </p:cNvSpPr>
              <p:nvPr/>
            </p:nvSpPr>
            <p:spPr bwMode="auto">
              <a:xfrm>
                <a:off x="340" y="1570"/>
                <a:ext cx="2948" cy="1905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4: Embedded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3141663"/>
            <a:ext cx="3816350" cy="2303462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dirty="0" smtClean="0"/>
              <a:t>Reinforcement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Support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Feedback/ sanctions</a:t>
            </a:r>
          </a:p>
          <a:p>
            <a:pPr lvl="1">
              <a:lnSpc>
                <a:spcPct val="80000"/>
              </a:lnSpc>
            </a:pPr>
            <a:endParaRPr lang="en-GB" sz="2800" dirty="0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619250" y="1844675"/>
            <a:ext cx="5545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Will they say  </a:t>
            </a:r>
            <a:r>
              <a:rPr lang="en-GB" i="1"/>
              <a:t>“Sorry we forgot about it” </a:t>
            </a:r>
            <a:r>
              <a:rPr lang="en-GB"/>
              <a:t>or “</a:t>
            </a:r>
            <a:r>
              <a:rPr lang="en-GB" i="1"/>
              <a:t>We’ve always done it this way</a:t>
            </a:r>
            <a:r>
              <a:rPr lang="en-GB"/>
              <a:t>”</a:t>
            </a:r>
            <a:endParaRPr lang="en-US"/>
          </a:p>
        </p:txBody>
      </p:sp>
      <p:pic>
        <p:nvPicPr>
          <p:cNvPr id="40965" name="Picture 5" descr="Fire_Extinguish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2636838"/>
            <a:ext cx="2665412" cy="2665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outstanding questions?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more see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60467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“</a:t>
            </a:r>
            <a:r>
              <a:rPr lang="en-GB" sz="2400" dirty="0" smtClean="0">
                <a:solidFill>
                  <a:srgbClr val="3399FF"/>
                </a:solidFill>
              </a:rPr>
              <a:t>How to get your ideas adopted (and change the world)</a:t>
            </a:r>
            <a:r>
              <a:rPr lang="en-GB" sz="2400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By Anne Miller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Published by Marshall Cavendish 2009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2000" u="sng" dirty="0" err="1" smtClean="0">
                <a:solidFill>
                  <a:schemeClr val="accent2"/>
                </a:solidFill>
              </a:rPr>
              <a:t>www.annemiller.info</a:t>
            </a:r>
            <a:endParaRPr lang="en-GB" sz="2000" u="sng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 err="1" smtClean="0"/>
              <a:t>The</a:t>
            </a:r>
            <a:r>
              <a:rPr lang="en-GB" sz="2400" dirty="0" err="1" smtClean="0">
                <a:solidFill>
                  <a:srgbClr val="70BC1F"/>
                </a:solidFill>
              </a:rPr>
              <a:t>creativity</a:t>
            </a:r>
            <a:r>
              <a:rPr lang="en-GB" sz="2400" dirty="0" err="1" smtClean="0"/>
              <a:t>partnership</a:t>
            </a:r>
            <a:endParaRPr lang="en-GB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Consulting, workshops, training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2000" u="sng" dirty="0" err="1" smtClean="0">
                <a:solidFill>
                  <a:schemeClr val="accent2"/>
                </a:solidFill>
              </a:rPr>
              <a:t>www.tcp-uk.co.uk</a:t>
            </a:r>
            <a:r>
              <a:rPr lang="en-GB" sz="2000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err="1" smtClean="0"/>
              <a:t>anne.miller@tcp-uk.co.uk</a:t>
            </a:r>
            <a:endParaRPr lang="en-GB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01223 513821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687763" y="6307138"/>
            <a:ext cx="28632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/>
              <a:t>© the creativity partnership </a:t>
            </a:r>
            <a:r>
              <a:rPr lang="en-GB" sz="1400" dirty="0" smtClean="0"/>
              <a:t>2010</a:t>
            </a:r>
            <a:endParaRPr lang="en-US" sz="1400" dirty="0"/>
          </a:p>
        </p:txBody>
      </p:sp>
      <p:pic>
        <p:nvPicPr>
          <p:cNvPr id="41990" name="Picture 7" descr="oa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4005263"/>
            <a:ext cx="1576387" cy="1728787"/>
          </a:xfrm>
          <a:noFill/>
        </p:spPr>
      </p:pic>
      <p:pic>
        <p:nvPicPr>
          <p:cNvPr id="7" name="Picture 6" descr="51aC3ObVfaL._SL16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628800"/>
            <a:ext cx="1098806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076825" y="692150"/>
            <a:ext cx="3668713" cy="844550"/>
          </a:xfrm>
        </p:spPr>
        <p:txBody>
          <a:bodyPr/>
          <a:lstStyle/>
          <a:p>
            <a:r>
              <a:rPr lang="en-GB" sz="2800" smtClean="0"/>
              <a:t>Some techniques</a:t>
            </a: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755650" y="2060575"/>
            <a:ext cx="29289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The status quo’s not OK</a:t>
            </a:r>
          </a:p>
          <a:p>
            <a:r>
              <a:rPr lang="en-GB" sz="1800" b="1">
                <a:solidFill>
                  <a:schemeClr val="accent2"/>
                </a:solidFill>
              </a:rPr>
              <a:t>Evidence</a:t>
            </a:r>
          </a:p>
          <a:p>
            <a:r>
              <a:rPr lang="en-GB" sz="1600"/>
              <a:t>Physical evidence</a:t>
            </a:r>
          </a:p>
          <a:p>
            <a:r>
              <a:rPr lang="en-GB" sz="1600"/>
              <a:t>Scientific evidence</a:t>
            </a:r>
          </a:p>
          <a:p>
            <a:r>
              <a:rPr lang="en-GB" sz="1600"/>
              <a:t>Financial/legal threat</a:t>
            </a:r>
          </a:p>
          <a:p>
            <a:r>
              <a:rPr lang="en-GB" sz="1600"/>
              <a:t>Moral threat</a:t>
            </a:r>
          </a:p>
          <a:p>
            <a:r>
              <a:rPr lang="en-GB" sz="1600"/>
              <a:t>Political threat</a:t>
            </a:r>
          </a:p>
          <a:p>
            <a:r>
              <a:rPr lang="en-GB" sz="1800" b="1">
                <a:solidFill>
                  <a:schemeClr val="accent2"/>
                </a:solidFill>
              </a:rPr>
              <a:t>Try</a:t>
            </a:r>
          </a:p>
          <a:p>
            <a:r>
              <a:rPr lang="en-GB" sz="1600"/>
              <a:t>Clear messages</a:t>
            </a:r>
          </a:p>
          <a:p>
            <a:r>
              <a:rPr lang="en-GB" sz="1600"/>
              <a:t>Powerful experiences</a:t>
            </a:r>
          </a:p>
          <a:p>
            <a:r>
              <a:rPr lang="en-GB" sz="1600"/>
              <a:t>Sticky questions</a:t>
            </a:r>
          </a:p>
          <a:p>
            <a:endParaRPr lang="en-GB" sz="1800"/>
          </a:p>
          <a:p>
            <a:endParaRPr lang="en-GB" sz="1800"/>
          </a:p>
        </p:txBody>
      </p:sp>
      <p:sp>
        <p:nvSpPr>
          <p:cNvPr id="31748" name="AutoShape 15"/>
          <p:cNvSpPr>
            <a:spLocks noChangeArrowheads="1"/>
          </p:cNvSpPr>
          <p:nvPr/>
        </p:nvSpPr>
        <p:spPr bwMode="auto">
          <a:xfrm>
            <a:off x="755650" y="620713"/>
            <a:ext cx="1584325" cy="11525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/>
              <a:t>shock</a:t>
            </a:r>
            <a:endParaRPr lang="en-US" sz="1800"/>
          </a:p>
        </p:txBody>
      </p:sp>
      <p:pic>
        <p:nvPicPr>
          <p:cNvPr id="8" name="Picture 8" descr="climate change last_400000_years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4292600"/>
            <a:ext cx="2498725" cy="1981200"/>
          </a:xfrm>
          <a:noFill/>
        </p:spPr>
      </p:pic>
      <p:pic>
        <p:nvPicPr>
          <p:cNvPr id="17" name="Content Placeholder 16" descr="9-11 2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56325" y="1628775"/>
            <a:ext cx="1871663" cy="2254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79613" y="1052513"/>
            <a:ext cx="6624637" cy="792162"/>
          </a:xfrm>
        </p:spPr>
        <p:txBody>
          <a:bodyPr/>
          <a:lstStyle/>
          <a:p>
            <a:r>
              <a:rPr lang="en-GB" sz="3600" dirty="0" smtClean="0"/>
              <a:t>How to get your innovations adopted</a:t>
            </a:r>
            <a:br>
              <a:rPr lang="en-GB" sz="3600" dirty="0" smtClean="0"/>
            </a:br>
            <a:r>
              <a:rPr lang="en-GB" sz="3200" dirty="0" smtClean="0"/>
              <a:t>		</a:t>
            </a:r>
            <a:endParaRPr lang="en-GB" sz="2400" i="1" dirty="0" smtClean="0"/>
          </a:p>
        </p:txBody>
      </p:sp>
      <p:pic>
        <p:nvPicPr>
          <p:cNvPr id="7173" name="Picture 7" descr="o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89138"/>
            <a:ext cx="34147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203848" y="2132856"/>
            <a:ext cx="576063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JISC Innovating e-learning 2010 conference</a:t>
            </a:r>
          </a:p>
          <a:p>
            <a:pPr algn="ctr"/>
            <a:r>
              <a:rPr lang="en-GB" sz="2000" dirty="0" smtClean="0"/>
              <a:t>Theme 2: realising the value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25 Nov 2010</a:t>
            </a:r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Anne Miller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Content Placeholder 308" descr="march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412875"/>
            <a:ext cx="3021013" cy="1981200"/>
          </a:xfrm>
        </p:spPr>
      </p:pic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684213" y="1916113"/>
            <a:ext cx="25003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I care about this…</a:t>
            </a:r>
          </a:p>
          <a:p>
            <a:r>
              <a:rPr lang="en-GB" sz="1600"/>
              <a:t>Relevance to </a:t>
            </a:r>
            <a:r>
              <a:rPr lang="en-GB" sz="1600" u="sng"/>
              <a:t>me</a:t>
            </a:r>
            <a:r>
              <a:rPr lang="en-GB" sz="1600"/>
              <a:t>, now</a:t>
            </a:r>
          </a:p>
          <a:p>
            <a:endParaRPr lang="en-GB" sz="1800" b="1">
              <a:solidFill>
                <a:schemeClr val="accent2"/>
              </a:solidFill>
            </a:endParaRPr>
          </a:p>
          <a:p>
            <a:r>
              <a:rPr lang="en-GB" sz="1800" b="1">
                <a:solidFill>
                  <a:schemeClr val="accent2"/>
                </a:solidFill>
              </a:rPr>
              <a:t>+ Motivations, eg</a:t>
            </a:r>
          </a:p>
          <a:p>
            <a:r>
              <a:rPr lang="en-GB" sz="1600"/>
              <a:t>Anxiety/guilt </a:t>
            </a:r>
          </a:p>
          <a:p>
            <a:r>
              <a:rPr lang="en-GB" sz="1600"/>
              <a:t>(Opportunity/fun)</a:t>
            </a:r>
          </a:p>
          <a:p>
            <a:r>
              <a:rPr lang="en-GB" sz="1600"/>
              <a:t>Outrage</a:t>
            </a:r>
          </a:p>
          <a:p>
            <a:endParaRPr lang="en-GB" sz="1600"/>
          </a:p>
          <a:p>
            <a:r>
              <a:rPr lang="en-GB" sz="1800" b="1">
                <a:solidFill>
                  <a:schemeClr val="accent2"/>
                </a:solidFill>
              </a:rPr>
              <a:t>+ Fit to Values, eg</a:t>
            </a:r>
          </a:p>
          <a:p>
            <a:r>
              <a:rPr lang="en-GB" sz="1600"/>
              <a:t>Creativity/knowledge</a:t>
            </a:r>
          </a:p>
          <a:p>
            <a:r>
              <a:rPr lang="en-GB" sz="1600"/>
              <a:t>Status/competition</a:t>
            </a:r>
          </a:p>
          <a:p>
            <a:r>
              <a:rPr lang="en-GB" sz="1600"/>
              <a:t>Security/comfort</a:t>
            </a:r>
          </a:p>
          <a:p>
            <a:endParaRPr lang="en-GB" sz="2000"/>
          </a:p>
        </p:txBody>
      </p:sp>
      <p:sp>
        <p:nvSpPr>
          <p:cNvPr id="32772" name="AutoShape 16"/>
          <p:cNvSpPr>
            <a:spLocks noChangeArrowheads="1"/>
          </p:cNvSpPr>
          <p:nvPr/>
        </p:nvSpPr>
        <p:spPr bwMode="auto">
          <a:xfrm>
            <a:off x="1187450" y="549275"/>
            <a:ext cx="1584325" cy="11525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/>
              <a:t>connection</a:t>
            </a:r>
            <a:endParaRPr lang="en-US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92725" y="3644900"/>
            <a:ext cx="2897188" cy="2160588"/>
            <a:chOff x="762" y="168"/>
            <a:chExt cx="4236" cy="3984"/>
          </a:xfrm>
        </p:grpSpPr>
        <p:sp>
          <p:nvSpPr>
            <p:cNvPr id="32776" name="AutoShape 5"/>
            <p:cNvSpPr>
              <a:spLocks noChangeAspect="1" noChangeArrowheads="1" noTextEdit="1"/>
            </p:cNvSpPr>
            <p:nvPr/>
          </p:nvSpPr>
          <p:spPr bwMode="auto">
            <a:xfrm>
              <a:off x="762" y="168"/>
              <a:ext cx="4236" cy="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7" name="Rectangle 6"/>
            <p:cNvSpPr>
              <a:spLocks noChangeArrowheads="1"/>
            </p:cNvSpPr>
            <p:nvPr/>
          </p:nvSpPr>
          <p:spPr bwMode="auto">
            <a:xfrm>
              <a:off x="1074" y="654"/>
              <a:ext cx="3738" cy="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7"/>
            <p:cNvSpPr>
              <a:spLocks noChangeShapeType="1"/>
            </p:cNvSpPr>
            <p:nvPr/>
          </p:nvSpPr>
          <p:spPr bwMode="auto">
            <a:xfrm>
              <a:off x="1074" y="3402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9" name="Line 8"/>
            <p:cNvSpPr>
              <a:spLocks noChangeShapeType="1"/>
            </p:cNvSpPr>
            <p:nvPr/>
          </p:nvSpPr>
          <p:spPr bwMode="auto">
            <a:xfrm>
              <a:off x="1074" y="3096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0" name="Line 9"/>
            <p:cNvSpPr>
              <a:spLocks noChangeShapeType="1"/>
            </p:cNvSpPr>
            <p:nvPr/>
          </p:nvSpPr>
          <p:spPr bwMode="auto">
            <a:xfrm>
              <a:off x="1074" y="2790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1" name="Line 10"/>
            <p:cNvSpPr>
              <a:spLocks noChangeShapeType="1"/>
            </p:cNvSpPr>
            <p:nvPr/>
          </p:nvSpPr>
          <p:spPr bwMode="auto">
            <a:xfrm>
              <a:off x="1074" y="2484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2" name="Line 11"/>
            <p:cNvSpPr>
              <a:spLocks noChangeShapeType="1"/>
            </p:cNvSpPr>
            <p:nvPr/>
          </p:nvSpPr>
          <p:spPr bwMode="auto">
            <a:xfrm>
              <a:off x="1074" y="2178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3" name="Line 12"/>
            <p:cNvSpPr>
              <a:spLocks noChangeShapeType="1"/>
            </p:cNvSpPr>
            <p:nvPr/>
          </p:nvSpPr>
          <p:spPr bwMode="auto">
            <a:xfrm>
              <a:off x="1074" y="1878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4" name="Line 13"/>
            <p:cNvSpPr>
              <a:spLocks noChangeShapeType="1"/>
            </p:cNvSpPr>
            <p:nvPr/>
          </p:nvSpPr>
          <p:spPr bwMode="auto">
            <a:xfrm>
              <a:off x="1074" y="1572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5" name="Line 14"/>
            <p:cNvSpPr>
              <a:spLocks noChangeShapeType="1"/>
            </p:cNvSpPr>
            <p:nvPr/>
          </p:nvSpPr>
          <p:spPr bwMode="auto">
            <a:xfrm>
              <a:off x="1074" y="1266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6" name="Line 15"/>
            <p:cNvSpPr>
              <a:spLocks noChangeShapeType="1"/>
            </p:cNvSpPr>
            <p:nvPr/>
          </p:nvSpPr>
          <p:spPr bwMode="auto">
            <a:xfrm>
              <a:off x="1074" y="960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7" name="Line 16"/>
            <p:cNvSpPr>
              <a:spLocks noChangeShapeType="1"/>
            </p:cNvSpPr>
            <p:nvPr/>
          </p:nvSpPr>
          <p:spPr bwMode="auto">
            <a:xfrm>
              <a:off x="1074" y="654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8" name="Line 17"/>
            <p:cNvSpPr>
              <a:spLocks noChangeShapeType="1"/>
            </p:cNvSpPr>
            <p:nvPr/>
          </p:nvSpPr>
          <p:spPr bwMode="auto">
            <a:xfrm>
              <a:off x="1488" y="654"/>
              <a:ext cx="1" cy="30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9" name="Line 18"/>
            <p:cNvSpPr>
              <a:spLocks noChangeShapeType="1"/>
            </p:cNvSpPr>
            <p:nvPr/>
          </p:nvSpPr>
          <p:spPr bwMode="auto">
            <a:xfrm>
              <a:off x="1902" y="654"/>
              <a:ext cx="1" cy="30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90" name="Line 19"/>
            <p:cNvSpPr>
              <a:spLocks noChangeShapeType="1"/>
            </p:cNvSpPr>
            <p:nvPr/>
          </p:nvSpPr>
          <p:spPr bwMode="auto">
            <a:xfrm>
              <a:off x="2322" y="654"/>
              <a:ext cx="1" cy="30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91" name="Line 20"/>
            <p:cNvSpPr>
              <a:spLocks noChangeShapeType="1"/>
            </p:cNvSpPr>
            <p:nvPr/>
          </p:nvSpPr>
          <p:spPr bwMode="auto">
            <a:xfrm>
              <a:off x="2736" y="654"/>
              <a:ext cx="1" cy="30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92" name="Line 21"/>
            <p:cNvSpPr>
              <a:spLocks noChangeShapeType="1"/>
            </p:cNvSpPr>
            <p:nvPr/>
          </p:nvSpPr>
          <p:spPr bwMode="auto">
            <a:xfrm>
              <a:off x="3150" y="654"/>
              <a:ext cx="1" cy="30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93" name="Line 22"/>
            <p:cNvSpPr>
              <a:spLocks noChangeShapeType="1"/>
            </p:cNvSpPr>
            <p:nvPr/>
          </p:nvSpPr>
          <p:spPr bwMode="auto">
            <a:xfrm>
              <a:off x="3564" y="654"/>
              <a:ext cx="1" cy="30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94" name="Line 23"/>
            <p:cNvSpPr>
              <a:spLocks noChangeShapeType="1"/>
            </p:cNvSpPr>
            <p:nvPr/>
          </p:nvSpPr>
          <p:spPr bwMode="auto">
            <a:xfrm>
              <a:off x="3984" y="654"/>
              <a:ext cx="1" cy="30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95" name="Line 24"/>
            <p:cNvSpPr>
              <a:spLocks noChangeShapeType="1"/>
            </p:cNvSpPr>
            <p:nvPr/>
          </p:nvSpPr>
          <p:spPr bwMode="auto">
            <a:xfrm>
              <a:off x="4398" y="654"/>
              <a:ext cx="1" cy="30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96" name="Line 25"/>
            <p:cNvSpPr>
              <a:spLocks noChangeShapeType="1"/>
            </p:cNvSpPr>
            <p:nvPr/>
          </p:nvSpPr>
          <p:spPr bwMode="auto">
            <a:xfrm>
              <a:off x="4812" y="654"/>
              <a:ext cx="1" cy="30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97" name="Rectangle 26"/>
            <p:cNvSpPr>
              <a:spLocks noChangeArrowheads="1"/>
            </p:cNvSpPr>
            <p:nvPr/>
          </p:nvSpPr>
          <p:spPr bwMode="auto">
            <a:xfrm>
              <a:off x="1074" y="654"/>
              <a:ext cx="3738" cy="30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27"/>
            <p:cNvSpPr>
              <a:spLocks noChangeShapeType="1"/>
            </p:cNvSpPr>
            <p:nvPr/>
          </p:nvSpPr>
          <p:spPr bwMode="auto">
            <a:xfrm>
              <a:off x="1074" y="654"/>
              <a:ext cx="1" cy="30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99" name="Line 28"/>
            <p:cNvSpPr>
              <a:spLocks noChangeShapeType="1"/>
            </p:cNvSpPr>
            <p:nvPr/>
          </p:nvSpPr>
          <p:spPr bwMode="auto">
            <a:xfrm>
              <a:off x="1050" y="370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0" name="Line 29"/>
            <p:cNvSpPr>
              <a:spLocks noChangeShapeType="1"/>
            </p:cNvSpPr>
            <p:nvPr/>
          </p:nvSpPr>
          <p:spPr bwMode="auto">
            <a:xfrm>
              <a:off x="1050" y="340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1" name="Line 30"/>
            <p:cNvSpPr>
              <a:spLocks noChangeShapeType="1"/>
            </p:cNvSpPr>
            <p:nvPr/>
          </p:nvSpPr>
          <p:spPr bwMode="auto">
            <a:xfrm>
              <a:off x="1050" y="309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2" name="Line 31"/>
            <p:cNvSpPr>
              <a:spLocks noChangeShapeType="1"/>
            </p:cNvSpPr>
            <p:nvPr/>
          </p:nvSpPr>
          <p:spPr bwMode="auto">
            <a:xfrm>
              <a:off x="1050" y="279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3" name="Line 32"/>
            <p:cNvSpPr>
              <a:spLocks noChangeShapeType="1"/>
            </p:cNvSpPr>
            <p:nvPr/>
          </p:nvSpPr>
          <p:spPr bwMode="auto">
            <a:xfrm>
              <a:off x="1050" y="248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4" name="Line 33"/>
            <p:cNvSpPr>
              <a:spLocks noChangeShapeType="1"/>
            </p:cNvSpPr>
            <p:nvPr/>
          </p:nvSpPr>
          <p:spPr bwMode="auto">
            <a:xfrm>
              <a:off x="1050" y="217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5" name="Line 34"/>
            <p:cNvSpPr>
              <a:spLocks noChangeShapeType="1"/>
            </p:cNvSpPr>
            <p:nvPr/>
          </p:nvSpPr>
          <p:spPr bwMode="auto">
            <a:xfrm>
              <a:off x="1050" y="187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6" name="Line 35"/>
            <p:cNvSpPr>
              <a:spLocks noChangeShapeType="1"/>
            </p:cNvSpPr>
            <p:nvPr/>
          </p:nvSpPr>
          <p:spPr bwMode="auto">
            <a:xfrm>
              <a:off x="1050" y="157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7" name="Line 36"/>
            <p:cNvSpPr>
              <a:spLocks noChangeShapeType="1"/>
            </p:cNvSpPr>
            <p:nvPr/>
          </p:nvSpPr>
          <p:spPr bwMode="auto">
            <a:xfrm>
              <a:off x="1050" y="126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8" name="Line 37"/>
            <p:cNvSpPr>
              <a:spLocks noChangeShapeType="1"/>
            </p:cNvSpPr>
            <p:nvPr/>
          </p:nvSpPr>
          <p:spPr bwMode="auto">
            <a:xfrm>
              <a:off x="1050" y="96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09" name="Line 38"/>
            <p:cNvSpPr>
              <a:spLocks noChangeShapeType="1"/>
            </p:cNvSpPr>
            <p:nvPr/>
          </p:nvSpPr>
          <p:spPr bwMode="auto">
            <a:xfrm>
              <a:off x="1050" y="6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10" name="Line 39"/>
            <p:cNvSpPr>
              <a:spLocks noChangeShapeType="1"/>
            </p:cNvSpPr>
            <p:nvPr/>
          </p:nvSpPr>
          <p:spPr bwMode="auto">
            <a:xfrm>
              <a:off x="1074" y="3708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11" name="Line 40"/>
            <p:cNvSpPr>
              <a:spLocks noChangeShapeType="1"/>
            </p:cNvSpPr>
            <p:nvPr/>
          </p:nvSpPr>
          <p:spPr bwMode="auto">
            <a:xfrm flipV="1">
              <a:off x="1074" y="370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12" name="Line 41"/>
            <p:cNvSpPr>
              <a:spLocks noChangeShapeType="1"/>
            </p:cNvSpPr>
            <p:nvPr/>
          </p:nvSpPr>
          <p:spPr bwMode="auto">
            <a:xfrm flipV="1">
              <a:off x="1488" y="370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13" name="Line 42"/>
            <p:cNvSpPr>
              <a:spLocks noChangeShapeType="1"/>
            </p:cNvSpPr>
            <p:nvPr/>
          </p:nvSpPr>
          <p:spPr bwMode="auto">
            <a:xfrm flipV="1">
              <a:off x="1902" y="370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14" name="Line 43"/>
            <p:cNvSpPr>
              <a:spLocks noChangeShapeType="1"/>
            </p:cNvSpPr>
            <p:nvPr/>
          </p:nvSpPr>
          <p:spPr bwMode="auto">
            <a:xfrm flipV="1">
              <a:off x="2322" y="370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15" name="Line 44"/>
            <p:cNvSpPr>
              <a:spLocks noChangeShapeType="1"/>
            </p:cNvSpPr>
            <p:nvPr/>
          </p:nvSpPr>
          <p:spPr bwMode="auto">
            <a:xfrm flipV="1">
              <a:off x="2736" y="370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16" name="Line 45"/>
            <p:cNvSpPr>
              <a:spLocks noChangeShapeType="1"/>
            </p:cNvSpPr>
            <p:nvPr/>
          </p:nvSpPr>
          <p:spPr bwMode="auto">
            <a:xfrm flipV="1">
              <a:off x="3150" y="370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17" name="Line 46"/>
            <p:cNvSpPr>
              <a:spLocks noChangeShapeType="1"/>
            </p:cNvSpPr>
            <p:nvPr/>
          </p:nvSpPr>
          <p:spPr bwMode="auto">
            <a:xfrm flipV="1">
              <a:off x="3564" y="370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18" name="Line 47"/>
            <p:cNvSpPr>
              <a:spLocks noChangeShapeType="1"/>
            </p:cNvSpPr>
            <p:nvPr/>
          </p:nvSpPr>
          <p:spPr bwMode="auto">
            <a:xfrm flipV="1">
              <a:off x="3984" y="370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19" name="Line 48"/>
            <p:cNvSpPr>
              <a:spLocks noChangeShapeType="1"/>
            </p:cNvSpPr>
            <p:nvPr/>
          </p:nvSpPr>
          <p:spPr bwMode="auto">
            <a:xfrm flipV="1">
              <a:off x="4398" y="370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20" name="Line 49"/>
            <p:cNvSpPr>
              <a:spLocks noChangeShapeType="1"/>
            </p:cNvSpPr>
            <p:nvPr/>
          </p:nvSpPr>
          <p:spPr bwMode="auto">
            <a:xfrm flipV="1">
              <a:off x="4812" y="370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21" name="Freeform 50"/>
            <p:cNvSpPr>
              <a:spLocks/>
            </p:cNvSpPr>
            <p:nvPr/>
          </p:nvSpPr>
          <p:spPr bwMode="auto">
            <a:xfrm>
              <a:off x="1284" y="1446"/>
              <a:ext cx="3318" cy="246"/>
            </a:xfrm>
            <a:custGeom>
              <a:avLst/>
              <a:gdLst>
                <a:gd name="T0" fmla="*/ 0 w 553"/>
                <a:gd name="T1" fmla="*/ 2147483647 h 41"/>
                <a:gd name="T2" fmla="*/ 2147483647 w 553"/>
                <a:gd name="T3" fmla="*/ 2147483647 h 41"/>
                <a:gd name="T4" fmla="*/ 2147483647 w 553"/>
                <a:gd name="T5" fmla="*/ 0 h 41"/>
                <a:gd name="T6" fmla="*/ 2147483647 w 553"/>
                <a:gd name="T7" fmla="*/ 2147483647 h 41"/>
                <a:gd name="T8" fmla="*/ 2147483647 w 553"/>
                <a:gd name="T9" fmla="*/ 2147483647 h 41"/>
                <a:gd name="T10" fmla="*/ 2147483647 w 553"/>
                <a:gd name="T11" fmla="*/ 2147483647 h 41"/>
                <a:gd name="T12" fmla="*/ 2147483647 w 553"/>
                <a:gd name="T13" fmla="*/ 214748364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3"/>
                <a:gd name="T22" fmla="*/ 0 h 41"/>
                <a:gd name="T23" fmla="*/ 553 w 553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3" h="41">
                  <a:moveTo>
                    <a:pt x="0" y="41"/>
                  </a:moveTo>
                  <a:lnTo>
                    <a:pt x="138" y="21"/>
                  </a:lnTo>
                  <a:lnTo>
                    <a:pt x="242" y="0"/>
                  </a:lnTo>
                  <a:lnTo>
                    <a:pt x="311" y="31"/>
                  </a:lnTo>
                  <a:lnTo>
                    <a:pt x="380" y="21"/>
                  </a:lnTo>
                  <a:lnTo>
                    <a:pt x="519" y="31"/>
                  </a:lnTo>
                  <a:lnTo>
                    <a:pt x="553" y="21"/>
                  </a:lnTo>
                </a:path>
              </a:pathLst>
            </a:cu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22" name="Freeform 51"/>
            <p:cNvSpPr>
              <a:spLocks/>
            </p:cNvSpPr>
            <p:nvPr/>
          </p:nvSpPr>
          <p:spPr bwMode="auto">
            <a:xfrm>
              <a:off x="1284" y="960"/>
              <a:ext cx="3318" cy="918"/>
            </a:xfrm>
            <a:custGeom>
              <a:avLst/>
              <a:gdLst>
                <a:gd name="T0" fmla="*/ 0 w 553"/>
                <a:gd name="T1" fmla="*/ 2147483647 h 153"/>
                <a:gd name="T2" fmla="*/ 2147483647 w 553"/>
                <a:gd name="T3" fmla="*/ 2147483647 h 153"/>
                <a:gd name="T4" fmla="*/ 2147483647 w 553"/>
                <a:gd name="T5" fmla="*/ 2147483647 h 153"/>
                <a:gd name="T6" fmla="*/ 2147483647 w 553"/>
                <a:gd name="T7" fmla="*/ 2147483647 h 153"/>
                <a:gd name="T8" fmla="*/ 2147483647 w 553"/>
                <a:gd name="T9" fmla="*/ 2147483647 h 153"/>
                <a:gd name="T10" fmla="*/ 2147483647 w 553"/>
                <a:gd name="T11" fmla="*/ 0 h 153"/>
                <a:gd name="T12" fmla="*/ 2147483647 w 553"/>
                <a:gd name="T13" fmla="*/ 2147483647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3"/>
                <a:gd name="T22" fmla="*/ 0 h 153"/>
                <a:gd name="T23" fmla="*/ 553 w 553"/>
                <a:gd name="T24" fmla="*/ 153 h 1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3" h="153">
                  <a:moveTo>
                    <a:pt x="0" y="153"/>
                  </a:moveTo>
                  <a:lnTo>
                    <a:pt x="138" y="41"/>
                  </a:lnTo>
                  <a:lnTo>
                    <a:pt x="242" y="122"/>
                  </a:lnTo>
                  <a:lnTo>
                    <a:pt x="311" y="132"/>
                  </a:lnTo>
                  <a:lnTo>
                    <a:pt x="380" y="153"/>
                  </a:lnTo>
                  <a:lnTo>
                    <a:pt x="519" y="0"/>
                  </a:lnTo>
                  <a:lnTo>
                    <a:pt x="553" y="20"/>
                  </a:lnTo>
                </a:path>
              </a:pathLst>
            </a:cu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23" name="Freeform 52"/>
            <p:cNvSpPr>
              <a:spLocks/>
            </p:cNvSpPr>
            <p:nvPr/>
          </p:nvSpPr>
          <p:spPr bwMode="auto">
            <a:xfrm>
              <a:off x="1284" y="1446"/>
              <a:ext cx="3318" cy="978"/>
            </a:xfrm>
            <a:custGeom>
              <a:avLst/>
              <a:gdLst>
                <a:gd name="T0" fmla="*/ 0 w 553"/>
                <a:gd name="T1" fmla="*/ 0 h 163"/>
                <a:gd name="T2" fmla="*/ 2147483647 w 553"/>
                <a:gd name="T3" fmla="*/ 2147483647 h 163"/>
                <a:gd name="T4" fmla="*/ 2147483647 w 553"/>
                <a:gd name="T5" fmla="*/ 2147483647 h 163"/>
                <a:gd name="T6" fmla="*/ 2147483647 w 553"/>
                <a:gd name="T7" fmla="*/ 2147483647 h 163"/>
                <a:gd name="T8" fmla="*/ 2147483647 w 553"/>
                <a:gd name="T9" fmla="*/ 2147483647 h 163"/>
                <a:gd name="T10" fmla="*/ 2147483647 w 553"/>
                <a:gd name="T11" fmla="*/ 2147483647 h 163"/>
                <a:gd name="T12" fmla="*/ 2147483647 w 553"/>
                <a:gd name="T13" fmla="*/ 2147483647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3"/>
                <a:gd name="T22" fmla="*/ 0 h 163"/>
                <a:gd name="T23" fmla="*/ 553 w 553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3" h="163">
                  <a:moveTo>
                    <a:pt x="0" y="0"/>
                  </a:moveTo>
                  <a:lnTo>
                    <a:pt x="138" y="133"/>
                  </a:lnTo>
                  <a:lnTo>
                    <a:pt x="242" y="72"/>
                  </a:lnTo>
                  <a:lnTo>
                    <a:pt x="311" y="31"/>
                  </a:lnTo>
                  <a:lnTo>
                    <a:pt x="380" y="21"/>
                  </a:lnTo>
                  <a:lnTo>
                    <a:pt x="519" y="163"/>
                  </a:lnTo>
                  <a:lnTo>
                    <a:pt x="553" y="153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24" name="Freeform 53"/>
            <p:cNvSpPr>
              <a:spLocks/>
            </p:cNvSpPr>
            <p:nvPr/>
          </p:nvSpPr>
          <p:spPr bwMode="auto">
            <a:xfrm>
              <a:off x="1248" y="165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25" name="Freeform 54"/>
            <p:cNvSpPr>
              <a:spLocks/>
            </p:cNvSpPr>
            <p:nvPr/>
          </p:nvSpPr>
          <p:spPr bwMode="auto">
            <a:xfrm>
              <a:off x="2076" y="153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26" name="Freeform 55"/>
            <p:cNvSpPr>
              <a:spLocks/>
            </p:cNvSpPr>
            <p:nvPr/>
          </p:nvSpPr>
          <p:spPr bwMode="auto">
            <a:xfrm>
              <a:off x="2700" y="141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27" name="Freeform 56"/>
            <p:cNvSpPr>
              <a:spLocks/>
            </p:cNvSpPr>
            <p:nvPr/>
          </p:nvSpPr>
          <p:spPr bwMode="auto">
            <a:xfrm>
              <a:off x="3114" y="15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28" name="Freeform 57"/>
            <p:cNvSpPr>
              <a:spLocks/>
            </p:cNvSpPr>
            <p:nvPr/>
          </p:nvSpPr>
          <p:spPr bwMode="auto">
            <a:xfrm>
              <a:off x="3528" y="153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29" name="Freeform 58"/>
            <p:cNvSpPr>
              <a:spLocks/>
            </p:cNvSpPr>
            <p:nvPr/>
          </p:nvSpPr>
          <p:spPr bwMode="auto">
            <a:xfrm>
              <a:off x="4362" y="15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30" name="Freeform 59"/>
            <p:cNvSpPr>
              <a:spLocks/>
            </p:cNvSpPr>
            <p:nvPr/>
          </p:nvSpPr>
          <p:spPr bwMode="auto">
            <a:xfrm>
              <a:off x="4566" y="153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31" name="Rectangle 60"/>
            <p:cNvSpPr>
              <a:spLocks noChangeArrowheads="1"/>
            </p:cNvSpPr>
            <p:nvPr/>
          </p:nvSpPr>
          <p:spPr bwMode="auto">
            <a:xfrm>
              <a:off x="1260" y="1854"/>
              <a:ext cx="54" cy="54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61"/>
            <p:cNvSpPr>
              <a:spLocks noChangeShapeType="1"/>
            </p:cNvSpPr>
            <p:nvPr/>
          </p:nvSpPr>
          <p:spPr bwMode="auto">
            <a:xfrm flipH="1" flipV="1">
              <a:off x="1266" y="186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33" name="Line 62"/>
            <p:cNvSpPr>
              <a:spLocks noChangeShapeType="1"/>
            </p:cNvSpPr>
            <p:nvPr/>
          </p:nvSpPr>
          <p:spPr bwMode="auto">
            <a:xfrm>
              <a:off x="1284" y="187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34" name="Line 63"/>
            <p:cNvSpPr>
              <a:spLocks noChangeShapeType="1"/>
            </p:cNvSpPr>
            <p:nvPr/>
          </p:nvSpPr>
          <p:spPr bwMode="auto">
            <a:xfrm flipH="1">
              <a:off x="1266" y="187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35" name="Line 64"/>
            <p:cNvSpPr>
              <a:spLocks noChangeShapeType="1"/>
            </p:cNvSpPr>
            <p:nvPr/>
          </p:nvSpPr>
          <p:spPr bwMode="auto">
            <a:xfrm flipV="1">
              <a:off x="1284" y="186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36" name="Line 65"/>
            <p:cNvSpPr>
              <a:spLocks noChangeShapeType="1"/>
            </p:cNvSpPr>
            <p:nvPr/>
          </p:nvSpPr>
          <p:spPr bwMode="auto">
            <a:xfrm flipV="1">
              <a:off x="1284" y="1860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37" name="Line 66"/>
            <p:cNvSpPr>
              <a:spLocks noChangeShapeType="1"/>
            </p:cNvSpPr>
            <p:nvPr/>
          </p:nvSpPr>
          <p:spPr bwMode="auto">
            <a:xfrm>
              <a:off x="1284" y="1878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38" name="Rectangle 67"/>
            <p:cNvSpPr>
              <a:spLocks noChangeArrowheads="1"/>
            </p:cNvSpPr>
            <p:nvPr/>
          </p:nvSpPr>
          <p:spPr bwMode="auto">
            <a:xfrm>
              <a:off x="2088" y="1182"/>
              <a:ext cx="54" cy="54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68"/>
            <p:cNvSpPr>
              <a:spLocks noChangeShapeType="1"/>
            </p:cNvSpPr>
            <p:nvPr/>
          </p:nvSpPr>
          <p:spPr bwMode="auto">
            <a:xfrm flipH="1" flipV="1">
              <a:off x="2094" y="118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0" name="Line 69"/>
            <p:cNvSpPr>
              <a:spLocks noChangeShapeType="1"/>
            </p:cNvSpPr>
            <p:nvPr/>
          </p:nvSpPr>
          <p:spPr bwMode="auto">
            <a:xfrm>
              <a:off x="2112" y="120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1" name="Line 70"/>
            <p:cNvSpPr>
              <a:spLocks noChangeShapeType="1"/>
            </p:cNvSpPr>
            <p:nvPr/>
          </p:nvSpPr>
          <p:spPr bwMode="auto">
            <a:xfrm flipH="1">
              <a:off x="2094" y="120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2" name="Line 71"/>
            <p:cNvSpPr>
              <a:spLocks noChangeShapeType="1"/>
            </p:cNvSpPr>
            <p:nvPr/>
          </p:nvSpPr>
          <p:spPr bwMode="auto">
            <a:xfrm flipV="1">
              <a:off x="2112" y="118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3" name="Line 72"/>
            <p:cNvSpPr>
              <a:spLocks noChangeShapeType="1"/>
            </p:cNvSpPr>
            <p:nvPr/>
          </p:nvSpPr>
          <p:spPr bwMode="auto">
            <a:xfrm flipV="1">
              <a:off x="2112" y="1188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4" name="Line 73"/>
            <p:cNvSpPr>
              <a:spLocks noChangeShapeType="1"/>
            </p:cNvSpPr>
            <p:nvPr/>
          </p:nvSpPr>
          <p:spPr bwMode="auto">
            <a:xfrm>
              <a:off x="2112" y="1206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5" name="Rectangle 74"/>
            <p:cNvSpPr>
              <a:spLocks noChangeArrowheads="1"/>
            </p:cNvSpPr>
            <p:nvPr/>
          </p:nvSpPr>
          <p:spPr bwMode="auto">
            <a:xfrm>
              <a:off x="2712" y="1668"/>
              <a:ext cx="54" cy="54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75"/>
            <p:cNvSpPr>
              <a:spLocks noChangeShapeType="1"/>
            </p:cNvSpPr>
            <p:nvPr/>
          </p:nvSpPr>
          <p:spPr bwMode="auto">
            <a:xfrm flipH="1" flipV="1">
              <a:off x="2718" y="167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7" name="Line 76"/>
            <p:cNvSpPr>
              <a:spLocks noChangeShapeType="1"/>
            </p:cNvSpPr>
            <p:nvPr/>
          </p:nvSpPr>
          <p:spPr bwMode="auto">
            <a:xfrm>
              <a:off x="2736" y="169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8" name="Line 77"/>
            <p:cNvSpPr>
              <a:spLocks noChangeShapeType="1"/>
            </p:cNvSpPr>
            <p:nvPr/>
          </p:nvSpPr>
          <p:spPr bwMode="auto">
            <a:xfrm flipH="1">
              <a:off x="2718" y="169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9" name="Line 78"/>
            <p:cNvSpPr>
              <a:spLocks noChangeShapeType="1"/>
            </p:cNvSpPr>
            <p:nvPr/>
          </p:nvSpPr>
          <p:spPr bwMode="auto">
            <a:xfrm flipV="1">
              <a:off x="2736" y="167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0" name="Line 79"/>
            <p:cNvSpPr>
              <a:spLocks noChangeShapeType="1"/>
            </p:cNvSpPr>
            <p:nvPr/>
          </p:nvSpPr>
          <p:spPr bwMode="auto">
            <a:xfrm flipV="1">
              <a:off x="2736" y="1674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1" name="Line 80"/>
            <p:cNvSpPr>
              <a:spLocks noChangeShapeType="1"/>
            </p:cNvSpPr>
            <p:nvPr/>
          </p:nvSpPr>
          <p:spPr bwMode="auto">
            <a:xfrm>
              <a:off x="2736" y="1692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2" name="Rectangle 81"/>
            <p:cNvSpPr>
              <a:spLocks noChangeArrowheads="1"/>
            </p:cNvSpPr>
            <p:nvPr/>
          </p:nvSpPr>
          <p:spPr bwMode="auto">
            <a:xfrm>
              <a:off x="3126" y="1728"/>
              <a:ext cx="54" cy="54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Line 82"/>
            <p:cNvSpPr>
              <a:spLocks noChangeShapeType="1"/>
            </p:cNvSpPr>
            <p:nvPr/>
          </p:nvSpPr>
          <p:spPr bwMode="auto">
            <a:xfrm flipH="1" flipV="1">
              <a:off x="3132" y="173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4" name="Line 83"/>
            <p:cNvSpPr>
              <a:spLocks noChangeShapeType="1"/>
            </p:cNvSpPr>
            <p:nvPr/>
          </p:nvSpPr>
          <p:spPr bwMode="auto">
            <a:xfrm>
              <a:off x="3150" y="175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5" name="Line 84"/>
            <p:cNvSpPr>
              <a:spLocks noChangeShapeType="1"/>
            </p:cNvSpPr>
            <p:nvPr/>
          </p:nvSpPr>
          <p:spPr bwMode="auto">
            <a:xfrm flipH="1">
              <a:off x="3132" y="175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6" name="Line 85"/>
            <p:cNvSpPr>
              <a:spLocks noChangeShapeType="1"/>
            </p:cNvSpPr>
            <p:nvPr/>
          </p:nvSpPr>
          <p:spPr bwMode="auto">
            <a:xfrm flipV="1">
              <a:off x="3150" y="173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7" name="Line 86"/>
            <p:cNvSpPr>
              <a:spLocks noChangeShapeType="1"/>
            </p:cNvSpPr>
            <p:nvPr/>
          </p:nvSpPr>
          <p:spPr bwMode="auto">
            <a:xfrm flipV="1">
              <a:off x="3150" y="1734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8" name="Line 87"/>
            <p:cNvSpPr>
              <a:spLocks noChangeShapeType="1"/>
            </p:cNvSpPr>
            <p:nvPr/>
          </p:nvSpPr>
          <p:spPr bwMode="auto">
            <a:xfrm>
              <a:off x="3150" y="1752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9" name="Rectangle 88"/>
            <p:cNvSpPr>
              <a:spLocks noChangeArrowheads="1"/>
            </p:cNvSpPr>
            <p:nvPr/>
          </p:nvSpPr>
          <p:spPr bwMode="auto">
            <a:xfrm>
              <a:off x="3540" y="1854"/>
              <a:ext cx="54" cy="54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Line 89"/>
            <p:cNvSpPr>
              <a:spLocks noChangeShapeType="1"/>
            </p:cNvSpPr>
            <p:nvPr/>
          </p:nvSpPr>
          <p:spPr bwMode="auto">
            <a:xfrm flipH="1" flipV="1">
              <a:off x="3546" y="186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1" name="Line 90"/>
            <p:cNvSpPr>
              <a:spLocks noChangeShapeType="1"/>
            </p:cNvSpPr>
            <p:nvPr/>
          </p:nvSpPr>
          <p:spPr bwMode="auto">
            <a:xfrm>
              <a:off x="3564" y="187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2" name="Line 91"/>
            <p:cNvSpPr>
              <a:spLocks noChangeShapeType="1"/>
            </p:cNvSpPr>
            <p:nvPr/>
          </p:nvSpPr>
          <p:spPr bwMode="auto">
            <a:xfrm flipH="1">
              <a:off x="3546" y="187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3" name="Line 92"/>
            <p:cNvSpPr>
              <a:spLocks noChangeShapeType="1"/>
            </p:cNvSpPr>
            <p:nvPr/>
          </p:nvSpPr>
          <p:spPr bwMode="auto">
            <a:xfrm flipV="1">
              <a:off x="3564" y="186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4" name="Line 93"/>
            <p:cNvSpPr>
              <a:spLocks noChangeShapeType="1"/>
            </p:cNvSpPr>
            <p:nvPr/>
          </p:nvSpPr>
          <p:spPr bwMode="auto">
            <a:xfrm flipV="1">
              <a:off x="3564" y="1860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5" name="Line 94"/>
            <p:cNvSpPr>
              <a:spLocks noChangeShapeType="1"/>
            </p:cNvSpPr>
            <p:nvPr/>
          </p:nvSpPr>
          <p:spPr bwMode="auto">
            <a:xfrm>
              <a:off x="3564" y="1878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6" name="Rectangle 95"/>
            <p:cNvSpPr>
              <a:spLocks noChangeArrowheads="1"/>
            </p:cNvSpPr>
            <p:nvPr/>
          </p:nvSpPr>
          <p:spPr bwMode="auto">
            <a:xfrm>
              <a:off x="4374" y="936"/>
              <a:ext cx="54" cy="54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Line 96"/>
            <p:cNvSpPr>
              <a:spLocks noChangeShapeType="1"/>
            </p:cNvSpPr>
            <p:nvPr/>
          </p:nvSpPr>
          <p:spPr bwMode="auto">
            <a:xfrm flipH="1" flipV="1">
              <a:off x="4380" y="94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8" name="Line 97"/>
            <p:cNvSpPr>
              <a:spLocks noChangeShapeType="1"/>
            </p:cNvSpPr>
            <p:nvPr/>
          </p:nvSpPr>
          <p:spPr bwMode="auto">
            <a:xfrm>
              <a:off x="4398" y="96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9" name="Line 98"/>
            <p:cNvSpPr>
              <a:spLocks noChangeShapeType="1"/>
            </p:cNvSpPr>
            <p:nvPr/>
          </p:nvSpPr>
          <p:spPr bwMode="auto">
            <a:xfrm flipH="1">
              <a:off x="4380" y="96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70" name="Line 99"/>
            <p:cNvSpPr>
              <a:spLocks noChangeShapeType="1"/>
            </p:cNvSpPr>
            <p:nvPr/>
          </p:nvSpPr>
          <p:spPr bwMode="auto">
            <a:xfrm flipV="1">
              <a:off x="4398" y="94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71" name="Line 100"/>
            <p:cNvSpPr>
              <a:spLocks noChangeShapeType="1"/>
            </p:cNvSpPr>
            <p:nvPr/>
          </p:nvSpPr>
          <p:spPr bwMode="auto">
            <a:xfrm flipV="1">
              <a:off x="4398" y="942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72" name="Line 101"/>
            <p:cNvSpPr>
              <a:spLocks noChangeShapeType="1"/>
            </p:cNvSpPr>
            <p:nvPr/>
          </p:nvSpPr>
          <p:spPr bwMode="auto">
            <a:xfrm>
              <a:off x="4398" y="960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73" name="Rectangle 102"/>
            <p:cNvSpPr>
              <a:spLocks noChangeArrowheads="1"/>
            </p:cNvSpPr>
            <p:nvPr/>
          </p:nvSpPr>
          <p:spPr bwMode="auto">
            <a:xfrm>
              <a:off x="4578" y="1056"/>
              <a:ext cx="54" cy="54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Line 103"/>
            <p:cNvSpPr>
              <a:spLocks noChangeShapeType="1"/>
            </p:cNvSpPr>
            <p:nvPr/>
          </p:nvSpPr>
          <p:spPr bwMode="auto">
            <a:xfrm flipH="1" flipV="1">
              <a:off x="4584" y="106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75" name="Line 104"/>
            <p:cNvSpPr>
              <a:spLocks noChangeShapeType="1"/>
            </p:cNvSpPr>
            <p:nvPr/>
          </p:nvSpPr>
          <p:spPr bwMode="auto">
            <a:xfrm>
              <a:off x="4602" y="108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76" name="Line 105"/>
            <p:cNvSpPr>
              <a:spLocks noChangeShapeType="1"/>
            </p:cNvSpPr>
            <p:nvPr/>
          </p:nvSpPr>
          <p:spPr bwMode="auto">
            <a:xfrm flipH="1">
              <a:off x="4584" y="108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77" name="Line 106"/>
            <p:cNvSpPr>
              <a:spLocks noChangeShapeType="1"/>
            </p:cNvSpPr>
            <p:nvPr/>
          </p:nvSpPr>
          <p:spPr bwMode="auto">
            <a:xfrm flipV="1">
              <a:off x="4602" y="106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78" name="Line 107"/>
            <p:cNvSpPr>
              <a:spLocks noChangeShapeType="1"/>
            </p:cNvSpPr>
            <p:nvPr/>
          </p:nvSpPr>
          <p:spPr bwMode="auto">
            <a:xfrm flipV="1">
              <a:off x="4602" y="1062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79" name="Line 108"/>
            <p:cNvSpPr>
              <a:spLocks noChangeShapeType="1"/>
            </p:cNvSpPr>
            <p:nvPr/>
          </p:nvSpPr>
          <p:spPr bwMode="auto">
            <a:xfrm>
              <a:off x="4602" y="1080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80" name="Oval 109"/>
            <p:cNvSpPr>
              <a:spLocks noChangeArrowheads="1"/>
            </p:cNvSpPr>
            <p:nvPr/>
          </p:nvSpPr>
          <p:spPr bwMode="auto">
            <a:xfrm>
              <a:off x="1248" y="1410"/>
              <a:ext cx="66" cy="6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Oval 110"/>
            <p:cNvSpPr>
              <a:spLocks noChangeArrowheads="1"/>
            </p:cNvSpPr>
            <p:nvPr/>
          </p:nvSpPr>
          <p:spPr bwMode="auto">
            <a:xfrm>
              <a:off x="2076" y="2208"/>
              <a:ext cx="66" cy="6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Oval 111"/>
            <p:cNvSpPr>
              <a:spLocks noChangeArrowheads="1"/>
            </p:cNvSpPr>
            <p:nvPr/>
          </p:nvSpPr>
          <p:spPr bwMode="auto">
            <a:xfrm>
              <a:off x="2700" y="1842"/>
              <a:ext cx="66" cy="6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Oval 112"/>
            <p:cNvSpPr>
              <a:spLocks noChangeArrowheads="1"/>
            </p:cNvSpPr>
            <p:nvPr/>
          </p:nvSpPr>
          <p:spPr bwMode="auto">
            <a:xfrm>
              <a:off x="3114" y="1596"/>
              <a:ext cx="66" cy="6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Oval 113"/>
            <p:cNvSpPr>
              <a:spLocks noChangeArrowheads="1"/>
            </p:cNvSpPr>
            <p:nvPr/>
          </p:nvSpPr>
          <p:spPr bwMode="auto">
            <a:xfrm>
              <a:off x="3528" y="1536"/>
              <a:ext cx="66" cy="6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Oval 114"/>
            <p:cNvSpPr>
              <a:spLocks noChangeArrowheads="1"/>
            </p:cNvSpPr>
            <p:nvPr/>
          </p:nvSpPr>
          <p:spPr bwMode="auto">
            <a:xfrm>
              <a:off x="4362" y="2388"/>
              <a:ext cx="66" cy="6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Oval 115"/>
            <p:cNvSpPr>
              <a:spLocks noChangeArrowheads="1"/>
            </p:cNvSpPr>
            <p:nvPr/>
          </p:nvSpPr>
          <p:spPr bwMode="auto">
            <a:xfrm>
              <a:off x="4566" y="2328"/>
              <a:ext cx="66" cy="6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Rectangle 116"/>
            <p:cNvSpPr>
              <a:spLocks noChangeArrowheads="1"/>
            </p:cNvSpPr>
            <p:nvPr/>
          </p:nvSpPr>
          <p:spPr bwMode="auto">
            <a:xfrm>
              <a:off x="2526" y="306"/>
              <a:ext cx="7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200" b="1">
                  <a:solidFill>
                    <a:srgbClr val="000000"/>
                  </a:solidFill>
                  <a:cs typeface="Arial" charset="0"/>
                </a:rPr>
                <a:t>UK/GB Surveys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88" name="Rectangle 117"/>
            <p:cNvSpPr>
              <a:spLocks noChangeArrowheads="1"/>
            </p:cNvSpPr>
            <p:nvPr/>
          </p:nvSpPr>
          <p:spPr bwMode="auto">
            <a:xfrm>
              <a:off x="972" y="366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89" name="Rectangle 118"/>
            <p:cNvSpPr>
              <a:spLocks noChangeArrowheads="1"/>
            </p:cNvSpPr>
            <p:nvPr/>
          </p:nvSpPr>
          <p:spPr bwMode="auto">
            <a:xfrm>
              <a:off x="864" y="3354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0.05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90" name="Rectangle 119"/>
            <p:cNvSpPr>
              <a:spLocks noChangeArrowheads="1"/>
            </p:cNvSpPr>
            <p:nvPr/>
          </p:nvSpPr>
          <p:spPr bwMode="auto">
            <a:xfrm>
              <a:off x="906" y="304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0.1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91" name="Rectangle 120"/>
            <p:cNvSpPr>
              <a:spLocks noChangeArrowheads="1"/>
            </p:cNvSpPr>
            <p:nvPr/>
          </p:nvSpPr>
          <p:spPr bwMode="auto">
            <a:xfrm>
              <a:off x="864" y="2742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0.15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92" name="Rectangle 121"/>
            <p:cNvSpPr>
              <a:spLocks noChangeArrowheads="1"/>
            </p:cNvSpPr>
            <p:nvPr/>
          </p:nvSpPr>
          <p:spPr bwMode="auto">
            <a:xfrm>
              <a:off x="906" y="2436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0.2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93" name="Rectangle 122"/>
            <p:cNvSpPr>
              <a:spLocks noChangeArrowheads="1"/>
            </p:cNvSpPr>
            <p:nvPr/>
          </p:nvSpPr>
          <p:spPr bwMode="auto">
            <a:xfrm>
              <a:off x="864" y="2130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0.25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94" name="Rectangle 123"/>
            <p:cNvSpPr>
              <a:spLocks noChangeArrowheads="1"/>
            </p:cNvSpPr>
            <p:nvPr/>
          </p:nvSpPr>
          <p:spPr bwMode="auto">
            <a:xfrm>
              <a:off x="906" y="1830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0.3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95" name="Rectangle 124"/>
            <p:cNvSpPr>
              <a:spLocks noChangeArrowheads="1"/>
            </p:cNvSpPr>
            <p:nvPr/>
          </p:nvSpPr>
          <p:spPr bwMode="auto">
            <a:xfrm>
              <a:off x="864" y="1524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0.35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96" name="Rectangle 125"/>
            <p:cNvSpPr>
              <a:spLocks noChangeArrowheads="1"/>
            </p:cNvSpPr>
            <p:nvPr/>
          </p:nvSpPr>
          <p:spPr bwMode="auto">
            <a:xfrm>
              <a:off x="906" y="1218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0.4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97" name="Rectangle 126"/>
            <p:cNvSpPr>
              <a:spLocks noChangeArrowheads="1"/>
            </p:cNvSpPr>
            <p:nvPr/>
          </p:nvSpPr>
          <p:spPr bwMode="auto">
            <a:xfrm>
              <a:off x="864" y="912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0.45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98" name="Rectangle 127"/>
            <p:cNvSpPr>
              <a:spLocks noChangeArrowheads="1"/>
            </p:cNvSpPr>
            <p:nvPr/>
          </p:nvSpPr>
          <p:spPr bwMode="auto">
            <a:xfrm>
              <a:off x="906" y="606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0.5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899" name="Rectangle 128"/>
            <p:cNvSpPr>
              <a:spLocks noChangeArrowheads="1"/>
            </p:cNvSpPr>
            <p:nvPr/>
          </p:nvSpPr>
          <p:spPr bwMode="auto">
            <a:xfrm>
              <a:off x="990" y="3774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1988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00" name="Rectangle 129"/>
            <p:cNvSpPr>
              <a:spLocks noChangeArrowheads="1"/>
            </p:cNvSpPr>
            <p:nvPr/>
          </p:nvSpPr>
          <p:spPr bwMode="auto">
            <a:xfrm>
              <a:off x="1404" y="3774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1990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01" name="Rectangle 130"/>
            <p:cNvSpPr>
              <a:spLocks noChangeArrowheads="1"/>
            </p:cNvSpPr>
            <p:nvPr/>
          </p:nvSpPr>
          <p:spPr bwMode="auto">
            <a:xfrm>
              <a:off x="1818" y="3774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1992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02" name="Rectangle 131"/>
            <p:cNvSpPr>
              <a:spLocks noChangeArrowheads="1"/>
            </p:cNvSpPr>
            <p:nvPr/>
          </p:nvSpPr>
          <p:spPr bwMode="auto">
            <a:xfrm>
              <a:off x="2238" y="3774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1994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03" name="Rectangle 132"/>
            <p:cNvSpPr>
              <a:spLocks noChangeArrowheads="1"/>
            </p:cNvSpPr>
            <p:nvPr/>
          </p:nvSpPr>
          <p:spPr bwMode="auto">
            <a:xfrm>
              <a:off x="2652" y="3774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1996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04" name="Rectangle 133"/>
            <p:cNvSpPr>
              <a:spLocks noChangeArrowheads="1"/>
            </p:cNvSpPr>
            <p:nvPr/>
          </p:nvSpPr>
          <p:spPr bwMode="auto">
            <a:xfrm>
              <a:off x="3066" y="3774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1998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05" name="Rectangle 134"/>
            <p:cNvSpPr>
              <a:spLocks noChangeArrowheads="1"/>
            </p:cNvSpPr>
            <p:nvPr/>
          </p:nvSpPr>
          <p:spPr bwMode="auto">
            <a:xfrm>
              <a:off x="3480" y="3774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2000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06" name="Rectangle 135"/>
            <p:cNvSpPr>
              <a:spLocks noChangeArrowheads="1"/>
            </p:cNvSpPr>
            <p:nvPr/>
          </p:nvSpPr>
          <p:spPr bwMode="auto">
            <a:xfrm>
              <a:off x="3900" y="3774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2002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07" name="Rectangle 136"/>
            <p:cNvSpPr>
              <a:spLocks noChangeArrowheads="1"/>
            </p:cNvSpPr>
            <p:nvPr/>
          </p:nvSpPr>
          <p:spPr bwMode="auto">
            <a:xfrm>
              <a:off x="4314" y="3774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2004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08" name="Rectangle 137"/>
            <p:cNvSpPr>
              <a:spLocks noChangeArrowheads="1"/>
            </p:cNvSpPr>
            <p:nvPr/>
          </p:nvSpPr>
          <p:spPr bwMode="auto">
            <a:xfrm>
              <a:off x="4728" y="3774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2006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09" name="Rectangle 138"/>
            <p:cNvSpPr>
              <a:spLocks noChangeArrowheads="1"/>
            </p:cNvSpPr>
            <p:nvPr/>
          </p:nvSpPr>
          <p:spPr bwMode="auto">
            <a:xfrm>
              <a:off x="1776" y="3960"/>
              <a:ext cx="2322" cy="1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Line 139"/>
            <p:cNvSpPr>
              <a:spLocks noChangeShapeType="1"/>
            </p:cNvSpPr>
            <p:nvPr/>
          </p:nvSpPr>
          <p:spPr bwMode="auto">
            <a:xfrm>
              <a:off x="1806" y="4026"/>
              <a:ext cx="168" cy="1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11" name="Freeform 140"/>
            <p:cNvSpPr>
              <a:spLocks/>
            </p:cNvSpPr>
            <p:nvPr/>
          </p:nvSpPr>
          <p:spPr bwMode="auto">
            <a:xfrm>
              <a:off x="1866" y="4002"/>
              <a:ext cx="48" cy="48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12" name="Rectangle 141"/>
            <p:cNvSpPr>
              <a:spLocks noChangeArrowheads="1"/>
            </p:cNvSpPr>
            <p:nvPr/>
          </p:nvSpPr>
          <p:spPr bwMode="auto">
            <a:xfrm>
              <a:off x="1992" y="3978"/>
              <a:ext cx="50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Inner Directed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13" name="Line 142"/>
            <p:cNvSpPr>
              <a:spLocks noChangeShapeType="1"/>
            </p:cNvSpPr>
            <p:nvPr/>
          </p:nvSpPr>
          <p:spPr bwMode="auto">
            <a:xfrm>
              <a:off x="2508" y="4026"/>
              <a:ext cx="168" cy="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14" name="Rectangle 143"/>
            <p:cNvSpPr>
              <a:spLocks noChangeArrowheads="1"/>
            </p:cNvSpPr>
            <p:nvPr/>
          </p:nvSpPr>
          <p:spPr bwMode="auto">
            <a:xfrm>
              <a:off x="2568" y="4002"/>
              <a:ext cx="54" cy="54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Line 144"/>
            <p:cNvSpPr>
              <a:spLocks noChangeShapeType="1"/>
            </p:cNvSpPr>
            <p:nvPr/>
          </p:nvSpPr>
          <p:spPr bwMode="auto">
            <a:xfrm flipH="1" flipV="1">
              <a:off x="2574" y="400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16" name="Line 145"/>
            <p:cNvSpPr>
              <a:spLocks noChangeShapeType="1"/>
            </p:cNvSpPr>
            <p:nvPr/>
          </p:nvSpPr>
          <p:spPr bwMode="auto">
            <a:xfrm>
              <a:off x="2592" y="402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17" name="Line 146"/>
            <p:cNvSpPr>
              <a:spLocks noChangeShapeType="1"/>
            </p:cNvSpPr>
            <p:nvPr/>
          </p:nvSpPr>
          <p:spPr bwMode="auto">
            <a:xfrm flipH="1">
              <a:off x="2574" y="402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18" name="Line 147"/>
            <p:cNvSpPr>
              <a:spLocks noChangeShapeType="1"/>
            </p:cNvSpPr>
            <p:nvPr/>
          </p:nvSpPr>
          <p:spPr bwMode="auto">
            <a:xfrm flipV="1">
              <a:off x="2592" y="400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19" name="Line 148"/>
            <p:cNvSpPr>
              <a:spLocks noChangeShapeType="1"/>
            </p:cNvSpPr>
            <p:nvPr/>
          </p:nvSpPr>
          <p:spPr bwMode="auto">
            <a:xfrm flipV="1">
              <a:off x="2592" y="4008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20" name="Line 149"/>
            <p:cNvSpPr>
              <a:spLocks noChangeShapeType="1"/>
            </p:cNvSpPr>
            <p:nvPr/>
          </p:nvSpPr>
          <p:spPr bwMode="auto">
            <a:xfrm>
              <a:off x="2592" y="4026"/>
              <a:ext cx="1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21" name="Rectangle 150"/>
            <p:cNvSpPr>
              <a:spLocks noChangeArrowheads="1"/>
            </p:cNvSpPr>
            <p:nvPr/>
          </p:nvSpPr>
          <p:spPr bwMode="auto">
            <a:xfrm>
              <a:off x="2694" y="3978"/>
              <a:ext cx="5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sz="1000">
                  <a:solidFill>
                    <a:srgbClr val="000000"/>
                  </a:solidFill>
                  <a:cs typeface="Arial" charset="0"/>
                </a:rPr>
                <a:t>Outer Directed</a:t>
              </a:r>
              <a:endParaRPr lang="en-GB" sz="1800">
                <a:cs typeface="Arial" charset="0"/>
              </a:endParaRPr>
            </a:p>
          </p:txBody>
        </p:sp>
        <p:sp>
          <p:nvSpPr>
            <p:cNvPr id="32922" name="Line 151"/>
            <p:cNvSpPr>
              <a:spLocks noChangeShapeType="1"/>
            </p:cNvSpPr>
            <p:nvPr/>
          </p:nvSpPr>
          <p:spPr bwMode="auto">
            <a:xfrm>
              <a:off x="3234" y="4026"/>
              <a:ext cx="168" cy="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923" name="Oval 152"/>
            <p:cNvSpPr>
              <a:spLocks noChangeArrowheads="1"/>
            </p:cNvSpPr>
            <p:nvPr/>
          </p:nvSpPr>
          <p:spPr bwMode="auto">
            <a:xfrm>
              <a:off x="3294" y="4002"/>
              <a:ext cx="42" cy="4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" name="Rectangle 154"/>
          <p:cNvSpPr>
            <a:spLocks noGrp="1" noChangeArrowheads="1"/>
          </p:cNvSpPr>
          <p:nvPr>
            <p:ph type="body" idx="4294967295"/>
          </p:nvPr>
        </p:nvSpPr>
        <p:spPr>
          <a:xfrm>
            <a:off x="3203575" y="4868863"/>
            <a:ext cx="4105275" cy="15128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1200" b="1" smtClean="0">
                <a:solidFill>
                  <a:srgbClr val="800080"/>
                </a:solidFill>
              </a:rPr>
              <a:t>Outer directed (Prospector)</a:t>
            </a:r>
          </a:p>
          <a:p>
            <a:pPr lvl="1"/>
            <a:r>
              <a:rPr lang="en-GB" sz="1200" smtClean="0"/>
              <a:t>Position, power, visible success.</a:t>
            </a:r>
          </a:p>
          <a:p>
            <a:pPr>
              <a:buFont typeface="Wingdings" pitchFamily="2" charset="2"/>
              <a:buNone/>
            </a:pPr>
            <a:r>
              <a:rPr lang="en-GB" sz="1200" b="1" smtClean="0">
                <a:solidFill>
                  <a:schemeClr val="accent2"/>
                </a:solidFill>
              </a:rPr>
              <a:t>Inner directed (Pioneer)</a:t>
            </a:r>
          </a:p>
          <a:p>
            <a:pPr lvl="1"/>
            <a:r>
              <a:rPr lang="en-GB" sz="1200" smtClean="0"/>
              <a:t>Self expression, variety, knowledge, creativity. </a:t>
            </a:r>
          </a:p>
          <a:p>
            <a:pPr>
              <a:buFont typeface="Wingdings" pitchFamily="2" charset="2"/>
              <a:buNone/>
            </a:pPr>
            <a:r>
              <a:rPr lang="en-GB" sz="1200" b="1" smtClean="0">
                <a:solidFill>
                  <a:srgbClr val="008000"/>
                </a:solidFill>
              </a:rPr>
              <a:t>Sustenance driven (Settler)</a:t>
            </a:r>
          </a:p>
          <a:p>
            <a:pPr lvl="1"/>
            <a:r>
              <a:rPr lang="en-GB" sz="1200" smtClean="0"/>
              <a:t>Security, comfort, belonging, routine.</a:t>
            </a:r>
          </a:p>
        </p:txBody>
      </p:sp>
      <p:sp>
        <p:nvSpPr>
          <p:cNvPr id="310" name="Title 1"/>
          <p:cNvSpPr txBox="1">
            <a:spLocks/>
          </p:cNvSpPr>
          <p:nvPr/>
        </p:nvSpPr>
        <p:spPr bwMode="auto">
          <a:xfrm>
            <a:off x="4932363" y="404813"/>
            <a:ext cx="36703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Some techniques</a:t>
            </a:r>
            <a:endParaRPr lang="en-GB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rowd3-16-aug-2003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5225" y="3860800"/>
            <a:ext cx="3197225" cy="1998663"/>
          </a:xfrm>
        </p:spPr>
      </p:pic>
      <p:sp>
        <p:nvSpPr>
          <p:cNvPr id="33795" name="AutoShape 17"/>
          <p:cNvSpPr>
            <a:spLocks noChangeArrowheads="1"/>
          </p:cNvSpPr>
          <p:nvPr/>
        </p:nvSpPr>
        <p:spPr bwMode="auto">
          <a:xfrm>
            <a:off x="539750" y="404813"/>
            <a:ext cx="1873250" cy="12954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/>
              <a:t> safety</a:t>
            </a:r>
            <a:endParaRPr lang="en-US" sz="1800"/>
          </a:p>
        </p:txBody>
      </p: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539750" y="1916113"/>
            <a:ext cx="28575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It’s safe to try…</a:t>
            </a:r>
          </a:p>
          <a:p>
            <a:r>
              <a:rPr lang="en-GB" sz="1800" b="1">
                <a:solidFill>
                  <a:schemeClr val="accent2"/>
                </a:solidFill>
              </a:rPr>
              <a:t>Reduce risk</a:t>
            </a:r>
          </a:p>
          <a:p>
            <a:r>
              <a:rPr lang="en-GB" sz="1600"/>
              <a:t>Safe “practice” grounds</a:t>
            </a:r>
          </a:p>
          <a:p>
            <a:r>
              <a:rPr lang="en-GB" sz="1600"/>
              <a:t>“Permission to fail”</a:t>
            </a:r>
          </a:p>
          <a:p>
            <a:r>
              <a:rPr lang="en-GB" sz="1600"/>
              <a:t>Training</a:t>
            </a:r>
          </a:p>
          <a:p>
            <a:r>
              <a:rPr lang="en-GB" sz="1600"/>
              <a:t>Clear first steps</a:t>
            </a:r>
          </a:p>
          <a:p>
            <a:r>
              <a:rPr lang="en-GB" sz="1800" b="1">
                <a:solidFill>
                  <a:schemeClr val="accent2"/>
                </a:solidFill>
              </a:rPr>
              <a:t>Reduce defences</a:t>
            </a:r>
          </a:p>
          <a:p>
            <a:r>
              <a:rPr lang="en-GB" sz="1600"/>
              <a:t>Creative involvement</a:t>
            </a:r>
          </a:p>
          <a:p>
            <a:r>
              <a:rPr lang="en-GB" sz="1600"/>
              <a:t>Saving face</a:t>
            </a:r>
          </a:p>
          <a:p>
            <a:r>
              <a:rPr lang="en-GB" sz="1600"/>
              <a:t>Recognising emotions</a:t>
            </a:r>
          </a:p>
          <a:p>
            <a:r>
              <a:rPr lang="en-GB" sz="1800" b="1">
                <a:solidFill>
                  <a:schemeClr val="accent2"/>
                </a:solidFill>
              </a:rPr>
              <a:t>Provide support</a:t>
            </a:r>
          </a:p>
          <a:p>
            <a:r>
              <a:rPr lang="en-GB" sz="1600"/>
              <a:t>Inspiring vision</a:t>
            </a:r>
          </a:p>
          <a:p>
            <a:r>
              <a:rPr lang="en-GB" sz="1600"/>
              <a:t>Encouragement</a:t>
            </a:r>
          </a:p>
          <a:p>
            <a:r>
              <a:rPr lang="en-GB" sz="1600"/>
              <a:t>Supportive environment</a:t>
            </a:r>
          </a:p>
          <a:p>
            <a:endParaRPr lang="en-GB" sz="1800"/>
          </a:p>
        </p:txBody>
      </p:sp>
      <p:pic>
        <p:nvPicPr>
          <p:cNvPr id="10" name="Picture 3" descr="fighter-j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628775"/>
            <a:ext cx="2381250" cy="1790700"/>
          </a:xfr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133600"/>
            <a:ext cx="23399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4356100" y="3789363"/>
            <a:ext cx="4103688" cy="2873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003800" y="549275"/>
            <a:ext cx="36703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Some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Who’s 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2320280"/>
          </a:xfrm>
        </p:spPr>
        <p:txBody>
          <a:bodyPr/>
          <a:lstStyle/>
          <a:p>
            <a:r>
              <a:rPr lang="en-GB" sz="2400" dirty="0" smtClean="0"/>
              <a:t>A:   Academic</a:t>
            </a:r>
          </a:p>
          <a:p>
            <a:r>
              <a:rPr lang="en-GB" sz="2400" dirty="0" smtClean="0"/>
              <a:t>B:   Support staff (e.g. e-learning, ICT, library)</a:t>
            </a:r>
          </a:p>
          <a:p>
            <a:r>
              <a:rPr lang="en-GB" sz="2400" dirty="0" smtClean="0"/>
              <a:t>C:   Senior manager</a:t>
            </a:r>
          </a:p>
          <a:p>
            <a:r>
              <a:rPr lang="en-GB" sz="2400" dirty="0" smtClean="0"/>
              <a:t>D:   Member of agency staff (e.g. JISC, HE Academy)</a:t>
            </a:r>
          </a:p>
          <a:p>
            <a:r>
              <a:rPr lang="en-GB" sz="2400" dirty="0" smtClean="0"/>
              <a:t>E:   Other (type into </a:t>
            </a:r>
            <a:r>
              <a:rPr lang="en-GB" sz="2400" dirty="0" err="1" smtClean="0"/>
              <a:t>textchat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31879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We’ll be picking out some questions and examples from the </a:t>
            </a:r>
            <a:r>
              <a:rPr lang="en-GB" sz="1600" i="1" dirty="0" err="1" smtClean="0"/>
              <a:t>textchat</a:t>
            </a:r>
            <a:r>
              <a:rPr lang="en-GB" sz="1600" i="1" dirty="0" smtClean="0"/>
              <a:t> to discuss at intervals during the session and asynchronously afterwards</a:t>
            </a:r>
            <a:r>
              <a:rPr lang="en-GB" sz="1600" dirty="0" smtClean="0"/>
              <a:t>. </a:t>
            </a:r>
            <a:endParaRPr lang="en-GB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US" sz="3200" dirty="0" smtClean="0"/>
              <a:t>Innovations are always resisted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378904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Open University</a:t>
            </a:r>
          </a:p>
          <a:p>
            <a:r>
              <a:rPr lang="en-GB" sz="1800" i="1" dirty="0" smtClean="0"/>
              <a:t>“I had heard about [the idea] but regarded it as a political gimmick unlikely ever to be put into practice”</a:t>
            </a:r>
          </a:p>
          <a:p>
            <a:r>
              <a:rPr lang="en-GB" sz="1800" dirty="0" smtClean="0"/>
              <a:t>	Walter Perry,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Chancellor of the Open University</a:t>
            </a:r>
          </a:p>
          <a:p>
            <a:endParaRPr lang="en-GB" dirty="0"/>
          </a:p>
        </p:txBody>
      </p:sp>
      <p:pic>
        <p:nvPicPr>
          <p:cNvPr id="14" name="Picture 12" descr="phone 1877 1st Commercial Phone (color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1412776"/>
            <a:ext cx="3024187" cy="2398713"/>
          </a:xfrm>
          <a:noFill/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43608" y="1700808"/>
            <a:ext cx="49895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 smtClean="0"/>
              <a:t>The Telephone</a:t>
            </a:r>
          </a:p>
          <a:p>
            <a:r>
              <a:rPr lang="en-GB" sz="1800" i="1" dirty="0" smtClean="0"/>
              <a:t>“This </a:t>
            </a:r>
            <a:r>
              <a:rPr lang="en-GB" sz="1800" i="1" dirty="0"/>
              <a:t>so called telephone has far too many shortcomings to be seriously considered as a means of communication. The device is inherently of no value to us”</a:t>
            </a:r>
          </a:p>
          <a:p>
            <a:r>
              <a:rPr lang="en-GB" sz="1800" dirty="0"/>
              <a:t>	Western Union internal memo 1876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What might be some particular problems in academia?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772400" cy="3816424"/>
          </a:xfrm>
        </p:spPr>
        <p:txBody>
          <a:bodyPr/>
          <a:lstStyle/>
          <a:p>
            <a:r>
              <a:rPr lang="en-GB" dirty="0" smtClean="0"/>
              <a:t>Academics</a:t>
            </a:r>
          </a:p>
          <a:p>
            <a:pPr lvl="1"/>
            <a:r>
              <a:rPr lang="en-GB" dirty="0" smtClean="0"/>
              <a:t>Often think the job’s done when they’ve written the paper</a:t>
            </a:r>
          </a:p>
          <a:p>
            <a:r>
              <a:rPr lang="en-GB" dirty="0" smtClean="0"/>
              <a:t>University management</a:t>
            </a:r>
          </a:p>
          <a:p>
            <a:pPr lvl="1"/>
            <a:r>
              <a:rPr lang="en-GB" dirty="0" smtClean="0"/>
              <a:t>Used to think “Funding”, now think “Return on Investment” (</a:t>
            </a:r>
            <a:r>
              <a:rPr lang="en-GB" dirty="0" err="1" smtClean="0"/>
              <a:t>RoI</a:t>
            </a:r>
            <a:r>
              <a:rPr lang="en-GB" dirty="0" smtClean="0"/>
              <a:t>) </a:t>
            </a:r>
          </a:p>
          <a:p>
            <a:r>
              <a:rPr lang="en-GB" dirty="0" smtClean="0"/>
              <a:t>Atmosphere</a:t>
            </a:r>
          </a:p>
          <a:p>
            <a:pPr lvl="1"/>
            <a:r>
              <a:rPr lang="en-GB" dirty="0" smtClean="0"/>
              <a:t>Was “growth”, now “cuts”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1143000"/>
          </a:xfrm>
        </p:spPr>
        <p:txBody>
          <a:bodyPr/>
          <a:lstStyle/>
          <a:p>
            <a:r>
              <a:rPr lang="en-GB" sz="3600" dirty="0" smtClean="0"/>
              <a:t>The resistance to innovation</a:t>
            </a:r>
            <a:br>
              <a:rPr lang="en-GB" sz="3600" dirty="0" smtClean="0"/>
            </a:br>
            <a:endParaRPr lang="en-US" sz="3600" dirty="0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5184775" cy="4176712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Resistance is normal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 smtClean="0"/>
              <a:t>Don’t get demoralised, get smart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Dealing with the 4 stages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z="1800" dirty="0" smtClean="0"/>
              <a:t>Blindness :   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GB" sz="1800" i="1" dirty="0" smtClean="0"/>
              <a:t>“What idea?”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z="1800" dirty="0" smtClean="0"/>
              <a:t>Frozen :   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GB" sz="1800" i="1" dirty="0" smtClean="0"/>
              <a:t>“Its not worth it”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z="1800" dirty="0" smtClean="0"/>
              <a:t>Interested : 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GB" sz="1800" i="1" dirty="0" smtClean="0"/>
              <a:t>“Tell me about it ”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z="1800" dirty="0" smtClean="0"/>
              <a:t>Integration :  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GB" sz="1800" i="1" dirty="0" smtClean="0"/>
              <a:t>“We’ve always done it this way”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87900" y="4221163"/>
            <a:ext cx="4105275" cy="1187450"/>
            <a:chOff x="3016" y="2659"/>
            <a:chExt cx="2586" cy="748"/>
          </a:xfrm>
        </p:grpSpPr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>
              <a:off x="3016" y="2795"/>
              <a:ext cx="771" cy="363"/>
            </a:xfrm>
            <a:prstGeom prst="leftArrow">
              <a:avLst>
                <a:gd name="adj1" fmla="val 50000"/>
                <a:gd name="adj2" fmla="val 5309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3878" y="2659"/>
              <a:ext cx="172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Usual (ineffective) starting and finishing point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08275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“But we’re not blind!”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827088" y="5949950"/>
            <a:ext cx="2520950" cy="908050"/>
          </a:xfrm>
          <a:prstGeom prst="rect">
            <a:avLst/>
          </a:prstGeom>
          <a:solidFill>
            <a:srgbClr val="1111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5622</TotalTime>
  <Words>2266</Words>
  <Application>Microsoft Office PowerPoint</Application>
  <PresentationFormat>On-screen Show (4:3)</PresentationFormat>
  <Paragraphs>428</Paragraphs>
  <Slides>41</Slides>
  <Notes>15</Notes>
  <HiddenSlides>0</HiddenSlides>
  <MMClips>8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Default Design</vt:lpstr>
      <vt:lpstr>Office Theme</vt:lpstr>
      <vt:lpstr>Chart</vt:lpstr>
      <vt:lpstr>How to get your innovations adopted (and change the world)</vt:lpstr>
      <vt:lpstr>PowerPoint Presentation</vt:lpstr>
      <vt:lpstr>PowerPoint Presentation</vt:lpstr>
      <vt:lpstr>How to get your innovations adopted   </vt:lpstr>
      <vt:lpstr>Who’s here?</vt:lpstr>
      <vt:lpstr>Innovations are always resisted</vt:lpstr>
      <vt:lpstr>What might be some particular problems in academia?</vt:lpstr>
      <vt:lpstr>The resistance to innovation </vt:lpstr>
      <vt:lpstr>“But we’re not blind!”</vt:lpstr>
      <vt:lpstr>Exercise: Attention</vt:lpstr>
      <vt:lpstr>How many changes did you spot?</vt:lpstr>
      <vt:lpstr>How many of you</vt:lpstr>
      <vt:lpstr>Exercise: Attention</vt:lpstr>
      <vt:lpstr>What do you hear?</vt:lpstr>
      <vt:lpstr>Were you convinced?</vt:lpstr>
      <vt:lpstr>What do you hear?</vt:lpstr>
      <vt:lpstr>Did you hear them?!</vt:lpstr>
      <vt:lpstr>What do you hear?</vt:lpstr>
      <vt:lpstr>When are the first known records of sunspots?</vt:lpstr>
      <vt:lpstr>The first known records of sunspots</vt:lpstr>
      <vt:lpstr>The first known records of sunspots</vt:lpstr>
      <vt:lpstr>3 Common causes of “blindness”:</vt:lpstr>
      <vt:lpstr>Opening their eyes</vt:lpstr>
      <vt:lpstr>Any questions from the textchat?</vt:lpstr>
      <vt:lpstr>Stage 2: Frozen</vt:lpstr>
      <vt:lpstr>Where are you getting “frozen” reactions?</vt:lpstr>
      <vt:lpstr>Schein’s unfreezing technique</vt:lpstr>
      <vt:lpstr>Schein’s unfreezing technique</vt:lpstr>
      <vt:lpstr>Example</vt:lpstr>
      <vt:lpstr>Some things to try…  </vt:lpstr>
      <vt:lpstr>Lets discuss some of your examples</vt:lpstr>
      <vt:lpstr>Stage 3: Interested</vt:lpstr>
      <vt:lpstr>Stage 3: Interested</vt:lpstr>
      <vt:lpstr>Challenger disaster</vt:lpstr>
      <vt:lpstr>Clear evidence to support your message</vt:lpstr>
      <vt:lpstr>Stage 4: Embedded</vt:lpstr>
      <vt:lpstr>Any outstanding questions?</vt:lpstr>
      <vt:lpstr>For more see</vt:lpstr>
      <vt:lpstr>Some techniques</vt:lpstr>
      <vt:lpstr>PowerPoint Presentation</vt:lpstr>
      <vt:lpstr>PowerPoint Presentation</vt:lpstr>
    </vt:vector>
  </TitlesOfParts>
  <Company>The Technology Partnership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Anne Miller</dc:creator>
  <cp:lastModifiedBy>Peter Chatterton</cp:lastModifiedBy>
  <cp:revision>596</cp:revision>
  <cp:lastPrinted>2001-03-02T14:13:46Z</cp:lastPrinted>
  <dcterms:created xsi:type="dcterms:W3CDTF">2001-02-13T13:10:13Z</dcterms:created>
  <dcterms:modified xsi:type="dcterms:W3CDTF">2010-11-18T14:38:10Z</dcterms:modified>
</cp:coreProperties>
</file>