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54"/>
  </p:notesMasterIdLst>
  <p:sldIdLst>
    <p:sldId id="333" r:id="rId3"/>
    <p:sldId id="334" r:id="rId4"/>
    <p:sldId id="335" r:id="rId5"/>
    <p:sldId id="259" r:id="rId6"/>
    <p:sldId id="319" r:id="rId7"/>
    <p:sldId id="318" r:id="rId8"/>
    <p:sldId id="322" r:id="rId9"/>
    <p:sldId id="321" r:id="rId10"/>
    <p:sldId id="320" r:id="rId11"/>
    <p:sldId id="328" r:id="rId12"/>
    <p:sldId id="260" r:id="rId13"/>
    <p:sldId id="291" r:id="rId14"/>
    <p:sldId id="305" r:id="rId15"/>
    <p:sldId id="292" r:id="rId16"/>
    <p:sldId id="262" r:id="rId17"/>
    <p:sldId id="263" r:id="rId18"/>
    <p:sldId id="264" r:id="rId19"/>
    <p:sldId id="293" r:id="rId20"/>
    <p:sldId id="306" r:id="rId21"/>
    <p:sldId id="265" r:id="rId22"/>
    <p:sldId id="266" r:id="rId23"/>
    <p:sldId id="307" r:id="rId24"/>
    <p:sldId id="269" r:id="rId25"/>
    <p:sldId id="272" r:id="rId26"/>
    <p:sldId id="273" r:id="rId27"/>
    <p:sldId id="271" r:id="rId28"/>
    <p:sldId id="274" r:id="rId29"/>
    <p:sldId id="275" r:id="rId30"/>
    <p:sldId id="325" r:id="rId31"/>
    <p:sldId id="323" r:id="rId32"/>
    <p:sldId id="324" r:id="rId33"/>
    <p:sldId id="296" r:id="rId34"/>
    <p:sldId id="295" r:id="rId35"/>
    <p:sldId id="276" r:id="rId36"/>
    <p:sldId id="304" r:id="rId37"/>
    <p:sldId id="317" r:id="rId38"/>
    <p:sldId id="313" r:id="rId39"/>
    <p:sldId id="314" r:id="rId40"/>
    <p:sldId id="327" r:id="rId41"/>
    <p:sldId id="312" r:id="rId42"/>
    <p:sldId id="302" r:id="rId43"/>
    <p:sldId id="299" r:id="rId44"/>
    <p:sldId id="331" r:id="rId45"/>
    <p:sldId id="332" r:id="rId46"/>
    <p:sldId id="301" r:id="rId47"/>
    <p:sldId id="284" r:id="rId48"/>
    <p:sldId id="285" r:id="rId49"/>
    <p:sldId id="286" r:id="rId50"/>
    <p:sldId id="287" r:id="rId51"/>
    <p:sldId id="315" r:id="rId52"/>
    <p:sldId id="28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5D11"/>
    <a:srgbClr val="173C1C"/>
    <a:srgbClr val="163B1A"/>
    <a:srgbClr val="163B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764" autoAdjust="0"/>
  </p:normalViewPr>
  <p:slideViewPr>
    <p:cSldViewPr snapToObjects="1">
      <p:cViewPr varScale="1">
        <p:scale>
          <a:sx n="81" d="100"/>
          <a:sy n="81" d="100"/>
        </p:scale>
        <p:origin x="-107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014659-D53D-4746-9249-AB1EEA7AEA16}" type="datetimeFigureOut">
              <a:rPr lang="en-US" smtClean="0"/>
              <a:pPr/>
              <a:t>11/22/2010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0F159F-DCC5-9F47-8EF2-F0064FAADFA2}" type="slidenum">
              <a:rPr lang="en-US" smtClean="0"/>
              <a:pPr/>
              <a:t>‹#›</a:t>
            </a:fld>
            <a:endParaRPr lang="en-US"/>
          </a:p>
        </p:txBody>
      </p:sp>
    </p:spTree>
    <p:extLst>
      <p:ext uri="{BB962C8B-B14F-4D97-AF65-F5344CB8AC3E}">
        <p14:creationId xmlns:p14="http://schemas.microsoft.com/office/powerpoint/2010/main" val="30539122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32" charset="0"/>
              </a:defRPr>
            </a:lvl1pPr>
            <a:lvl2pPr marL="742950" indent="-285750">
              <a:defRPr sz="2400">
                <a:solidFill>
                  <a:schemeClr val="tx1"/>
                </a:solidFill>
                <a:latin typeface="Times" pitchFamily="32" charset="0"/>
              </a:defRPr>
            </a:lvl2pPr>
            <a:lvl3pPr marL="1143000" indent="-228600">
              <a:defRPr sz="2400">
                <a:solidFill>
                  <a:schemeClr val="tx1"/>
                </a:solidFill>
                <a:latin typeface="Times" pitchFamily="32" charset="0"/>
              </a:defRPr>
            </a:lvl3pPr>
            <a:lvl4pPr marL="1600200" indent="-228600">
              <a:defRPr sz="2400">
                <a:solidFill>
                  <a:schemeClr val="tx1"/>
                </a:solidFill>
                <a:latin typeface="Times" pitchFamily="32" charset="0"/>
              </a:defRPr>
            </a:lvl4pPr>
            <a:lvl5pPr marL="2057400" indent="-228600">
              <a:defRPr sz="2400">
                <a:solidFill>
                  <a:schemeClr val="tx1"/>
                </a:solidFill>
                <a:latin typeface="Times" pitchFamily="32" charset="0"/>
              </a:defRPr>
            </a:lvl5pPr>
            <a:lvl6pPr marL="2514600" indent="-228600" eaLnBrk="0" fontAlgn="base" hangingPunct="0">
              <a:spcBef>
                <a:spcPct val="0"/>
              </a:spcBef>
              <a:spcAft>
                <a:spcPct val="0"/>
              </a:spcAft>
              <a:defRPr sz="2400">
                <a:solidFill>
                  <a:schemeClr val="tx1"/>
                </a:solidFill>
                <a:latin typeface="Times" pitchFamily="32" charset="0"/>
              </a:defRPr>
            </a:lvl6pPr>
            <a:lvl7pPr marL="2971800" indent="-228600" eaLnBrk="0" fontAlgn="base" hangingPunct="0">
              <a:spcBef>
                <a:spcPct val="0"/>
              </a:spcBef>
              <a:spcAft>
                <a:spcPct val="0"/>
              </a:spcAft>
              <a:defRPr sz="2400">
                <a:solidFill>
                  <a:schemeClr val="tx1"/>
                </a:solidFill>
                <a:latin typeface="Times" pitchFamily="32" charset="0"/>
              </a:defRPr>
            </a:lvl7pPr>
            <a:lvl8pPr marL="3429000" indent="-228600" eaLnBrk="0" fontAlgn="base" hangingPunct="0">
              <a:spcBef>
                <a:spcPct val="0"/>
              </a:spcBef>
              <a:spcAft>
                <a:spcPct val="0"/>
              </a:spcAft>
              <a:defRPr sz="2400">
                <a:solidFill>
                  <a:schemeClr val="tx1"/>
                </a:solidFill>
                <a:latin typeface="Times" pitchFamily="32" charset="0"/>
              </a:defRPr>
            </a:lvl8pPr>
            <a:lvl9pPr marL="3886200" indent="-228600" eaLnBrk="0" fontAlgn="base" hangingPunct="0">
              <a:spcBef>
                <a:spcPct val="0"/>
              </a:spcBef>
              <a:spcAft>
                <a:spcPct val="0"/>
              </a:spcAft>
              <a:defRPr sz="2400">
                <a:solidFill>
                  <a:schemeClr val="tx1"/>
                </a:solidFill>
                <a:latin typeface="Times" pitchFamily="32" charset="0"/>
              </a:defRPr>
            </a:lvl9pPr>
          </a:lstStyle>
          <a:p>
            <a:fld id="{94BA72F1-2CF6-4D84-8224-5E254C383631}" type="slidenum">
              <a:rPr lang="en-GB" sz="1200" smtClean="0">
                <a:solidFill>
                  <a:prstClr val="black"/>
                </a:solidFill>
              </a:rPr>
              <a:pPr/>
              <a:t>1</a:t>
            </a:fld>
            <a:endParaRPr lang="en-GB" sz="1200" smtClean="0">
              <a:solidFill>
                <a:prstClr val="black"/>
              </a:solidFill>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39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40</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41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43</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44</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48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32" charset="0"/>
              </a:defRPr>
            </a:lvl1pPr>
            <a:lvl2pPr marL="742950" indent="-285750">
              <a:defRPr sz="2400">
                <a:solidFill>
                  <a:schemeClr val="tx1"/>
                </a:solidFill>
                <a:latin typeface="Times" pitchFamily="32" charset="0"/>
              </a:defRPr>
            </a:lvl2pPr>
            <a:lvl3pPr marL="1143000" indent="-228600">
              <a:defRPr sz="2400">
                <a:solidFill>
                  <a:schemeClr val="tx1"/>
                </a:solidFill>
                <a:latin typeface="Times" pitchFamily="32" charset="0"/>
              </a:defRPr>
            </a:lvl3pPr>
            <a:lvl4pPr marL="1600200" indent="-228600">
              <a:defRPr sz="2400">
                <a:solidFill>
                  <a:schemeClr val="tx1"/>
                </a:solidFill>
                <a:latin typeface="Times" pitchFamily="32" charset="0"/>
              </a:defRPr>
            </a:lvl4pPr>
            <a:lvl5pPr marL="2057400" indent="-228600">
              <a:defRPr sz="2400">
                <a:solidFill>
                  <a:schemeClr val="tx1"/>
                </a:solidFill>
                <a:latin typeface="Times" pitchFamily="32" charset="0"/>
              </a:defRPr>
            </a:lvl5pPr>
            <a:lvl6pPr marL="2514600" indent="-228600" eaLnBrk="0" fontAlgn="base" hangingPunct="0">
              <a:spcBef>
                <a:spcPct val="0"/>
              </a:spcBef>
              <a:spcAft>
                <a:spcPct val="0"/>
              </a:spcAft>
              <a:defRPr sz="2400">
                <a:solidFill>
                  <a:schemeClr val="tx1"/>
                </a:solidFill>
                <a:latin typeface="Times" pitchFamily="32" charset="0"/>
              </a:defRPr>
            </a:lvl6pPr>
            <a:lvl7pPr marL="2971800" indent="-228600" eaLnBrk="0" fontAlgn="base" hangingPunct="0">
              <a:spcBef>
                <a:spcPct val="0"/>
              </a:spcBef>
              <a:spcAft>
                <a:spcPct val="0"/>
              </a:spcAft>
              <a:defRPr sz="2400">
                <a:solidFill>
                  <a:schemeClr val="tx1"/>
                </a:solidFill>
                <a:latin typeface="Times" pitchFamily="32" charset="0"/>
              </a:defRPr>
            </a:lvl7pPr>
            <a:lvl8pPr marL="3429000" indent="-228600" eaLnBrk="0" fontAlgn="base" hangingPunct="0">
              <a:spcBef>
                <a:spcPct val="0"/>
              </a:spcBef>
              <a:spcAft>
                <a:spcPct val="0"/>
              </a:spcAft>
              <a:defRPr sz="2400">
                <a:solidFill>
                  <a:schemeClr val="tx1"/>
                </a:solidFill>
                <a:latin typeface="Times" pitchFamily="32" charset="0"/>
              </a:defRPr>
            </a:lvl8pPr>
            <a:lvl9pPr marL="3886200" indent="-228600" eaLnBrk="0" fontAlgn="base" hangingPunct="0">
              <a:spcBef>
                <a:spcPct val="0"/>
              </a:spcBef>
              <a:spcAft>
                <a:spcPct val="0"/>
              </a:spcAft>
              <a:defRPr sz="2400">
                <a:solidFill>
                  <a:schemeClr val="tx1"/>
                </a:solidFill>
                <a:latin typeface="Times" pitchFamily="32" charset="0"/>
              </a:defRPr>
            </a:lvl9pPr>
          </a:lstStyle>
          <a:p>
            <a:fld id="{2AA57249-2DC2-40D9-85C0-989367A8538B}" type="slidenum">
              <a:rPr lang="en-GB" sz="1200" smtClean="0">
                <a:solidFill>
                  <a:prstClr val="black"/>
                </a:solidFill>
              </a:rPr>
              <a:pPr/>
              <a:t>2</a:t>
            </a:fld>
            <a:endParaRPr lang="en-GB" sz="1200" smtClean="0">
              <a:solidFill>
                <a:prstClr val="black"/>
              </a:solidFill>
            </a:endParaRPr>
          </a:p>
        </p:txBody>
      </p:sp>
      <p:sp>
        <p:nvSpPr>
          <p:cNvPr id="65539" name="Text Box 1"/>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p:spPr>
        <p:txBody>
          <a:bodyPr wrap="none" lIns="91428" tIns="45715" rIns="91428" bIns="45715" anchor="ctr"/>
          <a:lstStyle>
            <a:lvl1pPr>
              <a:defRPr sz="2400">
                <a:solidFill>
                  <a:schemeClr val="tx1"/>
                </a:solidFill>
                <a:latin typeface="Times" pitchFamily="32" charset="0"/>
              </a:defRPr>
            </a:lvl1pPr>
            <a:lvl2pPr marL="742950" indent="-285750">
              <a:defRPr sz="2400">
                <a:solidFill>
                  <a:schemeClr val="tx1"/>
                </a:solidFill>
                <a:latin typeface="Times" pitchFamily="32" charset="0"/>
              </a:defRPr>
            </a:lvl2pPr>
            <a:lvl3pPr marL="1143000" indent="-228600">
              <a:defRPr sz="2400">
                <a:solidFill>
                  <a:schemeClr val="tx1"/>
                </a:solidFill>
                <a:latin typeface="Times" pitchFamily="32" charset="0"/>
              </a:defRPr>
            </a:lvl3pPr>
            <a:lvl4pPr marL="1600200" indent="-228600">
              <a:defRPr sz="2400">
                <a:solidFill>
                  <a:schemeClr val="tx1"/>
                </a:solidFill>
                <a:latin typeface="Times" pitchFamily="32" charset="0"/>
              </a:defRPr>
            </a:lvl4pPr>
            <a:lvl5pPr marL="2057400" indent="-228600">
              <a:defRPr sz="2400">
                <a:solidFill>
                  <a:schemeClr val="tx1"/>
                </a:solidFill>
                <a:latin typeface="Times" pitchFamily="32" charset="0"/>
              </a:defRPr>
            </a:lvl5pPr>
            <a:lvl6pPr marL="2514600" indent="-228600" eaLnBrk="0" fontAlgn="base" hangingPunct="0">
              <a:spcBef>
                <a:spcPct val="0"/>
              </a:spcBef>
              <a:spcAft>
                <a:spcPct val="0"/>
              </a:spcAft>
              <a:defRPr sz="2400">
                <a:solidFill>
                  <a:schemeClr val="tx1"/>
                </a:solidFill>
                <a:latin typeface="Times" pitchFamily="32" charset="0"/>
              </a:defRPr>
            </a:lvl6pPr>
            <a:lvl7pPr marL="2971800" indent="-228600" eaLnBrk="0" fontAlgn="base" hangingPunct="0">
              <a:spcBef>
                <a:spcPct val="0"/>
              </a:spcBef>
              <a:spcAft>
                <a:spcPct val="0"/>
              </a:spcAft>
              <a:defRPr sz="2400">
                <a:solidFill>
                  <a:schemeClr val="tx1"/>
                </a:solidFill>
                <a:latin typeface="Times" pitchFamily="32" charset="0"/>
              </a:defRPr>
            </a:lvl7pPr>
            <a:lvl8pPr marL="3429000" indent="-228600" eaLnBrk="0" fontAlgn="base" hangingPunct="0">
              <a:spcBef>
                <a:spcPct val="0"/>
              </a:spcBef>
              <a:spcAft>
                <a:spcPct val="0"/>
              </a:spcAft>
              <a:defRPr sz="2400">
                <a:solidFill>
                  <a:schemeClr val="tx1"/>
                </a:solidFill>
                <a:latin typeface="Times" pitchFamily="32" charset="0"/>
              </a:defRPr>
            </a:lvl8pPr>
            <a:lvl9pPr marL="3886200" indent="-228600" eaLnBrk="0" fontAlgn="base" hangingPunct="0">
              <a:spcBef>
                <a:spcPct val="0"/>
              </a:spcBef>
              <a:spcAft>
                <a:spcPct val="0"/>
              </a:spcAft>
              <a:defRPr sz="2400">
                <a:solidFill>
                  <a:schemeClr val="tx1"/>
                </a:solidFill>
                <a:latin typeface="Times" pitchFamily="32" charset="0"/>
              </a:defRPr>
            </a:lvl9pPr>
          </a:lstStyle>
          <a:p>
            <a:pPr defTabSz="914400"/>
            <a:endParaRPr lang="en-US">
              <a:solidFill>
                <a:prstClr val="black"/>
              </a:solidFill>
            </a:endParaRPr>
          </a:p>
        </p:txBody>
      </p:sp>
      <p:sp>
        <p:nvSpPr>
          <p:cNvPr id="65540" name="Rectangle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9"/>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32" charset="0"/>
              </a:defRPr>
            </a:lvl1pPr>
            <a:lvl2pPr marL="742950" indent="-285750">
              <a:defRPr sz="2400">
                <a:solidFill>
                  <a:schemeClr val="tx1"/>
                </a:solidFill>
                <a:latin typeface="Times" pitchFamily="32" charset="0"/>
              </a:defRPr>
            </a:lvl2pPr>
            <a:lvl3pPr marL="1143000" indent="-228600">
              <a:defRPr sz="2400">
                <a:solidFill>
                  <a:schemeClr val="tx1"/>
                </a:solidFill>
                <a:latin typeface="Times" pitchFamily="32" charset="0"/>
              </a:defRPr>
            </a:lvl3pPr>
            <a:lvl4pPr marL="1600200" indent="-228600">
              <a:defRPr sz="2400">
                <a:solidFill>
                  <a:schemeClr val="tx1"/>
                </a:solidFill>
                <a:latin typeface="Times" pitchFamily="32" charset="0"/>
              </a:defRPr>
            </a:lvl4pPr>
            <a:lvl5pPr marL="2057400" indent="-228600">
              <a:defRPr sz="2400">
                <a:solidFill>
                  <a:schemeClr val="tx1"/>
                </a:solidFill>
                <a:latin typeface="Times" pitchFamily="32" charset="0"/>
              </a:defRPr>
            </a:lvl5pPr>
            <a:lvl6pPr marL="2514600" indent="-228600" eaLnBrk="0" fontAlgn="base" hangingPunct="0">
              <a:spcBef>
                <a:spcPct val="0"/>
              </a:spcBef>
              <a:spcAft>
                <a:spcPct val="0"/>
              </a:spcAft>
              <a:defRPr sz="2400">
                <a:solidFill>
                  <a:schemeClr val="tx1"/>
                </a:solidFill>
                <a:latin typeface="Times" pitchFamily="32" charset="0"/>
              </a:defRPr>
            </a:lvl6pPr>
            <a:lvl7pPr marL="2971800" indent="-228600" eaLnBrk="0" fontAlgn="base" hangingPunct="0">
              <a:spcBef>
                <a:spcPct val="0"/>
              </a:spcBef>
              <a:spcAft>
                <a:spcPct val="0"/>
              </a:spcAft>
              <a:defRPr sz="2400">
                <a:solidFill>
                  <a:schemeClr val="tx1"/>
                </a:solidFill>
                <a:latin typeface="Times" pitchFamily="32" charset="0"/>
              </a:defRPr>
            </a:lvl7pPr>
            <a:lvl8pPr marL="3429000" indent="-228600" eaLnBrk="0" fontAlgn="base" hangingPunct="0">
              <a:spcBef>
                <a:spcPct val="0"/>
              </a:spcBef>
              <a:spcAft>
                <a:spcPct val="0"/>
              </a:spcAft>
              <a:defRPr sz="2400">
                <a:solidFill>
                  <a:schemeClr val="tx1"/>
                </a:solidFill>
                <a:latin typeface="Times" pitchFamily="32" charset="0"/>
              </a:defRPr>
            </a:lvl8pPr>
            <a:lvl9pPr marL="3886200" indent="-228600" eaLnBrk="0" fontAlgn="base" hangingPunct="0">
              <a:spcBef>
                <a:spcPct val="0"/>
              </a:spcBef>
              <a:spcAft>
                <a:spcPct val="0"/>
              </a:spcAft>
              <a:defRPr sz="2400">
                <a:solidFill>
                  <a:schemeClr val="tx1"/>
                </a:solidFill>
                <a:latin typeface="Times" pitchFamily="32" charset="0"/>
              </a:defRPr>
            </a:lvl9pPr>
          </a:lstStyle>
          <a:p>
            <a:fld id="{2AA57249-2DC2-40D9-85C0-989367A8538B}" type="slidenum">
              <a:rPr lang="en-GB" sz="1200" smtClean="0">
                <a:solidFill>
                  <a:prstClr val="black"/>
                </a:solidFill>
              </a:rPr>
              <a:pPr/>
              <a:t>3</a:t>
            </a:fld>
            <a:endParaRPr lang="en-GB" sz="1200" smtClean="0">
              <a:solidFill>
                <a:prstClr val="black"/>
              </a:solidFill>
            </a:endParaRPr>
          </a:p>
        </p:txBody>
      </p:sp>
      <p:sp>
        <p:nvSpPr>
          <p:cNvPr id="65539" name="Text Box 1"/>
          <p:cNvSpPr txBox="1">
            <a:spLocks noChangeArrowheads="1"/>
          </p:cNvSpPr>
          <p:nvPr/>
        </p:nvSpPr>
        <p:spPr bwMode="auto">
          <a:xfrm>
            <a:off x="1143001" y="685800"/>
            <a:ext cx="4572000" cy="3429000"/>
          </a:xfrm>
          <a:prstGeom prst="rect">
            <a:avLst/>
          </a:prstGeom>
          <a:solidFill>
            <a:srgbClr val="FFFFFF"/>
          </a:solidFill>
          <a:ln w="9360">
            <a:solidFill>
              <a:srgbClr val="000000"/>
            </a:solidFill>
            <a:miter lim="800000"/>
            <a:headEnd/>
            <a:tailEnd/>
          </a:ln>
        </p:spPr>
        <p:txBody>
          <a:bodyPr wrap="none" lIns="91428" tIns="45715" rIns="91428" bIns="45715" anchor="ctr"/>
          <a:lstStyle>
            <a:lvl1pPr>
              <a:defRPr sz="2400">
                <a:solidFill>
                  <a:schemeClr val="tx1"/>
                </a:solidFill>
                <a:latin typeface="Times" pitchFamily="32" charset="0"/>
              </a:defRPr>
            </a:lvl1pPr>
            <a:lvl2pPr marL="742950" indent="-285750">
              <a:defRPr sz="2400">
                <a:solidFill>
                  <a:schemeClr val="tx1"/>
                </a:solidFill>
                <a:latin typeface="Times" pitchFamily="32" charset="0"/>
              </a:defRPr>
            </a:lvl2pPr>
            <a:lvl3pPr marL="1143000" indent="-228600">
              <a:defRPr sz="2400">
                <a:solidFill>
                  <a:schemeClr val="tx1"/>
                </a:solidFill>
                <a:latin typeface="Times" pitchFamily="32" charset="0"/>
              </a:defRPr>
            </a:lvl3pPr>
            <a:lvl4pPr marL="1600200" indent="-228600">
              <a:defRPr sz="2400">
                <a:solidFill>
                  <a:schemeClr val="tx1"/>
                </a:solidFill>
                <a:latin typeface="Times" pitchFamily="32" charset="0"/>
              </a:defRPr>
            </a:lvl4pPr>
            <a:lvl5pPr marL="2057400" indent="-228600">
              <a:defRPr sz="2400">
                <a:solidFill>
                  <a:schemeClr val="tx1"/>
                </a:solidFill>
                <a:latin typeface="Times" pitchFamily="32" charset="0"/>
              </a:defRPr>
            </a:lvl5pPr>
            <a:lvl6pPr marL="2514600" indent="-228600" eaLnBrk="0" fontAlgn="base" hangingPunct="0">
              <a:spcBef>
                <a:spcPct val="0"/>
              </a:spcBef>
              <a:spcAft>
                <a:spcPct val="0"/>
              </a:spcAft>
              <a:defRPr sz="2400">
                <a:solidFill>
                  <a:schemeClr val="tx1"/>
                </a:solidFill>
                <a:latin typeface="Times" pitchFamily="32" charset="0"/>
              </a:defRPr>
            </a:lvl6pPr>
            <a:lvl7pPr marL="2971800" indent="-228600" eaLnBrk="0" fontAlgn="base" hangingPunct="0">
              <a:spcBef>
                <a:spcPct val="0"/>
              </a:spcBef>
              <a:spcAft>
                <a:spcPct val="0"/>
              </a:spcAft>
              <a:defRPr sz="2400">
                <a:solidFill>
                  <a:schemeClr val="tx1"/>
                </a:solidFill>
                <a:latin typeface="Times" pitchFamily="32" charset="0"/>
              </a:defRPr>
            </a:lvl7pPr>
            <a:lvl8pPr marL="3429000" indent="-228600" eaLnBrk="0" fontAlgn="base" hangingPunct="0">
              <a:spcBef>
                <a:spcPct val="0"/>
              </a:spcBef>
              <a:spcAft>
                <a:spcPct val="0"/>
              </a:spcAft>
              <a:defRPr sz="2400">
                <a:solidFill>
                  <a:schemeClr val="tx1"/>
                </a:solidFill>
                <a:latin typeface="Times" pitchFamily="32" charset="0"/>
              </a:defRPr>
            </a:lvl8pPr>
            <a:lvl9pPr marL="3886200" indent="-228600" eaLnBrk="0" fontAlgn="base" hangingPunct="0">
              <a:spcBef>
                <a:spcPct val="0"/>
              </a:spcBef>
              <a:spcAft>
                <a:spcPct val="0"/>
              </a:spcAft>
              <a:defRPr sz="2400">
                <a:solidFill>
                  <a:schemeClr val="tx1"/>
                </a:solidFill>
                <a:latin typeface="Times" pitchFamily="32" charset="0"/>
              </a:defRPr>
            </a:lvl9pPr>
          </a:lstStyle>
          <a:p>
            <a:pPr defTabSz="914400"/>
            <a:endParaRPr lang="en-US">
              <a:solidFill>
                <a:prstClr val="black"/>
              </a:solidFill>
            </a:endParaRPr>
          </a:p>
        </p:txBody>
      </p:sp>
      <p:sp>
        <p:nvSpPr>
          <p:cNvPr id="65540" name="Rectangle 2"/>
          <p:cNvSpPr>
            <a:spLocks noGrp="1" noChangeArrowheads="1"/>
          </p:cNvSpPr>
          <p:nvPr>
            <p:ph type="body"/>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B0F159F-DCC5-9F47-8EF2-F0064FAADFA2}"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18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19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31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0F159F-DCC5-9F47-8EF2-F0064FAADFA2}"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normAutofit/>
          </a:bodyPr>
          <a:lstStyle>
            <a:lvl1pPr algn="r" rtl="0" eaLnBrk="1" latinLnBrk="0" hangingPunct="1">
              <a:spcBef>
                <a:spcPct val="0"/>
              </a:spcBef>
              <a:buNone/>
              <a:defRPr kumimoji="0" lang="en-US" sz="3200" kern="1200" dirty="0">
                <a:solidFill>
                  <a:srgbClr val="1E5D11"/>
                </a:solidFill>
                <a:latin typeface="+mj-lt"/>
                <a:ea typeface="+mj-ea"/>
                <a:cs typeface="+mj-cs"/>
              </a:defRPr>
            </a:lvl1pPr>
          </a:lstStyle>
          <a:p>
            <a:r>
              <a:rPr kumimoji="0" lang="en-GB" dirty="0" smtClean="0"/>
              <a:t>Click to edit Master title style</a:t>
            </a:r>
            <a:endParaRPr kumimoji="0" lang="en-US" dirty="0"/>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BBCAD1F-E759-A34B-83ED-F24461FD8755}" type="datetimeFigureOut">
              <a:rPr lang="en-US" smtClean="0"/>
              <a:pPr/>
              <a:t>11/22/2010</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0F793-31BE-9340-B9CD-DE2ADEDEB55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70F793-31BE-9340-B9CD-DE2ADEDEB55C}"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111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95197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19754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3080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5569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385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6526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5129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4" name="Date Placeholder 3"/>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95016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87131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8976DCA-9CDB-4D32-92DE-9604BB1832B2}" type="datetimeFigureOut">
              <a:rPr lang="en-GB" smtClean="0">
                <a:solidFill>
                  <a:prstClr val="black">
                    <a:tint val="75000"/>
                  </a:prstClr>
                </a:solidFill>
              </a:rPr>
              <a:pPr/>
              <a:t>22/11/2010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97382428-EC33-4BA7-9E9C-AEB03308FCB7}"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9682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50826" y="1125538"/>
            <a:ext cx="8564563" cy="569912"/>
          </a:xfrm>
        </p:spPr>
        <p:txBody>
          <a:bodyPr/>
          <a:lstStyle/>
          <a:p>
            <a:r>
              <a:rPr lang="en-US" smtClean="0"/>
              <a:t>Click to edit Master title style</a:t>
            </a:r>
            <a:endParaRPr lang="en-GB"/>
          </a:p>
        </p:txBody>
      </p:sp>
      <p:sp>
        <p:nvSpPr>
          <p:cNvPr id="3" name="Rectangle 2"/>
          <p:cNvSpPr>
            <a:spLocks noGrp="1" noChangeArrowheads="1"/>
          </p:cNvSpPr>
          <p:nvPr>
            <p:ph type="sldNum" idx="10"/>
          </p:nvPr>
        </p:nvSpPr>
        <p:spPr/>
        <p:txBody>
          <a:bodyPr/>
          <a:lstStyle>
            <a:lvl1pPr>
              <a:defRPr/>
            </a:lvl1pPr>
          </a:lstStyle>
          <a:p>
            <a:pPr>
              <a:defRPr/>
            </a:pPr>
            <a:r>
              <a:rPr lang="en-GB">
                <a:solidFill>
                  <a:prstClr val="black">
                    <a:tint val="75000"/>
                  </a:prstClr>
                </a:solidFill>
              </a:rPr>
              <a:t>12/03/09 </a:t>
            </a:r>
            <a:r>
              <a:rPr lang="en-GB" b="1">
                <a:solidFill>
                  <a:srgbClr val="9CA1BD"/>
                </a:solidFill>
              </a:rPr>
              <a:t>| |</a:t>
            </a:r>
            <a:r>
              <a:rPr lang="en-GB">
                <a:solidFill>
                  <a:prstClr val="black">
                    <a:tint val="75000"/>
                  </a:prstClr>
                </a:solidFill>
              </a:rPr>
              <a:t> Slide </a:t>
            </a:r>
            <a:fld id="{FB27F5BC-0DAE-4CB3-952D-B07BCEDD2A4A}" type="slidenum">
              <a:rPr lang="en-GB" b="1">
                <a:solidFill>
                  <a:srgbClr val="9CA1BD"/>
                </a:solidFill>
              </a:rPr>
              <a:pPr>
                <a:defRPr/>
              </a:pPr>
              <a:t>‹#›</a:t>
            </a:fld>
            <a:endParaRPr lang="en-GB" b="1">
              <a:solidFill>
                <a:srgbClr val="9CA1BD"/>
              </a:solidFill>
            </a:endParaRPr>
          </a:p>
        </p:txBody>
      </p:sp>
    </p:spTree>
    <p:extLst>
      <p:ext uri="{BB962C8B-B14F-4D97-AF65-F5344CB8AC3E}">
        <p14:creationId xmlns:p14="http://schemas.microsoft.com/office/powerpoint/2010/main" val="297382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solidFill>
                  <a:schemeClr val="tx1"/>
                </a:solidFill>
              </a:defRPr>
            </a:lvl1pPr>
          </a:lstStyle>
          <a:p>
            <a:r>
              <a:rPr kumimoji="0" lang="en-GB" dirty="0" smtClean="0"/>
              <a:t>Click to edit Master title style</a:t>
            </a:r>
            <a:endParaRPr kumimoji="0" lang="en-US" dirty="0"/>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BBCAD1F-E759-A34B-83ED-F24461FD8755}" type="datetimeFigureOut">
              <a:rPr lang="en-US" smtClean="0"/>
              <a:pPr/>
              <a:t>11/22/2010</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GB" smtClean="0"/>
              <a:t>Click to edit Master title style</a:t>
            </a:r>
            <a:endParaRPr kumimoji="0" lang="en-US"/>
          </a:p>
        </p:txBody>
      </p:sp>
      <p:sp>
        <p:nvSpPr>
          <p:cNvPr id="5" name="Date Placeholder 4"/>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7" name="Date Placeholder 6"/>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70F793-31BE-9340-B9CD-DE2ADEDEB55C}"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GB" smtClean="0"/>
              <a:t>Click to edit Master title style</a:t>
            </a:r>
            <a:endParaRPr kumimoji="0" lang="en-US"/>
          </a:p>
        </p:txBody>
      </p:sp>
      <p:sp>
        <p:nvSpPr>
          <p:cNvPr id="3" name="Date Placeholder 2"/>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70F793-31BE-9340-B9CD-DE2ADEDEB55C}"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70F793-31BE-9340-B9CD-DE2ADEDEB55C}"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0F793-31BE-9340-B9CD-DE2ADEDEB55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GB"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p:txBody>
          <a:bodyPr/>
          <a:lstStyle/>
          <a:p>
            <a:fld id="{ABBCAD1F-E759-A34B-83ED-F24461FD8755}" type="datetimeFigureOut">
              <a:rPr lang="en-US" smtClean="0"/>
              <a:pPr/>
              <a:t>11/22/2010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70F793-31BE-9340-B9CD-DE2ADEDEB55C}"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GB" dirty="0" smtClean="0"/>
              <a:t>Click to edit Master title style</a:t>
            </a:r>
            <a:endParaRPr kumimoji="0" lang="en-US" dirty="0"/>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GB" dirty="0" smtClean="0"/>
              <a:t>Click to edit Master text styles</a:t>
            </a:r>
          </a:p>
          <a:p>
            <a:pPr lvl="1" eaLnBrk="1" latinLnBrk="0" hangingPunct="1"/>
            <a:r>
              <a:rPr kumimoji="0" lang="en-GB" dirty="0" smtClean="0"/>
              <a:t>Second level</a:t>
            </a:r>
          </a:p>
          <a:p>
            <a:pPr lvl="2" eaLnBrk="1" latinLnBrk="0" hangingPunct="1"/>
            <a:r>
              <a:rPr kumimoji="0" lang="en-GB" dirty="0" smtClean="0"/>
              <a:t>Third level</a:t>
            </a:r>
          </a:p>
          <a:p>
            <a:pPr lvl="3" eaLnBrk="1" latinLnBrk="0" hangingPunct="1"/>
            <a:r>
              <a:rPr kumimoji="0" lang="en-GB" dirty="0" smtClean="0"/>
              <a:t>Fourth level</a:t>
            </a:r>
          </a:p>
          <a:p>
            <a:pPr lvl="4" eaLnBrk="1" latinLnBrk="0" hangingPunct="1"/>
            <a:r>
              <a:rPr kumimoji="0" lang="en-GB" dirty="0" smtClean="0"/>
              <a:t>Fifth level</a:t>
            </a:r>
            <a:endParaRPr kumimoji="0" lang="en-US" dirty="0"/>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pPr/>
              <a:t>11/22/2010</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rgbClr val="1E5D11"/>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8976DCA-9CDB-4D32-92DE-9604BB1832B2}" type="datetimeFigureOut">
              <a:rPr lang="en-GB" smtClean="0">
                <a:solidFill>
                  <a:prstClr val="black">
                    <a:tint val="75000"/>
                  </a:prstClr>
                </a:solidFill>
              </a:rPr>
              <a:pPr defTabSz="914400"/>
              <a:t>22/11/2010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7382428-EC33-4BA7-9E9C-AEB03308FCB7}"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5644420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2"/>
          <p:cNvSpPr>
            <a:spLocks noGrp="1"/>
          </p:cNvSpPr>
          <p:nvPr>
            <p:ph type="sldNum" sz="quarter" idx="4294967295"/>
          </p:nvPr>
        </p:nvSpPr>
        <p:spPr>
          <a:xfrm>
            <a:off x="457200" y="6246813"/>
            <a:ext cx="2125663" cy="4699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32" charset="0"/>
              </a:defRPr>
            </a:lvl1pPr>
            <a:lvl2pPr marL="742950" indent="-285750">
              <a:defRPr sz="2400">
                <a:solidFill>
                  <a:schemeClr val="tx1"/>
                </a:solidFill>
                <a:latin typeface="Times" pitchFamily="32" charset="0"/>
              </a:defRPr>
            </a:lvl2pPr>
            <a:lvl3pPr marL="1143000" indent="-228600">
              <a:defRPr sz="2400">
                <a:solidFill>
                  <a:schemeClr val="tx1"/>
                </a:solidFill>
                <a:latin typeface="Times" pitchFamily="32" charset="0"/>
              </a:defRPr>
            </a:lvl3pPr>
            <a:lvl4pPr marL="1600200" indent="-228600">
              <a:defRPr sz="2400">
                <a:solidFill>
                  <a:schemeClr val="tx1"/>
                </a:solidFill>
                <a:latin typeface="Times" pitchFamily="32" charset="0"/>
              </a:defRPr>
            </a:lvl4pPr>
            <a:lvl5pPr marL="2057400" indent="-228600">
              <a:defRPr sz="2400">
                <a:solidFill>
                  <a:schemeClr val="tx1"/>
                </a:solidFill>
                <a:latin typeface="Times" pitchFamily="32" charset="0"/>
              </a:defRPr>
            </a:lvl5pPr>
            <a:lvl6pPr marL="2514600" indent="-228600" eaLnBrk="0" fontAlgn="base" hangingPunct="0">
              <a:spcBef>
                <a:spcPct val="0"/>
              </a:spcBef>
              <a:spcAft>
                <a:spcPct val="0"/>
              </a:spcAft>
              <a:defRPr sz="2400">
                <a:solidFill>
                  <a:schemeClr val="tx1"/>
                </a:solidFill>
                <a:latin typeface="Times" pitchFamily="32" charset="0"/>
              </a:defRPr>
            </a:lvl6pPr>
            <a:lvl7pPr marL="2971800" indent="-228600" eaLnBrk="0" fontAlgn="base" hangingPunct="0">
              <a:spcBef>
                <a:spcPct val="0"/>
              </a:spcBef>
              <a:spcAft>
                <a:spcPct val="0"/>
              </a:spcAft>
              <a:defRPr sz="2400">
                <a:solidFill>
                  <a:schemeClr val="tx1"/>
                </a:solidFill>
                <a:latin typeface="Times" pitchFamily="32" charset="0"/>
              </a:defRPr>
            </a:lvl7pPr>
            <a:lvl8pPr marL="3429000" indent="-228600" eaLnBrk="0" fontAlgn="base" hangingPunct="0">
              <a:spcBef>
                <a:spcPct val="0"/>
              </a:spcBef>
              <a:spcAft>
                <a:spcPct val="0"/>
              </a:spcAft>
              <a:defRPr sz="2400">
                <a:solidFill>
                  <a:schemeClr val="tx1"/>
                </a:solidFill>
                <a:latin typeface="Times" pitchFamily="32" charset="0"/>
              </a:defRPr>
            </a:lvl8pPr>
            <a:lvl9pPr marL="3886200" indent="-228600" eaLnBrk="0" fontAlgn="base" hangingPunct="0">
              <a:spcBef>
                <a:spcPct val="0"/>
              </a:spcBef>
              <a:spcAft>
                <a:spcPct val="0"/>
              </a:spcAft>
              <a:defRPr sz="2400">
                <a:solidFill>
                  <a:schemeClr val="tx1"/>
                </a:solidFill>
                <a:latin typeface="Times" pitchFamily="32" charset="0"/>
              </a:defRPr>
            </a:lvl9pPr>
          </a:lstStyle>
          <a:p>
            <a:pPr algn="l"/>
            <a:fld id="{92F6DEC1-F2CC-4030-9384-60EC6943CDC2}" type="datetime1">
              <a:rPr lang="en-GB" sz="1400" smtClean="0">
                <a:solidFill>
                  <a:prstClr val="black"/>
                </a:solidFill>
              </a:rPr>
              <a:pPr algn="l"/>
              <a:t>22/11/2010</a:t>
            </a:fld>
            <a:r>
              <a:rPr lang="en-GB" sz="1400" smtClean="0">
                <a:solidFill>
                  <a:prstClr val="black"/>
                </a:solidFill>
              </a:rPr>
              <a:t> </a:t>
            </a:r>
            <a:r>
              <a:rPr lang="en-GB" sz="1400" b="1" smtClean="0">
                <a:solidFill>
                  <a:srgbClr val="9CA1BD"/>
                </a:solidFill>
              </a:rPr>
              <a:t>|</a:t>
            </a:r>
            <a:r>
              <a:rPr lang="en-GB" sz="1400" smtClean="0">
                <a:solidFill>
                  <a:prstClr val="black"/>
                </a:solidFill>
              </a:rPr>
              <a:t> slide </a:t>
            </a:r>
            <a:fld id="{D0B4770F-DB49-4A68-8337-77FAFE8F6B9F}" type="slidenum">
              <a:rPr lang="en-GB" sz="1400" b="1" smtClean="0">
                <a:solidFill>
                  <a:srgbClr val="9CA1BD"/>
                </a:solidFill>
              </a:rPr>
              <a:pPr algn="l"/>
              <a:t>1</a:t>
            </a:fld>
            <a:endParaRPr lang="en-GB" sz="1400" b="1" smtClean="0">
              <a:solidFill>
                <a:srgbClr val="9CA1BD"/>
              </a:solidFill>
            </a:endParaRPr>
          </a:p>
        </p:txBody>
      </p:sp>
      <p:sp>
        <p:nvSpPr>
          <p:cNvPr id="3075" name="Rectangle 14"/>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defTabSz="914400"/>
            <a:endParaRPr lang="en-US">
              <a:solidFill>
                <a:prstClr val="black"/>
              </a:solidFill>
            </a:endParaRPr>
          </a:p>
        </p:txBody>
      </p:sp>
      <p:sp>
        <p:nvSpPr>
          <p:cNvPr id="3076" name="Rectangle 7"/>
          <p:cNvSpPr>
            <a:spLocks noChangeArrowheads="1"/>
          </p:cNvSpPr>
          <p:nvPr/>
        </p:nvSpPr>
        <p:spPr bwMode="auto">
          <a:xfrm>
            <a:off x="250825" y="6381750"/>
            <a:ext cx="8637588" cy="252413"/>
          </a:xfrm>
          <a:prstGeom prst="rect">
            <a:avLst/>
          </a:prstGeom>
          <a:solidFill>
            <a:srgbClr val="2933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defTabSz="914400"/>
            <a:endParaRPr lang="en-US">
              <a:solidFill>
                <a:prstClr val="black"/>
              </a:solidFill>
            </a:endParaRPr>
          </a:p>
        </p:txBody>
      </p:sp>
      <p:sp>
        <p:nvSpPr>
          <p:cNvPr id="3077" name="Rectangle 8"/>
          <p:cNvSpPr>
            <a:spLocks noChangeArrowheads="1"/>
          </p:cNvSpPr>
          <p:nvPr/>
        </p:nvSpPr>
        <p:spPr bwMode="auto">
          <a:xfrm>
            <a:off x="250825" y="261938"/>
            <a:ext cx="8637588" cy="1943100"/>
          </a:xfrm>
          <a:prstGeom prst="rect">
            <a:avLst/>
          </a:prstGeom>
          <a:solidFill>
            <a:srgbClr val="2933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nchor="ctr"/>
          <a:lstStyle/>
          <a:p>
            <a:pPr defTabSz="914400"/>
            <a:endParaRPr lang="en-US">
              <a:solidFill>
                <a:prstClr val="black"/>
              </a:solidFill>
            </a:endParaRPr>
          </a:p>
        </p:txBody>
      </p:sp>
      <p:sp>
        <p:nvSpPr>
          <p:cNvPr id="3078" name="Rectangle 9"/>
          <p:cNvSpPr>
            <a:spLocks noGrp="1" noChangeArrowheads="1"/>
          </p:cNvSpPr>
          <p:nvPr>
            <p:ph type="ctrTitle"/>
          </p:nvPr>
        </p:nvSpPr>
        <p:spPr>
          <a:xfrm>
            <a:off x="72330" y="1125538"/>
            <a:ext cx="8820150" cy="574675"/>
          </a:xfrm>
        </p:spPr>
        <p:txBody>
          <a:bodyPr>
            <a:normAutofit fontScale="90000"/>
          </a:bodyPr>
          <a:lstStyle/>
          <a:p>
            <a:pPr algn="r"/>
            <a:r>
              <a:rPr lang="en-GB" sz="2400" dirty="0">
                <a:solidFill>
                  <a:schemeClr val="accent1">
                    <a:lumMod val="40000"/>
                    <a:lumOff val="60000"/>
                  </a:schemeClr>
                </a:solidFill>
              </a:rPr>
              <a:t>Learning to live in interesting times – what are educational institutions for?</a:t>
            </a:r>
            <a:endParaRPr lang="en-US" sz="2400" dirty="0" smtClean="0">
              <a:solidFill>
                <a:schemeClr val="accent1">
                  <a:lumMod val="40000"/>
                  <a:lumOff val="60000"/>
                </a:schemeClr>
              </a:solidFill>
            </a:endParaRPr>
          </a:p>
        </p:txBody>
      </p:sp>
      <p:sp>
        <p:nvSpPr>
          <p:cNvPr id="3079" name="Rectangle 10"/>
          <p:cNvSpPr>
            <a:spLocks noGrp="1" noChangeArrowheads="1"/>
          </p:cNvSpPr>
          <p:nvPr>
            <p:ph type="subTitle" idx="4294967295"/>
          </p:nvPr>
        </p:nvSpPr>
        <p:spPr>
          <a:xfrm>
            <a:off x="130175" y="1771650"/>
            <a:ext cx="8688388" cy="288925"/>
          </a:xfrm>
        </p:spPr>
        <p:txBody>
          <a:bodyPr>
            <a:normAutofit/>
          </a:bodyPr>
          <a:lstStyle/>
          <a:p>
            <a:pPr algn="r">
              <a:lnSpc>
                <a:spcPct val="80000"/>
              </a:lnSpc>
              <a:buFont typeface="Wingdings" charset="2"/>
              <a:buNone/>
            </a:pPr>
            <a:r>
              <a:rPr lang="en-US" sz="1600" dirty="0" smtClean="0">
                <a:solidFill>
                  <a:schemeClr val="bg1"/>
                </a:solidFill>
              </a:rPr>
              <a:t>Keri Facer, facilitated by Helen </a:t>
            </a:r>
            <a:r>
              <a:rPr lang="en-US" sz="1600" dirty="0" err="1" smtClean="0">
                <a:solidFill>
                  <a:schemeClr val="bg1"/>
                </a:solidFill>
              </a:rPr>
              <a:t>Beetham</a:t>
            </a:r>
            <a:endParaRPr lang="en-US" sz="1600" dirty="0" smtClean="0">
              <a:solidFill>
                <a:schemeClr val="bg1"/>
              </a:solidFill>
            </a:endParaRPr>
          </a:p>
        </p:txBody>
      </p:sp>
      <p:pic>
        <p:nvPicPr>
          <p:cNvPr id="3080" name="Picture 11" descr="1018074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406650"/>
            <a:ext cx="8636000" cy="397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Rectangle 12"/>
          <p:cNvSpPr>
            <a:spLocks noChangeArrowheads="1"/>
          </p:cNvSpPr>
          <p:nvPr/>
        </p:nvSpPr>
        <p:spPr bwMode="auto">
          <a:xfrm>
            <a:off x="234950" y="6381750"/>
            <a:ext cx="4337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defTabSz="914400"/>
            <a:r>
              <a:rPr lang="en-GB" sz="1000" b="1" dirty="0">
                <a:solidFill>
                  <a:srgbClr val="9CA1BD"/>
                </a:solidFill>
              </a:rPr>
              <a:t>Joint Information Systems Committee</a:t>
            </a:r>
          </a:p>
        </p:txBody>
      </p:sp>
      <p:sp>
        <p:nvSpPr>
          <p:cNvPr id="3082" name="Rectangle 13"/>
          <p:cNvSpPr>
            <a:spLocks noChangeArrowheads="1"/>
          </p:cNvSpPr>
          <p:nvPr/>
        </p:nvSpPr>
        <p:spPr bwMode="auto">
          <a:xfrm>
            <a:off x="4500563" y="6381750"/>
            <a:ext cx="4337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r" defTabSz="914400"/>
            <a:r>
              <a:rPr lang="en-GB" sz="1000" b="1" dirty="0">
                <a:solidFill>
                  <a:srgbClr val="9CA1BD"/>
                </a:solidFill>
              </a:rPr>
              <a:t>Supporting education and research</a:t>
            </a:r>
          </a:p>
        </p:txBody>
      </p:sp>
      <p:sp>
        <p:nvSpPr>
          <p:cNvPr id="3083" name="Freeform 15"/>
          <p:cNvSpPr>
            <a:spLocks noEditPoints="1"/>
          </p:cNvSpPr>
          <p:nvPr/>
        </p:nvSpPr>
        <p:spPr bwMode="auto">
          <a:xfrm>
            <a:off x="469900" y="446088"/>
            <a:ext cx="912813" cy="476250"/>
          </a:xfrm>
          <a:custGeom>
            <a:avLst/>
            <a:gdLst>
              <a:gd name="T0" fmla="*/ 2147483647 w 575"/>
              <a:gd name="T1" fmla="*/ 2147483647 h 300"/>
              <a:gd name="T2" fmla="*/ 2147483647 w 575"/>
              <a:gd name="T3" fmla="*/ 2147483647 h 300"/>
              <a:gd name="T4" fmla="*/ 2147483647 w 575"/>
              <a:gd name="T5" fmla="*/ 2147483647 h 300"/>
              <a:gd name="T6" fmla="*/ 2147483647 w 575"/>
              <a:gd name="T7" fmla="*/ 2147483647 h 300"/>
              <a:gd name="T8" fmla="*/ 2147483647 w 575"/>
              <a:gd name="T9" fmla="*/ 2147483647 h 300"/>
              <a:gd name="T10" fmla="*/ 2147483647 w 575"/>
              <a:gd name="T11" fmla="*/ 2147483647 h 300"/>
              <a:gd name="T12" fmla="*/ 2147483647 w 575"/>
              <a:gd name="T13" fmla="*/ 2147483647 h 300"/>
              <a:gd name="T14" fmla="*/ 2147483647 w 575"/>
              <a:gd name="T15" fmla="*/ 2147483647 h 300"/>
              <a:gd name="T16" fmla="*/ 2147483647 w 575"/>
              <a:gd name="T17" fmla="*/ 0 h 300"/>
              <a:gd name="T18" fmla="*/ 2147483647 w 575"/>
              <a:gd name="T19" fmla="*/ 2147483647 h 300"/>
              <a:gd name="T20" fmla="*/ 2147483647 w 575"/>
              <a:gd name="T21" fmla="*/ 2147483647 h 300"/>
              <a:gd name="T22" fmla="*/ 2147483647 w 575"/>
              <a:gd name="T23" fmla="*/ 2147483647 h 300"/>
              <a:gd name="T24" fmla="*/ 2147483647 w 575"/>
              <a:gd name="T25" fmla="*/ 2147483647 h 300"/>
              <a:gd name="T26" fmla="*/ 2147483647 w 575"/>
              <a:gd name="T27" fmla="*/ 2147483647 h 300"/>
              <a:gd name="T28" fmla="*/ 2147483647 w 575"/>
              <a:gd name="T29" fmla="*/ 2147483647 h 300"/>
              <a:gd name="T30" fmla="*/ 2147483647 w 575"/>
              <a:gd name="T31" fmla="*/ 2147483647 h 300"/>
              <a:gd name="T32" fmla="*/ 2147483647 w 575"/>
              <a:gd name="T33" fmla="*/ 2147483647 h 300"/>
              <a:gd name="T34" fmla="*/ 2147483647 w 575"/>
              <a:gd name="T35" fmla="*/ 2147483647 h 300"/>
              <a:gd name="T36" fmla="*/ 2147483647 w 575"/>
              <a:gd name="T37" fmla="*/ 2147483647 h 300"/>
              <a:gd name="T38" fmla="*/ 2147483647 w 575"/>
              <a:gd name="T39" fmla="*/ 2147483647 h 300"/>
              <a:gd name="T40" fmla="*/ 2147483647 w 575"/>
              <a:gd name="T41" fmla="*/ 2147483647 h 300"/>
              <a:gd name="T42" fmla="*/ 2147483647 w 575"/>
              <a:gd name="T43" fmla="*/ 2147483647 h 300"/>
              <a:gd name="T44" fmla="*/ 2147483647 w 575"/>
              <a:gd name="T45" fmla="*/ 2147483647 h 300"/>
              <a:gd name="T46" fmla="*/ 2147483647 w 575"/>
              <a:gd name="T47" fmla="*/ 2147483647 h 300"/>
              <a:gd name="T48" fmla="*/ 2147483647 w 575"/>
              <a:gd name="T49" fmla="*/ 2147483647 h 300"/>
              <a:gd name="T50" fmla="*/ 2147483647 w 575"/>
              <a:gd name="T51" fmla="*/ 2147483647 h 300"/>
              <a:gd name="T52" fmla="*/ 2147483647 w 575"/>
              <a:gd name="T53" fmla="*/ 2147483647 h 300"/>
              <a:gd name="T54" fmla="*/ 2147483647 w 575"/>
              <a:gd name="T55" fmla="*/ 2147483647 h 300"/>
              <a:gd name="T56" fmla="*/ 2147483647 w 575"/>
              <a:gd name="T57" fmla="*/ 2147483647 h 300"/>
              <a:gd name="T58" fmla="*/ 2147483647 w 575"/>
              <a:gd name="T59" fmla="*/ 2147483647 h 300"/>
              <a:gd name="T60" fmla="*/ 2147483647 w 575"/>
              <a:gd name="T61" fmla="*/ 2147483647 h 300"/>
              <a:gd name="T62" fmla="*/ 2147483647 w 575"/>
              <a:gd name="T63" fmla="*/ 2147483647 h 300"/>
              <a:gd name="T64" fmla="*/ 2147483647 w 575"/>
              <a:gd name="T65" fmla="*/ 2147483647 h 300"/>
              <a:gd name="T66" fmla="*/ 2147483647 w 575"/>
              <a:gd name="T67" fmla="*/ 2147483647 h 300"/>
              <a:gd name="T68" fmla="*/ 2147483647 w 575"/>
              <a:gd name="T69" fmla="*/ 2147483647 h 300"/>
              <a:gd name="T70" fmla="*/ 2147483647 w 575"/>
              <a:gd name="T71" fmla="*/ 2147483647 h 300"/>
              <a:gd name="T72" fmla="*/ 2147483647 w 575"/>
              <a:gd name="T73" fmla="*/ 2147483647 h 300"/>
              <a:gd name="T74" fmla="*/ 2147483647 w 575"/>
              <a:gd name="T75" fmla="*/ 2147483647 h 300"/>
              <a:gd name="T76" fmla="*/ 2147483647 w 575"/>
              <a:gd name="T77" fmla="*/ 2147483647 h 300"/>
              <a:gd name="T78" fmla="*/ 2147483647 w 575"/>
              <a:gd name="T79" fmla="*/ 2147483647 h 300"/>
              <a:gd name="T80" fmla="*/ 2147483647 w 575"/>
              <a:gd name="T81" fmla="*/ 2147483647 h 300"/>
              <a:gd name="T82" fmla="*/ 2147483647 w 575"/>
              <a:gd name="T83" fmla="*/ 2147483647 h 300"/>
              <a:gd name="T84" fmla="*/ 2147483647 w 575"/>
              <a:gd name="T85" fmla="*/ 2147483647 h 300"/>
              <a:gd name="T86" fmla="*/ 2147483647 w 575"/>
              <a:gd name="T87" fmla="*/ 2147483647 h 300"/>
              <a:gd name="T88" fmla="*/ 2147483647 w 575"/>
              <a:gd name="T89" fmla="*/ 2147483647 h 300"/>
              <a:gd name="T90" fmla="*/ 2147483647 w 575"/>
              <a:gd name="T91" fmla="*/ 2147483647 h 300"/>
              <a:gd name="T92" fmla="*/ 2147483647 w 575"/>
              <a:gd name="T93" fmla="*/ 2147483647 h 300"/>
              <a:gd name="T94" fmla="*/ 2147483647 w 575"/>
              <a:gd name="T95" fmla="*/ 2147483647 h 300"/>
              <a:gd name="T96" fmla="*/ 2147483647 w 575"/>
              <a:gd name="T97" fmla="*/ 2147483647 h 300"/>
              <a:gd name="T98" fmla="*/ 2147483647 w 575"/>
              <a:gd name="T99" fmla="*/ 2147483647 h 300"/>
              <a:gd name="T100" fmla="*/ 2147483647 w 575"/>
              <a:gd name="T101" fmla="*/ 2147483647 h 300"/>
              <a:gd name="T102" fmla="*/ 2147483647 w 575"/>
              <a:gd name="T103" fmla="*/ 2147483647 h 300"/>
              <a:gd name="T104" fmla="*/ 2147483647 w 575"/>
              <a:gd name="T105" fmla="*/ 2147483647 h 300"/>
              <a:gd name="T106" fmla="*/ 2147483647 w 575"/>
              <a:gd name="T107" fmla="*/ 2147483647 h 300"/>
              <a:gd name="T108" fmla="*/ 2147483647 w 575"/>
              <a:gd name="T109" fmla="*/ 2147483647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5"/>
              <a:gd name="T166" fmla="*/ 0 h 300"/>
              <a:gd name="T167" fmla="*/ 575 w 575"/>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5" h="300">
                <a:moveTo>
                  <a:pt x="568" y="235"/>
                </a:moveTo>
                <a:lnTo>
                  <a:pt x="564" y="238"/>
                </a:lnTo>
                <a:lnTo>
                  <a:pt x="560" y="241"/>
                </a:lnTo>
                <a:lnTo>
                  <a:pt x="550" y="245"/>
                </a:lnTo>
                <a:lnTo>
                  <a:pt x="541" y="248"/>
                </a:lnTo>
                <a:lnTo>
                  <a:pt x="530" y="251"/>
                </a:lnTo>
                <a:lnTo>
                  <a:pt x="520" y="253"/>
                </a:lnTo>
                <a:lnTo>
                  <a:pt x="510" y="255"/>
                </a:lnTo>
                <a:lnTo>
                  <a:pt x="499" y="256"/>
                </a:lnTo>
                <a:lnTo>
                  <a:pt x="489" y="256"/>
                </a:lnTo>
                <a:lnTo>
                  <a:pt x="474" y="255"/>
                </a:lnTo>
                <a:lnTo>
                  <a:pt x="461" y="254"/>
                </a:lnTo>
                <a:lnTo>
                  <a:pt x="448" y="251"/>
                </a:lnTo>
                <a:lnTo>
                  <a:pt x="442" y="249"/>
                </a:lnTo>
                <a:lnTo>
                  <a:pt x="436" y="247"/>
                </a:lnTo>
                <a:lnTo>
                  <a:pt x="424" y="242"/>
                </a:lnTo>
                <a:lnTo>
                  <a:pt x="414" y="236"/>
                </a:lnTo>
                <a:lnTo>
                  <a:pt x="405" y="229"/>
                </a:lnTo>
                <a:lnTo>
                  <a:pt x="400" y="225"/>
                </a:lnTo>
                <a:lnTo>
                  <a:pt x="396" y="221"/>
                </a:lnTo>
                <a:lnTo>
                  <a:pt x="388" y="212"/>
                </a:lnTo>
                <a:lnTo>
                  <a:pt x="385" y="207"/>
                </a:lnTo>
                <a:lnTo>
                  <a:pt x="381" y="202"/>
                </a:lnTo>
                <a:lnTo>
                  <a:pt x="376" y="192"/>
                </a:lnTo>
                <a:lnTo>
                  <a:pt x="371" y="180"/>
                </a:lnTo>
                <a:lnTo>
                  <a:pt x="369" y="174"/>
                </a:lnTo>
                <a:lnTo>
                  <a:pt x="367" y="168"/>
                </a:lnTo>
                <a:lnTo>
                  <a:pt x="364" y="155"/>
                </a:lnTo>
                <a:lnTo>
                  <a:pt x="363" y="141"/>
                </a:lnTo>
                <a:lnTo>
                  <a:pt x="362" y="127"/>
                </a:lnTo>
                <a:lnTo>
                  <a:pt x="362" y="120"/>
                </a:lnTo>
                <a:lnTo>
                  <a:pt x="363" y="112"/>
                </a:lnTo>
                <a:lnTo>
                  <a:pt x="365" y="98"/>
                </a:lnTo>
                <a:lnTo>
                  <a:pt x="368" y="85"/>
                </a:lnTo>
                <a:lnTo>
                  <a:pt x="370" y="79"/>
                </a:lnTo>
                <a:lnTo>
                  <a:pt x="373" y="73"/>
                </a:lnTo>
                <a:lnTo>
                  <a:pt x="375" y="67"/>
                </a:lnTo>
                <a:lnTo>
                  <a:pt x="378" y="62"/>
                </a:lnTo>
                <a:lnTo>
                  <a:pt x="382" y="56"/>
                </a:lnTo>
                <a:lnTo>
                  <a:pt x="385" y="51"/>
                </a:lnTo>
                <a:lnTo>
                  <a:pt x="393" y="42"/>
                </a:lnTo>
                <a:lnTo>
                  <a:pt x="397" y="37"/>
                </a:lnTo>
                <a:lnTo>
                  <a:pt x="402" y="33"/>
                </a:lnTo>
                <a:lnTo>
                  <a:pt x="411" y="25"/>
                </a:lnTo>
                <a:lnTo>
                  <a:pt x="416" y="22"/>
                </a:lnTo>
                <a:lnTo>
                  <a:pt x="422" y="19"/>
                </a:lnTo>
                <a:lnTo>
                  <a:pt x="433" y="13"/>
                </a:lnTo>
                <a:lnTo>
                  <a:pt x="445" y="8"/>
                </a:lnTo>
                <a:lnTo>
                  <a:pt x="451" y="6"/>
                </a:lnTo>
                <a:lnTo>
                  <a:pt x="457" y="5"/>
                </a:lnTo>
                <a:lnTo>
                  <a:pt x="470" y="2"/>
                </a:lnTo>
                <a:lnTo>
                  <a:pt x="484" y="0"/>
                </a:lnTo>
                <a:lnTo>
                  <a:pt x="498" y="0"/>
                </a:lnTo>
                <a:lnTo>
                  <a:pt x="508" y="0"/>
                </a:lnTo>
                <a:lnTo>
                  <a:pt x="518" y="1"/>
                </a:lnTo>
                <a:lnTo>
                  <a:pt x="528" y="2"/>
                </a:lnTo>
                <a:lnTo>
                  <a:pt x="537" y="4"/>
                </a:lnTo>
                <a:lnTo>
                  <a:pt x="547" y="7"/>
                </a:lnTo>
                <a:lnTo>
                  <a:pt x="557" y="9"/>
                </a:lnTo>
                <a:lnTo>
                  <a:pt x="566" y="13"/>
                </a:lnTo>
                <a:lnTo>
                  <a:pt x="575" y="16"/>
                </a:lnTo>
                <a:lnTo>
                  <a:pt x="573" y="23"/>
                </a:lnTo>
                <a:lnTo>
                  <a:pt x="571" y="30"/>
                </a:lnTo>
                <a:lnTo>
                  <a:pt x="568" y="44"/>
                </a:lnTo>
                <a:lnTo>
                  <a:pt x="565" y="44"/>
                </a:lnTo>
                <a:lnTo>
                  <a:pt x="562" y="41"/>
                </a:lnTo>
                <a:lnTo>
                  <a:pt x="558" y="37"/>
                </a:lnTo>
                <a:lnTo>
                  <a:pt x="551" y="32"/>
                </a:lnTo>
                <a:lnTo>
                  <a:pt x="543" y="27"/>
                </a:lnTo>
                <a:lnTo>
                  <a:pt x="533" y="22"/>
                </a:lnTo>
                <a:lnTo>
                  <a:pt x="522" y="17"/>
                </a:lnTo>
                <a:lnTo>
                  <a:pt x="516" y="16"/>
                </a:lnTo>
                <a:lnTo>
                  <a:pt x="510" y="15"/>
                </a:lnTo>
                <a:lnTo>
                  <a:pt x="503" y="14"/>
                </a:lnTo>
                <a:lnTo>
                  <a:pt x="497" y="13"/>
                </a:lnTo>
                <a:lnTo>
                  <a:pt x="484" y="14"/>
                </a:lnTo>
                <a:lnTo>
                  <a:pt x="473" y="16"/>
                </a:lnTo>
                <a:lnTo>
                  <a:pt x="463" y="19"/>
                </a:lnTo>
                <a:lnTo>
                  <a:pt x="453" y="23"/>
                </a:lnTo>
                <a:lnTo>
                  <a:pt x="444" y="28"/>
                </a:lnTo>
                <a:lnTo>
                  <a:pt x="440" y="31"/>
                </a:lnTo>
                <a:lnTo>
                  <a:pt x="436" y="34"/>
                </a:lnTo>
                <a:lnTo>
                  <a:pt x="432" y="37"/>
                </a:lnTo>
                <a:lnTo>
                  <a:pt x="429" y="40"/>
                </a:lnTo>
                <a:lnTo>
                  <a:pt x="422" y="48"/>
                </a:lnTo>
                <a:lnTo>
                  <a:pt x="416" y="56"/>
                </a:lnTo>
                <a:lnTo>
                  <a:pt x="411" y="65"/>
                </a:lnTo>
                <a:lnTo>
                  <a:pt x="407" y="75"/>
                </a:lnTo>
                <a:lnTo>
                  <a:pt x="404" y="85"/>
                </a:lnTo>
                <a:lnTo>
                  <a:pt x="401" y="95"/>
                </a:lnTo>
                <a:lnTo>
                  <a:pt x="399" y="106"/>
                </a:lnTo>
                <a:lnTo>
                  <a:pt x="398" y="117"/>
                </a:lnTo>
                <a:lnTo>
                  <a:pt x="398" y="128"/>
                </a:lnTo>
                <a:lnTo>
                  <a:pt x="398" y="141"/>
                </a:lnTo>
                <a:lnTo>
                  <a:pt x="399" y="153"/>
                </a:lnTo>
                <a:lnTo>
                  <a:pt x="400" y="159"/>
                </a:lnTo>
                <a:lnTo>
                  <a:pt x="402" y="165"/>
                </a:lnTo>
                <a:lnTo>
                  <a:pt x="405" y="175"/>
                </a:lnTo>
                <a:lnTo>
                  <a:pt x="408" y="185"/>
                </a:lnTo>
                <a:lnTo>
                  <a:pt x="413" y="195"/>
                </a:lnTo>
                <a:lnTo>
                  <a:pt x="418" y="203"/>
                </a:lnTo>
                <a:lnTo>
                  <a:pt x="424" y="211"/>
                </a:lnTo>
                <a:lnTo>
                  <a:pt x="431" y="218"/>
                </a:lnTo>
                <a:lnTo>
                  <a:pt x="438" y="224"/>
                </a:lnTo>
                <a:lnTo>
                  <a:pt x="442" y="227"/>
                </a:lnTo>
                <a:lnTo>
                  <a:pt x="446" y="230"/>
                </a:lnTo>
                <a:lnTo>
                  <a:pt x="455" y="234"/>
                </a:lnTo>
                <a:lnTo>
                  <a:pt x="464" y="237"/>
                </a:lnTo>
                <a:lnTo>
                  <a:pt x="474" y="240"/>
                </a:lnTo>
                <a:lnTo>
                  <a:pt x="478" y="241"/>
                </a:lnTo>
                <a:lnTo>
                  <a:pt x="484" y="241"/>
                </a:lnTo>
                <a:lnTo>
                  <a:pt x="494" y="242"/>
                </a:lnTo>
                <a:lnTo>
                  <a:pt x="501" y="242"/>
                </a:lnTo>
                <a:lnTo>
                  <a:pt x="508" y="241"/>
                </a:lnTo>
                <a:lnTo>
                  <a:pt x="515" y="240"/>
                </a:lnTo>
                <a:lnTo>
                  <a:pt x="521" y="238"/>
                </a:lnTo>
                <a:lnTo>
                  <a:pt x="533" y="234"/>
                </a:lnTo>
                <a:lnTo>
                  <a:pt x="544" y="230"/>
                </a:lnTo>
                <a:lnTo>
                  <a:pt x="553" y="225"/>
                </a:lnTo>
                <a:lnTo>
                  <a:pt x="561" y="220"/>
                </a:lnTo>
                <a:lnTo>
                  <a:pt x="567" y="216"/>
                </a:lnTo>
                <a:lnTo>
                  <a:pt x="570" y="213"/>
                </a:lnTo>
                <a:lnTo>
                  <a:pt x="568" y="235"/>
                </a:lnTo>
                <a:close/>
                <a:moveTo>
                  <a:pt x="198" y="203"/>
                </a:moveTo>
                <a:lnTo>
                  <a:pt x="203" y="211"/>
                </a:lnTo>
                <a:lnTo>
                  <a:pt x="209" y="219"/>
                </a:lnTo>
                <a:lnTo>
                  <a:pt x="215" y="225"/>
                </a:lnTo>
                <a:lnTo>
                  <a:pt x="222" y="230"/>
                </a:lnTo>
                <a:lnTo>
                  <a:pt x="229" y="235"/>
                </a:lnTo>
                <a:lnTo>
                  <a:pt x="237" y="238"/>
                </a:lnTo>
                <a:lnTo>
                  <a:pt x="246" y="240"/>
                </a:lnTo>
                <a:lnTo>
                  <a:pt x="256" y="241"/>
                </a:lnTo>
                <a:lnTo>
                  <a:pt x="262" y="240"/>
                </a:lnTo>
                <a:lnTo>
                  <a:pt x="267" y="239"/>
                </a:lnTo>
                <a:lnTo>
                  <a:pt x="272" y="238"/>
                </a:lnTo>
                <a:lnTo>
                  <a:pt x="276" y="236"/>
                </a:lnTo>
                <a:lnTo>
                  <a:pt x="281" y="234"/>
                </a:lnTo>
                <a:lnTo>
                  <a:pt x="285" y="231"/>
                </a:lnTo>
                <a:lnTo>
                  <a:pt x="289" y="228"/>
                </a:lnTo>
                <a:lnTo>
                  <a:pt x="292" y="225"/>
                </a:lnTo>
                <a:lnTo>
                  <a:pt x="295" y="221"/>
                </a:lnTo>
                <a:lnTo>
                  <a:pt x="298" y="217"/>
                </a:lnTo>
                <a:lnTo>
                  <a:pt x="301" y="213"/>
                </a:lnTo>
                <a:lnTo>
                  <a:pt x="303" y="208"/>
                </a:lnTo>
                <a:lnTo>
                  <a:pt x="304" y="203"/>
                </a:lnTo>
                <a:lnTo>
                  <a:pt x="305" y="198"/>
                </a:lnTo>
                <a:lnTo>
                  <a:pt x="306" y="193"/>
                </a:lnTo>
                <a:lnTo>
                  <a:pt x="306" y="188"/>
                </a:lnTo>
                <a:lnTo>
                  <a:pt x="306" y="182"/>
                </a:lnTo>
                <a:lnTo>
                  <a:pt x="305" y="176"/>
                </a:lnTo>
                <a:lnTo>
                  <a:pt x="303" y="171"/>
                </a:lnTo>
                <a:lnTo>
                  <a:pt x="301" y="167"/>
                </a:lnTo>
                <a:lnTo>
                  <a:pt x="299" y="163"/>
                </a:lnTo>
                <a:lnTo>
                  <a:pt x="296" y="159"/>
                </a:lnTo>
                <a:lnTo>
                  <a:pt x="292" y="156"/>
                </a:lnTo>
                <a:lnTo>
                  <a:pt x="289" y="152"/>
                </a:lnTo>
                <a:lnTo>
                  <a:pt x="280" y="147"/>
                </a:lnTo>
                <a:lnTo>
                  <a:pt x="271" y="142"/>
                </a:lnTo>
                <a:lnTo>
                  <a:pt x="260" y="138"/>
                </a:lnTo>
                <a:lnTo>
                  <a:pt x="250" y="134"/>
                </a:lnTo>
                <a:lnTo>
                  <a:pt x="239" y="129"/>
                </a:lnTo>
                <a:lnTo>
                  <a:pt x="229" y="125"/>
                </a:lnTo>
                <a:lnTo>
                  <a:pt x="220" y="119"/>
                </a:lnTo>
                <a:lnTo>
                  <a:pt x="215" y="116"/>
                </a:lnTo>
                <a:lnTo>
                  <a:pt x="211" y="112"/>
                </a:lnTo>
                <a:lnTo>
                  <a:pt x="207" y="108"/>
                </a:lnTo>
                <a:lnTo>
                  <a:pt x="204" y="104"/>
                </a:lnTo>
                <a:lnTo>
                  <a:pt x="201" y="100"/>
                </a:lnTo>
                <a:lnTo>
                  <a:pt x="198" y="95"/>
                </a:lnTo>
                <a:lnTo>
                  <a:pt x="196" y="89"/>
                </a:lnTo>
                <a:lnTo>
                  <a:pt x="195" y="83"/>
                </a:lnTo>
                <a:lnTo>
                  <a:pt x="194" y="76"/>
                </a:lnTo>
                <a:lnTo>
                  <a:pt x="193" y="69"/>
                </a:lnTo>
                <a:lnTo>
                  <a:pt x="194" y="60"/>
                </a:lnTo>
                <a:lnTo>
                  <a:pt x="195" y="52"/>
                </a:lnTo>
                <a:lnTo>
                  <a:pt x="197" y="45"/>
                </a:lnTo>
                <a:lnTo>
                  <a:pt x="200" y="38"/>
                </a:lnTo>
                <a:lnTo>
                  <a:pt x="203" y="32"/>
                </a:lnTo>
                <a:lnTo>
                  <a:pt x="207" y="26"/>
                </a:lnTo>
                <a:lnTo>
                  <a:pt x="212" y="21"/>
                </a:lnTo>
                <a:lnTo>
                  <a:pt x="217" y="17"/>
                </a:lnTo>
                <a:lnTo>
                  <a:pt x="223" y="13"/>
                </a:lnTo>
                <a:lnTo>
                  <a:pt x="229" y="9"/>
                </a:lnTo>
                <a:lnTo>
                  <a:pt x="236" y="6"/>
                </a:lnTo>
                <a:lnTo>
                  <a:pt x="243" y="4"/>
                </a:lnTo>
                <a:lnTo>
                  <a:pt x="250" y="2"/>
                </a:lnTo>
                <a:lnTo>
                  <a:pt x="258" y="1"/>
                </a:lnTo>
                <a:lnTo>
                  <a:pt x="265" y="0"/>
                </a:lnTo>
                <a:lnTo>
                  <a:pt x="273" y="0"/>
                </a:lnTo>
                <a:lnTo>
                  <a:pt x="280" y="0"/>
                </a:lnTo>
                <a:lnTo>
                  <a:pt x="287" y="1"/>
                </a:lnTo>
                <a:lnTo>
                  <a:pt x="301" y="4"/>
                </a:lnTo>
                <a:lnTo>
                  <a:pt x="307" y="6"/>
                </a:lnTo>
                <a:lnTo>
                  <a:pt x="314" y="9"/>
                </a:lnTo>
                <a:lnTo>
                  <a:pt x="320" y="13"/>
                </a:lnTo>
                <a:lnTo>
                  <a:pt x="325" y="17"/>
                </a:lnTo>
                <a:lnTo>
                  <a:pt x="322" y="24"/>
                </a:lnTo>
                <a:lnTo>
                  <a:pt x="320" y="31"/>
                </a:lnTo>
                <a:lnTo>
                  <a:pt x="315" y="46"/>
                </a:lnTo>
                <a:lnTo>
                  <a:pt x="312" y="46"/>
                </a:lnTo>
                <a:lnTo>
                  <a:pt x="308" y="39"/>
                </a:lnTo>
                <a:lnTo>
                  <a:pt x="304" y="33"/>
                </a:lnTo>
                <a:lnTo>
                  <a:pt x="302" y="30"/>
                </a:lnTo>
                <a:lnTo>
                  <a:pt x="300" y="28"/>
                </a:lnTo>
                <a:lnTo>
                  <a:pt x="294" y="23"/>
                </a:lnTo>
                <a:lnTo>
                  <a:pt x="288" y="20"/>
                </a:lnTo>
                <a:lnTo>
                  <a:pt x="282" y="17"/>
                </a:lnTo>
                <a:lnTo>
                  <a:pt x="278" y="16"/>
                </a:lnTo>
                <a:lnTo>
                  <a:pt x="275" y="15"/>
                </a:lnTo>
                <a:lnTo>
                  <a:pt x="267" y="15"/>
                </a:lnTo>
                <a:lnTo>
                  <a:pt x="262" y="15"/>
                </a:lnTo>
                <a:lnTo>
                  <a:pt x="258" y="16"/>
                </a:lnTo>
                <a:lnTo>
                  <a:pt x="254" y="17"/>
                </a:lnTo>
                <a:lnTo>
                  <a:pt x="249" y="18"/>
                </a:lnTo>
                <a:lnTo>
                  <a:pt x="242" y="22"/>
                </a:lnTo>
                <a:lnTo>
                  <a:pt x="238" y="24"/>
                </a:lnTo>
                <a:lnTo>
                  <a:pt x="235" y="26"/>
                </a:lnTo>
                <a:lnTo>
                  <a:pt x="232" y="29"/>
                </a:lnTo>
                <a:lnTo>
                  <a:pt x="229" y="33"/>
                </a:lnTo>
                <a:lnTo>
                  <a:pt x="227" y="36"/>
                </a:lnTo>
                <a:lnTo>
                  <a:pt x="225" y="40"/>
                </a:lnTo>
                <a:lnTo>
                  <a:pt x="224" y="44"/>
                </a:lnTo>
                <a:lnTo>
                  <a:pt x="223" y="48"/>
                </a:lnTo>
                <a:lnTo>
                  <a:pt x="222" y="52"/>
                </a:lnTo>
                <a:lnTo>
                  <a:pt x="222" y="57"/>
                </a:lnTo>
                <a:lnTo>
                  <a:pt x="222" y="63"/>
                </a:lnTo>
                <a:lnTo>
                  <a:pt x="223" y="69"/>
                </a:lnTo>
                <a:lnTo>
                  <a:pt x="224" y="74"/>
                </a:lnTo>
                <a:lnTo>
                  <a:pt x="227" y="78"/>
                </a:lnTo>
                <a:lnTo>
                  <a:pt x="229" y="82"/>
                </a:lnTo>
                <a:lnTo>
                  <a:pt x="232" y="86"/>
                </a:lnTo>
                <a:lnTo>
                  <a:pt x="236" y="89"/>
                </a:lnTo>
                <a:lnTo>
                  <a:pt x="239" y="93"/>
                </a:lnTo>
                <a:lnTo>
                  <a:pt x="248" y="98"/>
                </a:lnTo>
                <a:lnTo>
                  <a:pt x="258" y="103"/>
                </a:lnTo>
                <a:lnTo>
                  <a:pt x="278" y="112"/>
                </a:lnTo>
                <a:lnTo>
                  <a:pt x="289" y="116"/>
                </a:lnTo>
                <a:lnTo>
                  <a:pt x="299" y="121"/>
                </a:lnTo>
                <a:lnTo>
                  <a:pt x="309" y="126"/>
                </a:lnTo>
                <a:lnTo>
                  <a:pt x="313" y="129"/>
                </a:lnTo>
                <a:lnTo>
                  <a:pt x="317" y="132"/>
                </a:lnTo>
                <a:lnTo>
                  <a:pt x="321" y="136"/>
                </a:lnTo>
                <a:lnTo>
                  <a:pt x="325" y="140"/>
                </a:lnTo>
                <a:lnTo>
                  <a:pt x="328" y="145"/>
                </a:lnTo>
                <a:lnTo>
                  <a:pt x="330" y="149"/>
                </a:lnTo>
                <a:lnTo>
                  <a:pt x="332" y="155"/>
                </a:lnTo>
                <a:lnTo>
                  <a:pt x="334" y="161"/>
                </a:lnTo>
                <a:lnTo>
                  <a:pt x="335" y="167"/>
                </a:lnTo>
                <a:lnTo>
                  <a:pt x="335" y="174"/>
                </a:lnTo>
                <a:lnTo>
                  <a:pt x="335" y="183"/>
                </a:lnTo>
                <a:lnTo>
                  <a:pt x="333" y="192"/>
                </a:lnTo>
                <a:lnTo>
                  <a:pt x="332" y="196"/>
                </a:lnTo>
                <a:lnTo>
                  <a:pt x="331" y="201"/>
                </a:lnTo>
                <a:lnTo>
                  <a:pt x="330" y="205"/>
                </a:lnTo>
                <a:lnTo>
                  <a:pt x="328" y="208"/>
                </a:lnTo>
                <a:lnTo>
                  <a:pt x="324" y="216"/>
                </a:lnTo>
                <a:lnTo>
                  <a:pt x="320" y="222"/>
                </a:lnTo>
                <a:lnTo>
                  <a:pt x="317" y="226"/>
                </a:lnTo>
                <a:lnTo>
                  <a:pt x="315" y="229"/>
                </a:lnTo>
                <a:lnTo>
                  <a:pt x="309" y="234"/>
                </a:lnTo>
                <a:lnTo>
                  <a:pt x="303" y="239"/>
                </a:lnTo>
                <a:lnTo>
                  <a:pt x="296" y="243"/>
                </a:lnTo>
                <a:lnTo>
                  <a:pt x="288" y="247"/>
                </a:lnTo>
                <a:lnTo>
                  <a:pt x="285" y="249"/>
                </a:lnTo>
                <a:lnTo>
                  <a:pt x="281" y="250"/>
                </a:lnTo>
                <a:lnTo>
                  <a:pt x="273" y="253"/>
                </a:lnTo>
                <a:lnTo>
                  <a:pt x="264" y="254"/>
                </a:lnTo>
                <a:lnTo>
                  <a:pt x="255" y="255"/>
                </a:lnTo>
                <a:lnTo>
                  <a:pt x="246" y="256"/>
                </a:lnTo>
                <a:lnTo>
                  <a:pt x="239" y="255"/>
                </a:lnTo>
                <a:lnTo>
                  <a:pt x="231" y="254"/>
                </a:lnTo>
                <a:lnTo>
                  <a:pt x="223" y="253"/>
                </a:lnTo>
                <a:lnTo>
                  <a:pt x="215" y="250"/>
                </a:lnTo>
                <a:lnTo>
                  <a:pt x="211" y="249"/>
                </a:lnTo>
                <a:lnTo>
                  <a:pt x="207" y="247"/>
                </a:lnTo>
                <a:lnTo>
                  <a:pt x="199" y="244"/>
                </a:lnTo>
                <a:lnTo>
                  <a:pt x="193" y="240"/>
                </a:lnTo>
                <a:lnTo>
                  <a:pt x="190" y="238"/>
                </a:lnTo>
                <a:lnTo>
                  <a:pt x="187" y="235"/>
                </a:lnTo>
                <a:lnTo>
                  <a:pt x="190" y="227"/>
                </a:lnTo>
                <a:lnTo>
                  <a:pt x="192" y="219"/>
                </a:lnTo>
                <a:lnTo>
                  <a:pt x="193" y="211"/>
                </a:lnTo>
                <a:lnTo>
                  <a:pt x="194" y="203"/>
                </a:lnTo>
                <a:lnTo>
                  <a:pt x="198" y="203"/>
                </a:lnTo>
                <a:close/>
                <a:moveTo>
                  <a:pt x="118" y="5"/>
                </a:moveTo>
                <a:lnTo>
                  <a:pt x="126" y="5"/>
                </a:lnTo>
                <a:lnTo>
                  <a:pt x="134" y="6"/>
                </a:lnTo>
                <a:lnTo>
                  <a:pt x="142" y="5"/>
                </a:lnTo>
                <a:lnTo>
                  <a:pt x="150" y="5"/>
                </a:lnTo>
                <a:lnTo>
                  <a:pt x="150" y="252"/>
                </a:lnTo>
                <a:lnTo>
                  <a:pt x="142" y="251"/>
                </a:lnTo>
                <a:lnTo>
                  <a:pt x="134" y="250"/>
                </a:lnTo>
                <a:lnTo>
                  <a:pt x="126" y="251"/>
                </a:lnTo>
                <a:lnTo>
                  <a:pt x="118" y="252"/>
                </a:lnTo>
                <a:lnTo>
                  <a:pt x="118" y="5"/>
                </a:lnTo>
                <a:close/>
                <a:moveTo>
                  <a:pt x="76" y="219"/>
                </a:moveTo>
                <a:lnTo>
                  <a:pt x="76" y="227"/>
                </a:lnTo>
                <a:lnTo>
                  <a:pt x="76" y="236"/>
                </a:lnTo>
                <a:lnTo>
                  <a:pt x="75" y="239"/>
                </a:lnTo>
                <a:lnTo>
                  <a:pt x="74" y="243"/>
                </a:lnTo>
                <a:lnTo>
                  <a:pt x="72" y="251"/>
                </a:lnTo>
                <a:lnTo>
                  <a:pt x="70" y="258"/>
                </a:lnTo>
                <a:lnTo>
                  <a:pt x="66" y="264"/>
                </a:lnTo>
                <a:lnTo>
                  <a:pt x="62" y="271"/>
                </a:lnTo>
                <a:lnTo>
                  <a:pt x="58" y="276"/>
                </a:lnTo>
                <a:lnTo>
                  <a:pt x="53" y="281"/>
                </a:lnTo>
                <a:lnTo>
                  <a:pt x="47" y="286"/>
                </a:lnTo>
                <a:lnTo>
                  <a:pt x="41" y="290"/>
                </a:lnTo>
                <a:lnTo>
                  <a:pt x="35" y="293"/>
                </a:lnTo>
                <a:lnTo>
                  <a:pt x="27" y="296"/>
                </a:lnTo>
                <a:lnTo>
                  <a:pt x="20" y="298"/>
                </a:lnTo>
                <a:lnTo>
                  <a:pt x="12" y="299"/>
                </a:lnTo>
                <a:lnTo>
                  <a:pt x="3" y="300"/>
                </a:lnTo>
                <a:lnTo>
                  <a:pt x="0" y="290"/>
                </a:lnTo>
                <a:lnTo>
                  <a:pt x="7" y="290"/>
                </a:lnTo>
                <a:lnTo>
                  <a:pt x="14" y="288"/>
                </a:lnTo>
                <a:lnTo>
                  <a:pt x="19" y="286"/>
                </a:lnTo>
                <a:lnTo>
                  <a:pt x="24" y="284"/>
                </a:lnTo>
                <a:lnTo>
                  <a:pt x="28" y="281"/>
                </a:lnTo>
                <a:lnTo>
                  <a:pt x="30" y="279"/>
                </a:lnTo>
                <a:lnTo>
                  <a:pt x="32" y="277"/>
                </a:lnTo>
                <a:lnTo>
                  <a:pt x="35" y="273"/>
                </a:lnTo>
                <a:lnTo>
                  <a:pt x="37" y="268"/>
                </a:lnTo>
                <a:lnTo>
                  <a:pt x="40" y="264"/>
                </a:lnTo>
                <a:lnTo>
                  <a:pt x="41" y="258"/>
                </a:lnTo>
                <a:lnTo>
                  <a:pt x="42" y="253"/>
                </a:lnTo>
                <a:lnTo>
                  <a:pt x="43" y="247"/>
                </a:lnTo>
                <a:lnTo>
                  <a:pt x="44" y="236"/>
                </a:lnTo>
                <a:lnTo>
                  <a:pt x="45" y="224"/>
                </a:lnTo>
                <a:lnTo>
                  <a:pt x="45" y="5"/>
                </a:lnTo>
                <a:lnTo>
                  <a:pt x="53" y="5"/>
                </a:lnTo>
                <a:lnTo>
                  <a:pt x="61" y="6"/>
                </a:lnTo>
                <a:lnTo>
                  <a:pt x="68" y="5"/>
                </a:lnTo>
                <a:lnTo>
                  <a:pt x="76" y="5"/>
                </a:lnTo>
                <a:lnTo>
                  <a:pt x="76" y="219"/>
                </a:lnTo>
                <a:close/>
              </a:path>
            </a:pathLst>
          </a:custGeom>
          <a:solidFill>
            <a:srgbClr val="D95900"/>
          </a:solidFill>
          <a:ln>
            <a:noFill/>
          </a:ln>
          <a:extLst>
            <a:ext uri="{91240B29-F687-4F45-9708-019B960494DF}">
              <a14:hiddenLine xmlns:a14="http://schemas.microsoft.com/office/drawing/2010/main" w="9525">
                <a:solidFill>
                  <a:srgbClr val="000000"/>
                </a:solidFill>
                <a:round/>
                <a:headEnd/>
                <a:tailEnd/>
              </a14:hiddenLine>
            </a:ext>
          </a:extLst>
        </p:spPr>
        <p:txBody>
          <a:bodyPr lIns="91430" tIns="45715" rIns="91430" bIns="45715"/>
          <a:lstStyle/>
          <a:p>
            <a:pPr defTabSz="914400"/>
            <a:endParaRPr lang="en-US">
              <a:solidFill>
                <a:prstClr val="black"/>
              </a:solidFill>
            </a:endParaRPr>
          </a:p>
        </p:txBody>
      </p:sp>
    </p:spTree>
    <p:extLst>
      <p:ext uri="{BB962C8B-B14F-4D97-AF65-F5344CB8AC3E}">
        <p14:creationId xmlns:p14="http://schemas.microsoft.com/office/powerpoint/2010/main" val="27016439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222" dirty="0" smtClean="0"/>
              <a:t>To answer that question we need to ask another one first - </a:t>
            </a:r>
            <a:r>
              <a:rPr lang="en-US" sz="2222" b="1" dirty="0" smtClean="0"/>
              <a:t>what sorts of futures do we think we are preparing for?</a:t>
            </a:r>
            <a:r>
              <a:rPr lang="en-US" sz="2222" dirty="0" smtClean="0"/>
              <a:t/>
            </a:r>
            <a:br>
              <a:rPr lang="en-US" sz="2222"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t>Overview</a:t>
            </a:r>
          </a:p>
        </p:txBody>
      </p:sp>
      <p:sp>
        <p:nvSpPr>
          <p:cNvPr id="3" name="Content Placeholder 2"/>
          <p:cNvSpPr>
            <a:spLocks noGrp="1"/>
          </p:cNvSpPr>
          <p:nvPr>
            <p:ph sz="quarter" idx="1"/>
          </p:nvPr>
        </p:nvSpPr>
        <p:spPr/>
        <p:txBody>
          <a:bodyPr/>
          <a:lstStyle/>
          <a:p>
            <a:pPr marL="360363" indent="-360363">
              <a:defRPr/>
            </a:pPr>
            <a:r>
              <a:rPr lang="en-US" dirty="0"/>
              <a:t>Thinking about ‘the future’ in </a:t>
            </a:r>
            <a:r>
              <a:rPr lang="en-US" dirty="0" smtClean="0"/>
              <a:t>education</a:t>
            </a:r>
          </a:p>
          <a:p>
            <a:pPr marL="634683" lvl="1" indent="-360363">
              <a:defRPr/>
            </a:pPr>
            <a:r>
              <a:rPr lang="en-US" dirty="0" smtClean="0"/>
              <a:t>What futures do we imagine?</a:t>
            </a:r>
          </a:p>
          <a:p>
            <a:pPr marL="360363" indent="-360363">
              <a:defRPr/>
            </a:pPr>
            <a:r>
              <a:rPr lang="en-US" dirty="0" smtClean="0"/>
              <a:t>Some socio-technical trends for the next two decades</a:t>
            </a:r>
          </a:p>
          <a:p>
            <a:pPr marL="634683" lvl="1" indent="-360363">
              <a:defRPr/>
            </a:pPr>
            <a:r>
              <a:rPr lang="en-US" dirty="0" smtClean="0"/>
              <a:t>Will the physical university still exist?</a:t>
            </a:r>
          </a:p>
          <a:p>
            <a:pPr marL="360363" indent="-360363">
              <a:defRPr/>
            </a:pPr>
            <a:r>
              <a:rPr lang="en-US" dirty="0" smtClean="0"/>
              <a:t>Some complicating factors</a:t>
            </a:r>
          </a:p>
          <a:p>
            <a:pPr marL="634683" lvl="1" indent="-360363">
              <a:defRPr/>
            </a:pPr>
            <a:r>
              <a:rPr lang="en-US" dirty="0" smtClean="0"/>
              <a:t>Breakdown or transition?</a:t>
            </a:r>
          </a:p>
          <a:p>
            <a:pPr marL="360363" indent="-360363">
              <a:defRPr/>
            </a:pPr>
            <a:r>
              <a:rPr lang="en-US" dirty="0" smtClean="0"/>
              <a:t>Getting beyond ‘future-proofing’</a:t>
            </a:r>
          </a:p>
          <a:p>
            <a:pPr marL="360363" indent="-360363">
              <a:defRPr/>
            </a:pPr>
            <a:r>
              <a:rPr lang="en-US" dirty="0" smtClean="0"/>
              <a:t>Democratic institutions for interesting times…</a:t>
            </a:r>
          </a:p>
          <a:p>
            <a:pPr>
              <a:defRPr/>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Before we start…</a:t>
            </a:r>
          </a:p>
        </p:txBody>
      </p:sp>
      <p:sp>
        <p:nvSpPr>
          <p:cNvPr id="17411" name="Content Placeholder 2"/>
          <p:cNvSpPr>
            <a:spLocks noGrp="1"/>
          </p:cNvSpPr>
          <p:nvPr>
            <p:ph sz="quarter" idx="1"/>
          </p:nvPr>
        </p:nvSpPr>
        <p:spPr/>
        <p:txBody>
          <a:bodyPr/>
          <a:lstStyle/>
          <a:p>
            <a:pPr marL="0" indent="0">
              <a:lnSpc>
                <a:spcPct val="90000"/>
              </a:lnSpc>
            </a:pPr>
            <a:endParaRPr lang="en-GB" sz="2400" dirty="0" smtClean="0"/>
          </a:p>
          <a:p>
            <a:pPr marL="354013" indent="-354013">
              <a:lnSpc>
                <a:spcPct val="90000"/>
              </a:lnSpc>
            </a:pPr>
            <a:r>
              <a:rPr lang="en-GB" sz="2400" dirty="0" smtClean="0"/>
              <a:t>How old will you be in 2025? </a:t>
            </a:r>
          </a:p>
          <a:p>
            <a:pPr marL="0" indent="0" eaLnBrk="1" hangingPunct="1">
              <a:lnSpc>
                <a:spcPct val="90000"/>
              </a:lnSpc>
              <a:buFont typeface="Arial" pitchFamily="-65" charset="0"/>
              <a:buNone/>
            </a:pPr>
            <a:endParaRPr lang="en-GB" sz="2400" dirty="0" smtClean="0"/>
          </a:p>
          <a:p>
            <a:pPr marL="0" indent="0" eaLnBrk="1" hangingPunct="1">
              <a:lnSpc>
                <a:spcPct val="90000"/>
              </a:lnSpc>
              <a:buFont typeface="Arial" pitchFamily="-65" charset="0"/>
              <a:buNone/>
              <a:tabLst>
                <a:tab pos="984250" algn="l"/>
              </a:tabLst>
            </a:pPr>
            <a:r>
              <a:rPr lang="en-GB" sz="2400" dirty="0" smtClean="0"/>
              <a:t>A  	under 40</a:t>
            </a:r>
          </a:p>
          <a:p>
            <a:pPr marL="0" indent="0" eaLnBrk="1" hangingPunct="1">
              <a:lnSpc>
                <a:spcPct val="90000"/>
              </a:lnSpc>
              <a:buFont typeface="Arial" pitchFamily="-65" charset="0"/>
              <a:buNone/>
              <a:tabLst>
                <a:tab pos="984250" algn="l"/>
              </a:tabLst>
            </a:pPr>
            <a:r>
              <a:rPr lang="en-GB" sz="2400" dirty="0" smtClean="0"/>
              <a:t>B  	41- 50</a:t>
            </a:r>
          </a:p>
          <a:p>
            <a:pPr marL="0" indent="0" eaLnBrk="1" hangingPunct="1">
              <a:lnSpc>
                <a:spcPct val="90000"/>
              </a:lnSpc>
              <a:buFont typeface="Arial" pitchFamily="-65" charset="0"/>
              <a:buNone/>
              <a:tabLst>
                <a:tab pos="984250" algn="l"/>
              </a:tabLst>
            </a:pPr>
            <a:r>
              <a:rPr lang="en-GB" sz="2400" dirty="0" smtClean="0"/>
              <a:t>C  	51- 60</a:t>
            </a:r>
          </a:p>
          <a:p>
            <a:pPr marL="0" indent="0" eaLnBrk="1" hangingPunct="1">
              <a:lnSpc>
                <a:spcPct val="90000"/>
              </a:lnSpc>
              <a:buFont typeface="Arial" pitchFamily="-65" charset="0"/>
              <a:buNone/>
              <a:tabLst>
                <a:tab pos="984250" algn="l"/>
              </a:tabLst>
            </a:pPr>
            <a:r>
              <a:rPr lang="en-GB" sz="2400" dirty="0" smtClean="0"/>
              <a:t>D  	61- 70</a:t>
            </a:r>
          </a:p>
          <a:p>
            <a:pPr marL="0" indent="0" eaLnBrk="1" hangingPunct="1">
              <a:lnSpc>
                <a:spcPct val="90000"/>
              </a:lnSpc>
              <a:buFont typeface="Arial" pitchFamily="-65" charset="0"/>
              <a:buNone/>
              <a:tabLst>
                <a:tab pos="984250" algn="l"/>
              </a:tabLst>
            </a:pPr>
            <a:r>
              <a:rPr lang="en-GB" sz="2400" dirty="0" smtClean="0"/>
              <a:t>E  	You can’t ask me that at this time in</a:t>
            </a:r>
            <a:r>
              <a:rPr lang="en-US" sz="2400" dirty="0" smtClean="0"/>
              <a:t> </a:t>
            </a:r>
            <a:r>
              <a:rPr lang="en-GB" sz="2400" dirty="0" smtClean="0"/>
              <a:t>the morning</a:t>
            </a:r>
            <a:r>
              <a:rPr lang="en-US" sz="2400" dirty="0" smtClean="0"/>
              <a:t>…</a:t>
            </a:r>
            <a:endParaRPr lang="en-GB"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our dominant assumptions</a:t>
            </a:r>
            <a:endParaRPr lang="en-US" dirty="0"/>
          </a:p>
        </p:txBody>
      </p:sp>
      <p:sp>
        <p:nvSpPr>
          <p:cNvPr id="3" name="Content Placeholder 2"/>
          <p:cNvSpPr>
            <a:spLocks noGrp="1"/>
          </p:cNvSpPr>
          <p:nvPr>
            <p:ph sz="quarter" idx="1"/>
          </p:nvPr>
        </p:nvSpPr>
        <p:spPr/>
        <p:txBody>
          <a:bodyPr/>
          <a:lstStyle/>
          <a:p>
            <a:pPr marL="0" indent="0">
              <a:lnSpc>
                <a:spcPct val="90000"/>
              </a:lnSpc>
              <a:buNone/>
            </a:pPr>
            <a:endParaRPr lang="en-GB" dirty="0" smtClean="0"/>
          </a:p>
          <a:p>
            <a:pPr marL="0" indent="0">
              <a:lnSpc>
                <a:spcPct val="90000"/>
              </a:lnSpc>
            </a:pPr>
            <a:r>
              <a:rPr lang="en-GB" dirty="0" smtClean="0"/>
              <a:t>The next twenty years will be characterised by a shift towards a global knowledge economy of international trade, digital networks and free movement of people, goods and services</a:t>
            </a:r>
          </a:p>
          <a:p>
            <a:pPr marL="0" indent="0">
              <a:lnSpc>
                <a:spcPct val="90000"/>
              </a:lnSpc>
              <a:buNone/>
            </a:pPr>
            <a:endParaRPr lang="en-GB" dirty="0" smtClean="0"/>
          </a:p>
          <a:p>
            <a:pPr marL="0" indent="0">
              <a:lnSpc>
                <a:spcPct val="90000"/>
              </a:lnSpc>
              <a:buNone/>
            </a:pPr>
            <a:r>
              <a:rPr lang="en-GB" dirty="0" smtClean="0"/>
              <a:t>Yes but</a:t>
            </a:r>
            <a:r>
              <a:rPr lang="en-US" dirty="0" smtClean="0"/>
              <a:t>…</a:t>
            </a:r>
            <a:endParaRPr lang="en-GB" dirty="0" smtClean="0"/>
          </a:p>
          <a:p>
            <a:pPr marL="0" indent="0">
              <a:lnSpc>
                <a:spcPct val="90000"/>
              </a:lnSpc>
              <a:buNone/>
            </a:pPr>
            <a:r>
              <a:rPr lang="en-GB" dirty="0" smtClean="0"/>
              <a:t>No but</a:t>
            </a:r>
            <a:r>
              <a:rPr lang="en-US" dirty="0" smtClean="0"/>
              <a:t>…</a:t>
            </a:r>
            <a:endParaRPr lang="en-GB"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Thinking about possible futures</a:t>
            </a:r>
          </a:p>
        </p:txBody>
      </p:sp>
      <p:sp>
        <p:nvSpPr>
          <p:cNvPr id="17411" name="Content Placeholder 2"/>
          <p:cNvSpPr>
            <a:spLocks noGrp="1"/>
          </p:cNvSpPr>
          <p:nvPr>
            <p:ph sz="quarter" idx="1"/>
          </p:nvPr>
        </p:nvSpPr>
        <p:spPr/>
        <p:txBody>
          <a:bodyPr/>
          <a:lstStyle/>
          <a:p>
            <a:pPr marL="0" indent="0" eaLnBrk="1" hangingPunct="1">
              <a:lnSpc>
                <a:spcPct val="90000"/>
              </a:lnSpc>
              <a:buFont typeface="Arial" pitchFamily="-65" charset="0"/>
              <a:buNone/>
            </a:pPr>
            <a:endParaRPr lang="en-GB" sz="2400" dirty="0" smtClean="0"/>
          </a:p>
          <a:p>
            <a:pPr marL="354013" indent="-354013">
              <a:lnSpc>
                <a:spcPct val="90000"/>
              </a:lnSpc>
            </a:pPr>
            <a:r>
              <a:rPr lang="en-GB" sz="2400" dirty="0" smtClean="0"/>
              <a:t>What do you think the world will be like in 2025? </a:t>
            </a:r>
          </a:p>
          <a:p>
            <a:pPr marL="354013" indent="-354013">
              <a:lnSpc>
                <a:spcPct val="90000"/>
              </a:lnSpc>
            </a:pPr>
            <a:endParaRPr lang="en-GB" sz="2400" dirty="0" smtClean="0"/>
          </a:p>
          <a:p>
            <a:pPr marL="354013" indent="-354013">
              <a:lnSpc>
                <a:spcPct val="90000"/>
              </a:lnSpc>
            </a:pPr>
            <a:r>
              <a:rPr lang="en-GB" sz="2400" dirty="0" smtClean="0"/>
              <a:t>The pre-conference discussion thread will continue throughout the conference on this topic</a:t>
            </a:r>
          </a:p>
          <a:p>
            <a:pPr marL="354013" indent="-354013">
              <a:lnSpc>
                <a:spcPct val="90000"/>
              </a:lnSpc>
            </a:pPr>
            <a:endParaRPr lang="en-GB" sz="2400" dirty="0" smtClean="0"/>
          </a:p>
          <a:p>
            <a:pPr marL="354013" indent="-354013">
              <a:lnSpc>
                <a:spcPct val="90000"/>
              </a:lnSpc>
            </a:pPr>
            <a:r>
              <a:rPr lang="en-GB" sz="2400" dirty="0" smtClean="0"/>
              <a:t>What ideas are coming up out there? </a:t>
            </a:r>
          </a:p>
          <a:p>
            <a:pPr marL="0" indent="0">
              <a:lnSpc>
                <a:spcPct val="90000"/>
              </a:lnSpc>
              <a:buNone/>
            </a:pPr>
            <a:endParaRPr lang="en-GB" sz="2400" dirty="0" smtClean="0"/>
          </a:p>
          <a:p>
            <a:pPr marL="0" indent="0" eaLnBrk="1" hangingPunct="1">
              <a:lnSpc>
                <a:spcPct val="90000"/>
              </a:lnSpc>
              <a:buFont typeface="Arial" pitchFamily="-65" charset="0"/>
              <a:buNone/>
            </a:pPr>
            <a:endParaRPr lang="en-GB" sz="2400" dirty="0" smtClean="0"/>
          </a:p>
          <a:p>
            <a:pPr marL="0" indent="0" eaLnBrk="1" hangingPunct="1">
              <a:lnSpc>
                <a:spcPct val="90000"/>
              </a:lnSpc>
              <a:buFont typeface="Arial" pitchFamily="-65" charset="0"/>
              <a:buNone/>
            </a:pPr>
            <a:endParaRPr lang="en-US" sz="2400" dirty="0" smtClean="0"/>
          </a:p>
          <a:p>
            <a:pPr marL="0" indent="0" eaLnBrk="1" hangingPunct="1">
              <a:lnSpc>
                <a:spcPct val="90000"/>
              </a:lnSpc>
              <a:buFont typeface="Arial" pitchFamily="-65" charset="0"/>
              <a:buNone/>
            </a:pPr>
            <a:endParaRPr lang="en-GB"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US" cap="none" smtClean="0"/>
              <a:t>THINKING ABOUT THE FUTURE IN EDUCATION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smtClean="0"/>
              <a:t>Thinking about ‘the future’ in education is too often…</a:t>
            </a:r>
          </a:p>
        </p:txBody>
      </p:sp>
      <p:sp>
        <p:nvSpPr>
          <p:cNvPr id="19459" name="Content Placeholder 2"/>
          <p:cNvSpPr>
            <a:spLocks noGrp="1"/>
          </p:cNvSpPr>
          <p:nvPr>
            <p:ph sz="quarter" idx="1"/>
          </p:nvPr>
        </p:nvSpPr>
        <p:spPr/>
        <p:txBody>
          <a:bodyPr>
            <a:normAutofit lnSpcReduction="10000"/>
          </a:bodyPr>
          <a:lstStyle/>
          <a:p>
            <a:r>
              <a:rPr lang="en-US" sz="2400" dirty="0" smtClean="0"/>
              <a:t>Tricky</a:t>
            </a:r>
          </a:p>
          <a:p>
            <a:pPr lvl="1"/>
            <a:r>
              <a:rPr lang="en-US" sz="2000" dirty="0" smtClean="0"/>
              <a:t>… I haven’t got time to think about the future, I’m just trying to get through today</a:t>
            </a:r>
          </a:p>
          <a:p>
            <a:r>
              <a:rPr lang="en-US" sz="2400" dirty="0" smtClean="0"/>
              <a:t>Tacit &amp; invisible </a:t>
            </a:r>
          </a:p>
          <a:p>
            <a:pPr lvl="1"/>
            <a:r>
              <a:rPr lang="en-US" sz="2000" dirty="0" smtClean="0"/>
              <a:t>‘this is what happened in the past, this is what we’re doing now’ </a:t>
            </a:r>
          </a:p>
          <a:p>
            <a:r>
              <a:rPr lang="en-US" sz="2400" dirty="0" smtClean="0"/>
              <a:t>Tokenistic &amp; rhetorical</a:t>
            </a:r>
          </a:p>
          <a:p>
            <a:pPr lvl="1"/>
            <a:r>
              <a:rPr lang="en-US" sz="2000" dirty="0" smtClean="0"/>
              <a:t>‘tomorrow’s children will need X so we must do [whatever I wanted us to do anyway]…’ </a:t>
            </a:r>
          </a:p>
          <a:p>
            <a:r>
              <a:rPr lang="en-US" sz="2400" dirty="0" smtClean="0"/>
              <a:t>Taken for granted </a:t>
            </a:r>
          </a:p>
          <a:p>
            <a:pPr lvl="1"/>
            <a:r>
              <a:rPr lang="en-US" sz="2000" dirty="0" smtClean="0"/>
              <a:t>‘</a:t>
            </a:r>
            <a:r>
              <a:rPr lang="en-US" sz="2000" u="sng" dirty="0" smtClean="0"/>
              <a:t>the </a:t>
            </a:r>
            <a:r>
              <a:rPr lang="en-US" sz="2000" dirty="0" smtClean="0"/>
              <a:t>future knowledge economy of the 21</a:t>
            </a:r>
            <a:r>
              <a:rPr lang="en-US" sz="2000" baseline="30000" dirty="0" smtClean="0"/>
              <a:t>st</a:t>
            </a:r>
            <a:r>
              <a:rPr lang="en-US" sz="2000" dirty="0" smtClean="0"/>
              <a:t> century’ </a:t>
            </a:r>
            <a:endParaRPr lang="en-US" sz="2400" dirty="0" smtClean="0"/>
          </a:p>
          <a:p>
            <a:r>
              <a:rPr lang="en-US" sz="2400" dirty="0" smtClean="0"/>
              <a:t>Technologically determinist </a:t>
            </a:r>
          </a:p>
          <a:p>
            <a:pPr lvl="1"/>
            <a:r>
              <a:rPr lang="en-US" sz="2000" dirty="0" smtClean="0"/>
              <a:t>‘futuristic schools’</a:t>
            </a:r>
          </a:p>
          <a:p>
            <a:pPr lvl="1" algn="r">
              <a:buFont typeface="Arial" pitchFamily="-65" charset="0"/>
              <a:buNone/>
            </a:pPr>
            <a:r>
              <a:rPr lang="en-US" sz="1800" dirty="0" smtClean="0"/>
              <a:t>(building on Noel Gough, 1990)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US" smtClean="0"/>
              <a:t>Problems with these approaches to the future</a:t>
            </a:r>
          </a:p>
        </p:txBody>
      </p:sp>
      <p:sp>
        <p:nvSpPr>
          <p:cNvPr id="3" name="Content Placeholder 2"/>
          <p:cNvSpPr>
            <a:spLocks noGrp="1"/>
          </p:cNvSpPr>
          <p:nvPr>
            <p:ph sz="quarter" idx="1"/>
          </p:nvPr>
        </p:nvSpPr>
        <p:spPr/>
        <p:txBody>
          <a:bodyPr>
            <a:normAutofit/>
          </a:bodyPr>
          <a:lstStyle/>
          <a:p>
            <a:pPr>
              <a:defRPr/>
            </a:pPr>
            <a:r>
              <a:rPr lang="en-US" sz="2000" dirty="0" smtClean="0">
                <a:solidFill>
                  <a:srgbClr val="000000"/>
                </a:solidFill>
              </a:rPr>
              <a:t>Disempowerment of educators and young people </a:t>
            </a:r>
          </a:p>
          <a:p>
            <a:pPr lvl="1">
              <a:defRPr/>
            </a:pPr>
            <a:r>
              <a:rPr lang="en-US" sz="2000" dirty="0" smtClean="0"/>
              <a:t>These approaches do not give anyone a purchase on how change might come about and what they might do about it</a:t>
            </a:r>
          </a:p>
          <a:p>
            <a:pPr>
              <a:defRPr/>
            </a:pPr>
            <a:r>
              <a:rPr lang="en-US" sz="2000" dirty="0" smtClean="0">
                <a:solidFill>
                  <a:srgbClr val="000000"/>
                </a:solidFill>
              </a:rPr>
              <a:t>Vulnerability to fads</a:t>
            </a:r>
          </a:p>
          <a:p>
            <a:pPr lvl="1">
              <a:defRPr/>
            </a:pPr>
            <a:r>
              <a:rPr lang="en-US" sz="2000" dirty="0" smtClean="0"/>
              <a:t>we haven’t tested the multiple possibilities, and so we have to change each time new ‘futures’ come along</a:t>
            </a:r>
          </a:p>
          <a:p>
            <a:pPr>
              <a:defRPr/>
            </a:pPr>
            <a:r>
              <a:rPr lang="en-US" sz="2000" dirty="0" smtClean="0">
                <a:solidFill>
                  <a:srgbClr val="000000"/>
                </a:solidFill>
              </a:rPr>
              <a:t>Lack of awareness of ‘special interests’ </a:t>
            </a:r>
          </a:p>
          <a:p>
            <a:pPr lvl="1">
              <a:defRPr/>
            </a:pPr>
            <a:r>
              <a:rPr lang="en-US" sz="2000" dirty="0" smtClean="0"/>
              <a:t>e.g. dominance of ‘technological’ accounts, dominance of commercial perspectives</a:t>
            </a:r>
          </a:p>
          <a:p>
            <a:pPr>
              <a:defRPr/>
            </a:pPr>
            <a:r>
              <a:rPr lang="en-US" sz="2000" dirty="0" smtClean="0">
                <a:solidFill>
                  <a:srgbClr val="000000"/>
                </a:solidFill>
              </a:rPr>
              <a:t>No accountability to future generations</a:t>
            </a:r>
          </a:p>
          <a:p>
            <a:pPr lvl="1">
              <a:defRPr/>
            </a:pPr>
            <a:r>
              <a:rPr lang="en-US" sz="2000" dirty="0" smtClean="0"/>
              <a:t>there is no mechanism for examining how decisions now might shape the future and who will benefit from these decisions (e.g. PFI?)</a:t>
            </a:r>
          </a:p>
          <a:p>
            <a:pPr marL="360363" indent="-360363">
              <a:defRPr/>
            </a:pPr>
            <a:r>
              <a:rPr lang="en-US" sz="2000" dirty="0" smtClean="0">
                <a:solidFill>
                  <a:srgbClr val="000000"/>
                </a:solidFill>
              </a:rPr>
              <a:t>No mechanism for assessing how current provision will meet young people’s future needs</a:t>
            </a:r>
          </a:p>
          <a:p>
            <a:pPr marL="449263" lvl="1" indent="7938">
              <a:buFont typeface="Arial" pitchFamily="-112" charset="0"/>
              <a:buNone/>
              <a:defRPr/>
            </a:pPr>
            <a:endParaRPr lang="en-US" sz="2000" i="1" dirty="0" smtClean="0">
              <a:solidFill>
                <a:srgbClr val="000000"/>
              </a:solidFill>
            </a:endParaRPr>
          </a:p>
          <a:p>
            <a:pPr marL="449263" lvl="1" indent="7938">
              <a:buFont typeface="Arial" pitchFamily="-112" charset="0"/>
              <a:buNone/>
              <a:defRPr/>
            </a:pPr>
            <a:endParaRPr lang="en-US" sz="2400" b="1" i="1" dirty="0" smtClean="0">
              <a:solidFill>
                <a:srgbClr val="FFFFFF"/>
              </a:solidFill>
            </a:endParaRPr>
          </a:p>
          <a:p>
            <a:pPr marL="49213" indent="7938">
              <a:buFont typeface="Arial" pitchFamily="-112" charset="0"/>
              <a:buChar char="•"/>
              <a:defRPr/>
            </a:pPr>
            <a:endParaRPr lang="en-US" dirty="0">
              <a:solidFill>
                <a:srgbClr val="FFFF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
          </p:nvPr>
        </p:nvSpPr>
        <p:spPr/>
        <p:txBody>
          <a:bodyPr/>
          <a:lstStyle/>
          <a:p>
            <a:pPr marL="354013" indent="-354013">
              <a:lnSpc>
                <a:spcPct val="90000"/>
              </a:lnSpc>
            </a:pPr>
            <a:r>
              <a:rPr lang="en-GB" sz="2400" dirty="0" smtClean="0"/>
              <a:t>What’s the most important source of your beliefs about the future? </a:t>
            </a:r>
          </a:p>
          <a:p>
            <a:pPr marL="0" indent="0" eaLnBrk="1" hangingPunct="1">
              <a:lnSpc>
                <a:spcPct val="90000"/>
              </a:lnSpc>
              <a:buFont typeface="Arial" pitchFamily="-65" charset="0"/>
              <a:buNone/>
            </a:pPr>
            <a:endParaRPr lang="en-GB" sz="2400" dirty="0" smtClean="0"/>
          </a:p>
          <a:p>
            <a:pPr marL="0" indent="0" eaLnBrk="1" hangingPunct="1">
              <a:lnSpc>
                <a:spcPct val="90000"/>
              </a:lnSpc>
              <a:buFont typeface="Arial" pitchFamily="-65" charset="0"/>
              <a:buNone/>
              <a:tabLst>
                <a:tab pos="892175" algn="l"/>
              </a:tabLst>
            </a:pPr>
            <a:r>
              <a:rPr lang="en-GB" sz="2400" dirty="0" smtClean="0"/>
              <a:t>A   	Magazines/news reports</a:t>
            </a:r>
          </a:p>
          <a:p>
            <a:pPr marL="0" indent="0" eaLnBrk="1" hangingPunct="1">
              <a:lnSpc>
                <a:spcPct val="90000"/>
              </a:lnSpc>
              <a:buFont typeface="Arial" pitchFamily="-65" charset="0"/>
              <a:buNone/>
              <a:tabLst>
                <a:tab pos="892175" algn="l"/>
              </a:tabLst>
            </a:pPr>
            <a:r>
              <a:rPr lang="en-GB" sz="2400" dirty="0" smtClean="0"/>
              <a:t>B   	Research evidence/reports from practice &amp; industry</a:t>
            </a:r>
          </a:p>
          <a:p>
            <a:pPr marL="0" indent="0" eaLnBrk="1" hangingPunct="1">
              <a:lnSpc>
                <a:spcPct val="90000"/>
              </a:lnSpc>
              <a:buFont typeface="Arial" pitchFamily="-65" charset="0"/>
              <a:buNone/>
              <a:tabLst>
                <a:tab pos="892175" algn="l"/>
              </a:tabLst>
            </a:pPr>
            <a:r>
              <a:rPr lang="en-GB" sz="2400" dirty="0" smtClean="0"/>
              <a:t>C   	History</a:t>
            </a:r>
          </a:p>
          <a:p>
            <a:pPr marL="0" indent="0">
              <a:lnSpc>
                <a:spcPct val="90000"/>
              </a:lnSpc>
              <a:buNone/>
              <a:tabLst>
                <a:tab pos="892175" algn="l"/>
              </a:tabLst>
            </a:pPr>
            <a:r>
              <a:rPr lang="en-GB" sz="2400" dirty="0" smtClean="0"/>
              <a:t>D  	Government</a:t>
            </a:r>
          </a:p>
          <a:p>
            <a:pPr marL="0" indent="0">
              <a:lnSpc>
                <a:spcPct val="90000"/>
              </a:lnSpc>
              <a:buNone/>
              <a:tabLst>
                <a:tab pos="892175" algn="l"/>
              </a:tabLst>
            </a:pPr>
            <a:r>
              <a:rPr lang="en-GB" sz="2400" dirty="0" smtClean="0"/>
              <a:t>E 	Other (ideas in chat...)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
          </p:nvPr>
        </p:nvSpPr>
        <p:spPr/>
        <p:txBody>
          <a:bodyPr/>
          <a:lstStyle/>
          <a:p>
            <a:pPr marL="0" indent="0" eaLnBrk="1" hangingPunct="1">
              <a:lnSpc>
                <a:spcPct val="90000"/>
              </a:lnSpc>
              <a:buFont typeface="Arial" pitchFamily="-65" charset="0"/>
              <a:buNone/>
            </a:pPr>
            <a:r>
              <a:rPr lang="en-GB" sz="2400" dirty="0" smtClean="0"/>
              <a:t>What’s the most important source of your institution’s beliefs about the future?</a:t>
            </a:r>
          </a:p>
          <a:p>
            <a:pPr marL="0" indent="0" eaLnBrk="1" hangingPunct="1">
              <a:lnSpc>
                <a:spcPct val="90000"/>
              </a:lnSpc>
              <a:buFont typeface="Arial" pitchFamily="-65" charset="0"/>
              <a:buNone/>
            </a:pPr>
            <a:endParaRPr lang="en-GB" sz="2400" dirty="0" smtClean="0"/>
          </a:p>
          <a:p>
            <a:pPr marL="0" indent="0">
              <a:lnSpc>
                <a:spcPct val="90000"/>
              </a:lnSpc>
              <a:buNone/>
              <a:tabLst>
                <a:tab pos="892175" algn="l"/>
              </a:tabLst>
            </a:pPr>
            <a:r>
              <a:rPr lang="en-GB" sz="2400" dirty="0" smtClean="0"/>
              <a:t>A   	Magazines/news reports</a:t>
            </a:r>
          </a:p>
          <a:p>
            <a:pPr marL="0" indent="0">
              <a:lnSpc>
                <a:spcPct val="90000"/>
              </a:lnSpc>
              <a:buNone/>
              <a:tabLst>
                <a:tab pos="892175" algn="l"/>
              </a:tabLst>
            </a:pPr>
            <a:r>
              <a:rPr lang="en-GB" sz="2400" dirty="0" smtClean="0"/>
              <a:t>B   	Research evidence/ Reports from practice &amp; industry</a:t>
            </a:r>
          </a:p>
          <a:p>
            <a:pPr marL="0" indent="0">
              <a:lnSpc>
                <a:spcPct val="90000"/>
              </a:lnSpc>
              <a:buNone/>
              <a:tabLst>
                <a:tab pos="892175" algn="l"/>
              </a:tabLst>
            </a:pPr>
            <a:r>
              <a:rPr lang="en-GB" sz="2400" dirty="0" smtClean="0"/>
              <a:t>C   	History</a:t>
            </a:r>
          </a:p>
          <a:p>
            <a:pPr marL="0" indent="0">
              <a:lnSpc>
                <a:spcPct val="90000"/>
              </a:lnSpc>
              <a:buNone/>
              <a:tabLst>
                <a:tab pos="892175" algn="l"/>
              </a:tabLst>
            </a:pPr>
            <a:r>
              <a:rPr lang="en-GB" sz="2400" dirty="0" smtClean="0"/>
              <a:t>D  	Government</a:t>
            </a:r>
          </a:p>
          <a:p>
            <a:pPr marL="0" indent="0">
              <a:lnSpc>
                <a:spcPct val="90000"/>
              </a:lnSpc>
              <a:buNone/>
              <a:tabLst>
                <a:tab pos="892175" algn="l"/>
              </a:tabLst>
            </a:pPr>
            <a:r>
              <a:rPr lang="en-GB" sz="2400" dirty="0" smtClean="0"/>
              <a:t>E 	Other (comment in chat)</a:t>
            </a:r>
          </a:p>
          <a:p>
            <a:pPr marL="0" indent="0" eaLnBrk="1" hangingPunct="1">
              <a:lnSpc>
                <a:spcPct val="90000"/>
              </a:lnSpc>
              <a:buFont typeface="Arial" pitchFamily="-65" charset="0"/>
              <a:buNone/>
            </a:pPr>
            <a:endParaRPr lang="en-GB"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07504" y="5877272"/>
            <a:ext cx="3168352"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GB" sz="2400" smtClean="0">
              <a:solidFill>
                <a:prstClr val="black"/>
              </a:solidFill>
              <a:latin typeface="Arial" charset="0"/>
            </a:endParaRPr>
          </a:p>
        </p:txBody>
      </p:sp>
      <p:sp>
        <p:nvSpPr>
          <p:cNvPr id="4098" name="Rectangle 1"/>
          <p:cNvSpPr>
            <a:spLocks noChangeArrowheads="1"/>
          </p:cNvSpPr>
          <p:nvPr/>
        </p:nvSpPr>
        <p:spPr bwMode="auto">
          <a:xfrm>
            <a:off x="227013" y="6345238"/>
            <a:ext cx="8621712" cy="228600"/>
          </a:xfrm>
          <a:prstGeom prst="rect">
            <a:avLst/>
          </a:prstGeom>
          <a:solidFill>
            <a:srgbClr val="293352"/>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pPr defTabSz="914400"/>
            <a:endParaRPr lang="en-US">
              <a:solidFill>
                <a:prstClr val="black"/>
              </a:solidFill>
            </a:endParaRPr>
          </a:p>
        </p:txBody>
      </p:sp>
      <p:sp>
        <p:nvSpPr>
          <p:cNvPr id="4099" name="Rectangle 2"/>
          <p:cNvSpPr>
            <a:spLocks noChangeArrowheads="1"/>
          </p:cNvSpPr>
          <p:nvPr/>
        </p:nvSpPr>
        <p:spPr bwMode="auto">
          <a:xfrm>
            <a:off x="227013" y="238125"/>
            <a:ext cx="8621712" cy="1030635"/>
          </a:xfrm>
          <a:prstGeom prst="rect">
            <a:avLst/>
          </a:prstGeom>
          <a:solidFill>
            <a:srgbClr val="293352"/>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pPr defTabSz="914400"/>
            <a:endParaRPr lang="en-US" dirty="0">
              <a:solidFill>
                <a:prstClr val="black"/>
              </a:solidFill>
            </a:endParaRPr>
          </a:p>
        </p:txBody>
      </p:sp>
      <p:sp>
        <p:nvSpPr>
          <p:cNvPr id="4100" name="Rectangle 4"/>
          <p:cNvSpPr>
            <a:spLocks noChangeArrowheads="1"/>
          </p:cNvSpPr>
          <p:nvPr/>
        </p:nvSpPr>
        <p:spPr bwMode="auto">
          <a:xfrm>
            <a:off x="212725" y="6345238"/>
            <a:ext cx="39338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p>
            <a:pPr defTabSz="9144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sz="900" b="1">
                <a:solidFill>
                  <a:srgbClr val="9CA1BD"/>
                </a:solidFill>
              </a:rPr>
              <a:t>Joint Information Systems Committee</a:t>
            </a:r>
          </a:p>
        </p:txBody>
      </p:sp>
      <p:sp>
        <p:nvSpPr>
          <p:cNvPr id="4101" name="Rectangle 5"/>
          <p:cNvSpPr>
            <a:spLocks noChangeArrowheads="1"/>
          </p:cNvSpPr>
          <p:nvPr/>
        </p:nvSpPr>
        <p:spPr bwMode="auto">
          <a:xfrm>
            <a:off x="227013" y="1556793"/>
            <a:ext cx="8621712" cy="4788446"/>
          </a:xfrm>
          <a:prstGeom prst="rect">
            <a:avLst/>
          </a:prstGeom>
          <a:solidFill>
            <a:srgbClr val="9CA1BD"/>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t" anchorCtr="0"/>
          <a:lstStyle/>
          <a:p>
            <a:pPr defTabSz="914400"/>
            <a:endParaRPr lang="en-US" b="1" dirty="0">
              <a:solidFill>
                <a:prstClr val="white"/>
              </a:solidFill>
            </a:endParaRPr>
          </a:p>
        </p:txBody>
      </p:sp>
      <p:sp>
        <p:nvSpPr>
          <p:cNvPr id="4102" name="Freeform 7"/>
          <p:cNvSpPr>
            <a:spLocks noChangeArrowheads="1"/>
          </p:cNvSpPr>
          <p:nvPr/>
        </p:nvSpPr>
        <p:spPr bwMode="auto">
          <a:xfrm>
            <a:off x="425450" y="404813"/>
            <a:ext cx="828675" cy="431800"/>
          </a:xfrm>
          <a:custGeom>
            <a:avLst/>
            <a:gdLst>
              <a:gd name="T0" fmla="*/ 2147483647 w 575"/>
              <a:gd name="T1" fmla="*/ 2147483647 h 300"/>
              <a:gd name="T2" fmla="*/ 2147483647 w 575"/>
              <a:gd name="T3" fmla="*/ 2147483647 h 300"/>
              <a:gd name="T4" fmla="*/ 2147483647 w 575"/>
              <a:gd name="T5" fmla="*/ 2147483647 h 300"/>
              <a:gd name="T6" fmla="*/ 2147483647 w 575"/>
              <a:gd name="T7" fmla="*/ 2147483647 h 300"/>
              <a:gd name="T8" fmla="*/ 2147483647 w 575"/>
              <a:gd name="T9" fmla="*/ 2147483647 h 300"/>
              <a:gd name="T10" fmla="*/ 2147483647 w 575"/>
              <a:gd name="T11" fmla="*/ 2147483647 h 300"/>
              <a:gd name="T12" fmla="*/ 2147483647 w 575"/>
              <a:gd name="T13" fmla="*/ 2147483647 h 300"/>
              <a:gd name="T14" fmla="*/ 2147483647 w 575"/>
              <a:gd name="T15" fmla="*/ 2147483647 h 300"/>
              <a:gd name="T16" fmla="*/ 2147483647 w 575"/>
              <a:gd name="T17" fmla="*/ 0 h 300"/>
              <a:gd name="T18" fmla="*/ 2147483647 w 575"/>
              <a:gd name="T19" fmla="*/ 2147483647 h 300"/>
              <a:gd name="T20" fmla="*/ 2147483647 w 575"/>
              <a:gd name="T21" fmla="*/ 2147483647 h 300"/>
              <a:gd name="T22" fmla="*/ 2147483647 w 575"/>
              <a:gd name="T23" fmla="*/ 2147483647 h 300"/>
              <a:gd name="T24" fmla="*/ 2147483647 w 575"/>
              <a:gd name="T25" fmla="*/ 2147483647 h 300"/>
              <a:gd name="T26" fmla="*/ 2147483647 w 575"/>
              <a:gd name="T27" fmla="*/ 2147483647 h 300"/>
              <a:gd name="T28" fmla="*/ 2147483647 w 575"/>
              <a:gd name="T29" fmla="*/ 2147483647 h 300"/>
              <a:gd name="T30" fmla="*/ 2147483647 w 575"/>
              <a:gd name="T31" fmla="*/ 2147483647 h 300"/>
              <a:gd name="T32" fmla="*/ 2147483647 w 575"/>
              <a:gd name="T33" fmla="*/ 2147483647 h 300"/>
              <a:gd name="T34" fmla="*/ 2147483647 w 575"/>
              <a:gd name="T35" fmla="*/ 2147483647 h 300"/>
              <a:gd name="T36" fmla="*/ 2147483647 w 575"/>
              <a:gd name="T37" fmla="*/ 2147483647 h 300"/>
              <a:gd name="T38" fmla="*/ 2147483647 w 575"/>
              <a:gd name="T39" fmla="*/ 2147483647 h 300"/>
              <a:gd name="T40" fmla="*/ 2147483647 w 575"/>
              <a:gd name="T41" fmla="*/ 2147483647 h 300"/>
              <a:gd name="T42" fmla="*/ 2147483647 w 575"/>
              <a:gd name="T43" fmla="*/ 2147483647 h 300"/>
              <a:gd name="T44" fmla="*/ 2147483647 w 575"/>
              <a:gd name="T45" fmla="*/ 2147483647 h 300"/>
              <a:gd name="T46" fmla="*/ 2147483647 w 575"/>
              <a:gd name="T47" fmla="*/ 2147483647 h 300"/>
              <a:gd name="T48" fmla="*/ 2147483647 w 575"/>
              <a:gd name="T49" fmla="*/ 2147483647 h 300"/>
              <a:gd name="T50" fmla="*/ 2147483647 w 575"/>
              <a:gd name="T51" fmla="*/ 2147483647 h 300"/>
              <a:gd name="T52" fmla="*/ 2147483647 w 575"/>
              <a:gd name="T53" fmla="*/ 2147483647 h 300"/>
              <a:gd name="T54" fmla="*/ 2147483647 w 575"/>
              <a:gd name="T55" fmla="*/ 2147483647 h 300"/>
              <a:gd name="T56" fmla="*/ 2147483647 w 575"/>
              <a:gd name="T57" fmla="*/ 2147483647 h 300"/>
              <a:gd name="T58" fmla="*/ 2147483647 w 575"/>
              <a:gd name="T59" fmla="*/ 2147483647 h 300"/>
              <a:gd name="T60" fmla="*/ 2147483647 w 575"/>
              <a:gd name="T61" fmla="*/ 2147483647 h 300"/>
              <a:gd name="T62" fmla="*/ 2147483647 w 575"/>
              <a:gd name="T63" fmla="*/ 2147483647 h 300"/>
              <a:gd name="T64" fmla="*/ 2147483647 w 575"/>
              <a:gd name="T65" fmla="*/ 2147483647 h 300"/>
              <a:gd name="T66" fmla="*/ 2147483647 w 575"/>
              <a:gd name="T67" fmla="*/ 2147483647 h 300"/>
              <a:gd name="T68" fmla="*/ 2147483647 w 575"/>
              <a:gd name="T69" fmla="*/ 2147483647 h 300"/>
              <a:gd name="T70" fmla="*/ 2147483647 w 575"/>
              <a:gd name="T71" fmla="*/ 2147483647 h 300"/>
              <a:gd name="T72" fmla="*/ 2147483647 w 575"/>
              <a:gd name="T73" fmla="*/ 2147483647 h 300"/>
              <a:gd name="T74" fmla="*/ 2147483647 w 575"/>
              <a:gd name="T75" fmla="*/ 2147483647 h 300"/>
              <a:gd name="T76" fmla="*/ 2147483647 w 575"/>
              <a:gd name="T77" fmla="*/ 2147483647 h 300"/>
              <a:gd name="T78" fmla="*/ 2147483647 w 575"/>
              <a:gd name="T79" fmla="*/ 2147483647 h 300"/>
              <a:gd name="T80" fmla="*/ 2147483647 w 575"/>
              <a:gd name="T81" fmla="*/ 2147483647 h 300"/>
              <a:gd name="T82" fmla="*/ 2147483647 w 575"/>
              <a:gd name="T83" fmla="*/ 2147483647 h 300"/>
              <a:gd name="T84" fmla="*/ 2147483647 w 575"/>
              <a:gd name="T85" fmla="*/ 2147483647 h 300"/>
              <a:gd name="T86" fmla="*/ 2147483647 w 575"/>
              <a:gd name="T87" fmla="*/ 2147483647 h 300"/>
              <a:gd name="T88" fmla="*/ 2147483647 w 575"/>
              <a:gd name="T89" fmla="*/ 2147483647 h 300"/>
              <a:gd name="T90" fmla="*/ 2147483647 w 575"/>
              <a:gd name="T91" fmla="*/ 2147483647 h 300"/>
              <a:gd name="T92" fmla="*/ 2147483647 w 575"/>
              <a:gd name="T93" fmla="*/ 2147483647 h 300"/>
              <a:gd name="T94" fmla="*/ 2147483647 w 575"/>
              <a:gd name="T95" fmla="*/ 2147483647 h 300"/>
              <a:gd name="T96" fmla="*/ 2147483647 w 575"/>
              <a:gd name="T97" fmla="*/ 2147483647 h 300"/>
              <a:gd name="T98" fmla="*/ 2147483647 w 575"/>
              <a:gd name="T99" fmla="*/ 2147483647 h 300"/>
              <a:gd name="T100" fmla="*/ 2147483647 w 575"/>
              <a:gd name="T101" fmla="*/ 2147483647 h 300"/>
              <a:gd name="T102" fmla="*/ 2147483647 w 575"/>
              <a:gd name="T103" fmla="*/ 2147483647 h 300"/>
              <a:gd name="T104" fmla="*/ 2147483647 w 575"/>
              <a:gd name="T105" fmla="*/ 2147483647 h 300"/>
              <a:gd name="T106" fmla="*/ 2147483647 w 575"/>
              <a:gd name="T107" fmla="*/ 2147483647 h 300"/>
              <a:gd name="T108" fmla="*/ 2147483647 w 575"/>
              <a:gd name="T109" fmla="*/ 2147483647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5"/>
              <a:gd name="T166" fmla="*/ 0 h 300"/>
              <a:gd name="T167" fmla="*/ 575 w 575"/>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5" h="300">
                <a:moveTo>
                  <a:pt x="568" y="235"/>
                </a:moveTo>
                <a:lnTo>
                  <a:pt x="564" y="238"/>
                </a:lnTo>
                <a:lnTo>
                  <a:pt x="560" y="241"/>
                </a:lnTo>
                <a:lnTo>
                  <a:pt x="550" y="245"/>
                </a:lnTo>
                <a:lnTo>
                  <a:pt x="541" y="248"/>
                </a:lnTo>
                <a:lnTo>
                  <a:pt x="530" y="251"/>
                </a:lnTo>
                <a:lnTo>
                  <a:pt x="520" y="253"/>
                </a:lnTo>
                <a:lnTo>
                  <a:pt x="510" y="255"/>
                </a:lnTo>
                <a:lnTo>
                  <a:pt x="499" y="256"/>
                </a:lnTo>
                <a:lnTo>
                  <a:pt x="489" y="256"/>
                </a:lnTo>
                <a:lnTo>
                  <a:pt x="474" y="255"/>
                </a:lnTo>
                <a:lnTo>
                  <a:pt x="461" y="254"/>
                </a:lnTo>
                <a:lnTo>
                  <a:pt x="448" y="251"/>
                </a:lnTo>
                <a:lnTo>
                  <a:pt x="442" y="249"/>
                </a:lnTo>
                <a:lnTo>
                  <a:pt x="436" y="247"/>
                </a:lnTo>
                <a:lnTo>
                  <a:pt x="424" y="242"/>
                </a:lnTo>
                <a:lnTo>
                  <a:pt x="414" y="236"/>
                </a:lnTo>
                <a:lnTo>
                  <a:pt x="405" y="229"/>
                </a:lnTo>
                <a:lnTo>
                  <a:pt x="400" y="225"/>
                </a:lnTo>
                <a:lnTo>
                  <a:pt x="396" y="221"/>
                </a:lnTo>
                <a:lnTo>
                  <a:pt x="388" y="212"/>
                </a:lnTo>
                <a:lnTo>
                  <a:pt x="385" y="207"/>
                </a:lnTo>
                <a:lnTo>
                  <a:pt x="381" y="202"/>
                </a:lnTo>
                <a:lnTo>
                  <a:pt x="376" y="192"/>
                </a:lnTo>
                <a:lnTo>
                  <a:pt x="371" y="180"/>
                </a:lnTo>
                <a:lnTo>
                  <a:pt x="369" y="174"/>
                </a:lnTo>
                <a:lnTo>
                  <a:pt x="367" y="168"/>
                </a:lnTo>
                <a:lnTo>
                  <a:pt x="364" y="155"/>
                </a:lnTo>
                <a:lnTo>
                  <a:pt x="363" y="141"/>
                </a:lnTo>
                <a:lnTo>
                  <a:pt x="362" y="127"/>
                </a:lnTo>
                <a:lnTo>
                  <a:pt x="362" y="120"/>
                </a:lnTo>
                <a:lnTo>
                  <a:pt x="363" y="112"/>
                </a:lnTo>
                <a:lnTo>
                  <a:pt x="365" y="98"/>
                </a:lnTo>
                <a:lnTo>
                  <a:pt x="368" y="85"/>
                </a:lnTo>
                <a:lnTo>
                  <a:pt x="370" y="79"/>
                </a:lnTo>
                <a:lnTo>
                  <a:pt x="373" y="73"/>
                </a:lnTo>
                <a:lnTo>
                  <a:pt x="375" y="67"/>
                </a:lnTo>
                <a:lnTo>
                  <a:pt x="378" y="62"/>
                </a:lnTo>
                <a:lnTo>
                  <a:pt x="382" y="56"/>
                </a:lnTo>
                <a:lnTo>
                  <a:pt x="385" y="51"/>
                </a:lnTo>
                <a:lnTo>
                  <a:pt x="393" y="42"/>
                </a:lnTo>
                <a:lnTo>
                  <a:pt x="397" y="37"/>
                </a:lnTo>
                <a:lnTo>
                  <a:pt x="402" y="33"/>
                </a:lnTo>
                <a:lnTo>
                  <a:pt x="411" y="25"/>
                </a:lnTo>
                <a:lnTo>
                  <a:pt x="416" y="22"/>
                </a:lnTo>
                <a:lnTo>
                  <a:pt x="422" y="19"/>
                </a:lnTo>
                <a:lnTo>
                  <a:pt x="433" y="13"/>
                </a:lnTo>
                <a:lnTo>
                  <a:pt x="445" y="8"/>
                </a:lnTo>
                <a:lnTo>
                  <a:pt x="451" y="6"/>
                </a:lnTo>
                <a:lnTo>
                  <a:pt x="457" y="5"/>
                </a:lnTo>
                <a:lnTo>
                  <a:pt x="470" y="2"/>
                </a:lnTo>
                <a:lnTo>
                  <a:pt x="484" y="0"/>
                </a:lnTo>
                <a:lnTo>
                  <a:pt x="498" y="0"/>
                </a:lnTo>
                <a:lnTo>
                  <a:pt x="508" y="0"/>
                </a:lnTo>
                <a:lnTo>
                  <a:pt x="518" y="1"/>
                </a:lnTo>
                <a:lnTo>
                  <a:pt x="528" y="2"/>
                </a:lnTo>
                <a:lnTo>
                  <a:pt x="537" y="4"/>
                </a:lnTo>
                <a:lnTo>
                  <a:pt x="547" y="7"/>
                </a:lnTo>
                <a:lnTo>
                  <a:pt x="557" y="9"/>
                </a:lnTo>
                <a:lnTo>
                  <a:pt x="566" y="13"/>
                </a:lnTo>
                <a:lnTo>
                  <a:pt x="575" y="16"/>
                </a:lnTo>
                <a:lnTo>
                  <a:pt x="573" y="23"/>
                </a:lnTo>
                <a:lnTo>
                  <a:pt x="571" y="30"/>
                </a:lnTo>
                <a:lnTo>
                  <a:pt x="568" y="44"/>
                </a:lnTo>
                <a:lnTo>
                  <a:pt x="565" y="44"/>
                </a:lnTo>
                <a:lnTo>
                  <a:pt x="562" y="41"/>
                </a:lnTo>
                <a:lnTo>
                  <a:pt x="558" y="37"/>
                </a:lnTo>
                <a:lnTo>
                  <a:pt x="551" y="32"/>
                </a:lnTo>
                <a:lnTo>
                  <a:pt x="543" y="27"/>
                </a:lnTo>
                <a:lnTo>
                  <a:pt x="533" y="22"/>
                </a:lnTo>
                <a:lnTo>
                  <a:pt x="522" y="17"/>
                </a:lnTo>
                <a:lnTo>
                  <a:pt x="516" y="16"/>
                </a:lnTo>
                <a:lnTo>
                  <a:pt x="510" y="15"/>
                </a:lnTo>
                <a:lnTo>
                  <a:pt x="503" y="14"/>
                </a:lnTo>
                <a:lnTo>
                  <a:pt x="497" y="13"/>
                </a:lnTo>
                <a:lnTo>
                  <a:pt x="484" y="14"/>
                </a:lnTo>
                <a:lnTo>
                  <a:pt x="473" y="16"/>
                </a:lnTo>
                <a:lnTo>
                  <a:pt x="463" y="19"/>
                </a:lnTo>
                <a:lnTo>
                  <a:pt x="453" y="23"/>
                </a:lnTo>
                <a:lnTo>
                  <a:pt x="444" y="28"/>
                </a:lnTo>
                <a:lnTo>
                  <a:pt x="440" y="31"/>
                </a:lnTo>
                <a:lnTo>
                  <a:pt x="436" y="34"/>
                </a:lnTo>
                <a:lnTo>
                  <a:pt x="432" y="37"/>
                </a:lnTo>
                <a:lnTo>
                  <a:pt x="429" y="40"/>
                </a:lnTo>
                <a:lnTo>
                  <a:pt x="422" y="48"/>
                </a:lnTo>
                <a:lnTo>
                  <a:pt x="416" y="56"/>
                </a:lnTo>
                <a:lnTo>
                  <a:pt x="411" y="65"/>
                </a:lnTo>
                <a:lnTo>
                  <a:pt x="407" y="75"/>
                </a:lnTo>
                <a:lnTo>
                  <a:pt x="404" y="85"/>
                </a:lnTo>
                <a:lnTo>
                  <a:pt x="401" y="95"/>
                </a:lnTo>
                <a:lnTo>
                  <a:pt x="399" y="106"/>
                </a:lnTo>
                <a:lnTo>
                  <a:pt x="398" y="117"/>
                </a:lnTo>
                <a:lnTo>
                  <a:pt x="398" y="128"/>
                </a:lnTo>
                <a:lnTo>
                  <a:pt x="398" y="141"/>
                </a:lnTo>
                <a:lnTo>
                  <a:pt x="399" y="153"/>
                </a:lnTo>
                <a:lnTo>
                  <a:pt x="400" y="159"/>
                </a:lnTo>
                <a:lnTo>
                  <a:pt x="402" y="165"/>
                </a:lnTo>
                <a:lnTo>
                  <a:pt x="405" y="175"/>
                </a:lnTo>
                <a:lnTo>
                  <a:pt x="408" y="185"/>
                </a:lnTo>
                <a:lnTo>
                  <a:pt x="413" y="195"/>
                </a:lnTo>
                <a:lnTo>
                  <a:pt x="418" y="203"/>
                </a:lnTo>
                <a:lnTo>
                  <a:pt x="424" y="211"/>
                </a:lnTo>
                <a:lnTo>
                  <a:pt x="431" y="218"/>
                </a:lnTo>
                <a:lnTo>
                  <a:pt x="438" y="224"/>
                </a:lnTo>
                <a:lnTo>
                  <a:pt x="442" y="227"/>
                </a:lnTo>
                <a:lnTo>
                  <a:pt x="446" y="230"/>
                </a:lnTo>
                <a:lnTo>
                  <a:pt x="455" y="234"/>
                </a:lnTo>
                <a:lnTo>
                  <a:pt x="464" y="237"/>
                </a:lnTo>
                <a:lnTo>
                  <a:pt x="474" y="240"/>
                </a:lnTo>
                <a:lnTo>
                  <a:pt x="478" y="241"/>
                </a:lnTo>
                <a:lnTo>
                  <a:pt x="484" y="241"/>
                </a:lnTo>
                <a:lnTo>
                  <a:pt x="494" y="242"/>
                </a:lnTo>
                <a:lnTo>
                  <a:pt x="501" y="242"/>
                </a:lnTo>
                <a:lnTo>
                  <a:pt x="508" y="241"/>
                </a:lnTo>
                <a:lnTo>
                  <a:pt x="515" y="240"/>
                </a:lnTo>
                <a:lnTo>
                  <a:pt x="521" y="238"/>
                </a:lnTo>
                <a:lnTo>
                  <a:pt x="533" y="234"/>
                </a:lnTo>
                <a:lnTo>
                  <a:pt x="544" y="230"/>
                </a:lnTo>
                <a:lnTo>
                  <a:pt x="553" y="225"/>
                </a:lnTo>
                <a:lnTo>
                  <a:pt x="561" y="220"/>
                </a:lnTo>
                <a:lnTo>
                  <a:pt x="567" y="216"/>
                </a:lnTo>
                <a:lnTo>
                  <a:pt x="570" y="213"/>
                </a:lnTo>
                <a:lnTo>
                  <a:pt x="568" y="235"/>
                </a:lnTo>
                <a:close/>
                <a:moveTo>
                  <a:pt x="198" y="203"/>
                </a:moveTo>
                <a:lnTo>
                  <a:pt x="203" y="211"/>
                </a:lnTo>
                <a:lnTo>
                  <a:pt x="209" y="219"/>
                </a:lnTo>
                <a:lnTo>
                  <a:pt x="215" y="225"/>
                </a:lnTo>
                <a:lnTo>
                  <a:pt x="222" y="230"/>
                </a:lnTo>
                <a:lnTo>
                  <a:pt x="229" y="235"/>
                </a:lnTo>
                <a:lnTo>
                  <a:pt x="237" y="238"/>
                </a:lnTo>
                <a:lnTo>
                  <a:pt x="246" y="240"/>
                </a:lnTo>
                <a:lnTo>
                  <a:pt x="256" y="241"/>
                </a:lnTo>
                <a:lnTo>
                  <a:pt x="262" y="240"/>
                </a:lnTo>
                <a:lnTo>
                  <a:pt x="267" y="239"/>
                </a:lnTo>
                <a:lnTo>
                  <a:pt x="272" y="238"/>
                </a:lnTo>
                <a:lnTo>
                  <a:pt x="276" y="236"/>
                </a:lnTo>
                <a:lnTo>
                  <a:pt x="281" y="234"/>
                </a:lnTo>
                <a:lnTo>
                  <a:pt x="285" y="231"/>
                </a:lnTo>
                <a:lnTo>
                  <a:pt x="289" y="228"/>
                </a:lnTo>
                <a:lnTo>
                  <a:pt x="292" y="225"/>
                </a:lnTo>
                <a:lnTo>
                  <a:pt x="295" y="221"/>
                </a:lnTo>
                <a:lnTo>
                  <a:pt x="298" y="217"/>
                </a:lnTo>
                <a:lnTo>
                  <a:pt x="301" y="213"/>
                </a:lnTo>
                <a:lnTo>
                  <a:pt x="303" y="208"/>
                </a:lnTo>
                <a:lnTo>
                  <a:pt x="304" y="203"/>
                </a:lnTo>
                <a:lnTo>
                  <a:pt x="305" y="198"/>
                </a:lnTo>
                <a:lnTo>
                  <a:pt x="306" y="193"/>
                </a:lnTo>
                <a:lnTo>
                  <a:pt x="306" y="188"/>
                </a:lnTo>
                <a:lnTo>
                  <a:pt x="306" y="182"/>
                </a:lnTo>
                <a:lnTo>
                  <a:pt x="305" y="176"/>
                </a:lnTo>
                <a:lnTo>
                  <a:pt x="303" y="171"/>
                </a:lnTo>
                <a:lnTo>
                  <a:pt x="301" y="167"/>
                </a:lnTo>
                <a:lnTo>
                  <a:pt x="299" y="163"/>
                </a:lnTo>
                <a:lnTo>
                  <a:pt x="296" y="159"/>
                </a:lnTo>
                <a:lnTo>
                  <a:pt x="292" y="156"/>
                </a:lnTo>
                <a:lnTo>
                  <a:pt x="289" y="152"/>
                </a:lnTo>
                <a:lnTo>
                  <a:pt x="280" y="147"/>
                </a:lnTo>
                <a:lnTo>
                  <a:pt x="271" y="142"/>
                </a:lnTo>
                <a:lnTo>
                  <a:pt x="260" y="138"/>
                </a:lnTo>
                <a:lnTo>
                  <a:pt x="250" y="134"/>
                </a:lnTo>
                <a:lnTo>
                  <a:pt x="239" y="129"/>
                </a:lnTo>
                <a:lnTo>
                  <a:pt x="229" y="125"/>
                </a:lnTo>
                <a:lnTo>
                  <a:pt x="220" y="119"/>
                </a:lnTo>
                <a:lnTo>
                  <a:pt x="215" y="116"/>
                </a:lnTo>
                <a:lnTo>
                  <a:pt x="211" y="112"/>
                </a:lnTo>
                <a:lnTo>
                  <a:pt x="207" y="108"/>
                </a:lnTo>
                <a:lnTo>
                  <a:pt x="204" y="104"/>
                </a:lnTo>
                <a:lnTo>
                  <a:pt x="201" y="100"/>
                </a:lnTo>
                <a:lnTo>
                  <a:pt x="198" y="95"/>
                </a:lnTo>
                <a:lnTo>
                  <a:pt x="196" y="89"/>
                </a:lnTo>
                <a:lnTo>
                  <a:pt x="195" y="83"/>
                </a:lnTo>
                <a:lnTo>
                  <a:pt x="194" y="76"/>
                </a:lnTo>
                <a:lnTo>
                  <a:pt x="193" y="69"/>
                </a:lnTo>
                <a:lnTo>
                  <a:pt x="194" y="60"/>
                </a:lnTo>
                <a:lnTo>
                  <a:pt x="195" y="52"/>
                </a:lnTo>
                <a:lnTo>
                  <a:pt x="197" y="45"/>
                </a:lnTo>
                <a:lnTo>
                  <a:pt x="200" y="38"/>
                </a:lnTo>
                <a:lnTo>
                  <a:pt x="203" y="32"/>
                </a:lnTo>
                <a:lnTo>
                  <a:pt x="207" y="26"/>
                </a:lnTo>
                <a:lnTo>
                  <a:pt x="212" y="21"/>
                </a:lnTo>
                <a:lnTo>
                  <a:pt x="217" y="17"/>
                </a:lnTo>
                <a:lnTo>
                  <a:pt x="223" y="13"/>
                </a:lnTo>
                <a:lnTo>
                  <a:pt x="229" y="9"/>
                </a:lnTo>
                <a:lnTo>
                  <a:pt x="236" y="6"/>
                </a:lnTo>
                <a:lnTo>
                  <a:pt x="243" y="4"/>
                </a:lnTo>
                <a:lnTo>
                  <a:pt x="250" y="2"/>
                </a:lnTo>
                <a:lnTo>
                  <a:pt x="258" y="1"/>
                </a:lnTo>
                <a:lnTo>
                  <a:pt x="265" y="0"/>
                </a:lnTo>
                <a:lnTo>
                  <a:pt x="273" y="0"/>
                </a:lnTo>
                <a:lnTo>
                  <a:pt x="280" y="0"/>
                </a:lnTo>
                <a:lnTo>
                  <a:pt x="287" y="1"/>
                </a:lnTo>
                <a:lnTo>
                  <a:pt x="301" y="4"/>
                </a:lnTo>
                <a:lnTo>
                  <a:pt x="307" y="6"/>
                </a:lnTo>
                <a:lnTo>
                  <a:pt x="314" y="9"/>
                </a:lnTo>
                <a:lnTo>
                  <a:pt x="320" y="13"/>
                </a:lnTo>
                <a:lnTo>
                  <a:pt x="325" y="17"/>
                </a:lnTo>
                <a:lnTo>
                  <a:pt x="322" y="24"/>
                </a:lnTo>
                <a:lnTo>
                  <a:pt x="320" y="31"/>
                </a:lnTo>
                <a:lnTo>
                  <a:pt x="315" y="46"/>
                </a:lnTo>
                <a:lnTo>
                  <a:pt x="312" y="46"/>
                </a:lnTo>
                <a:lnTo>
                  <a:pt x="308" y="39"/>
                </a:lnTo>
                <a:lnTo>
                  <a:pt x="304" y="33"/>
                </a:lnTo>
                <a:lnTo>
                  <a:pt x="302" y="30"/>
                </a:lnTo>
                <a:lnTo>
                  <a:pt x="300" y="28"/>
                </a:lnTo>
                <a:lnTo>
                  <a:pt x="294" y="23"/>
                </a:lnTo>
                <a:lnTo>
                  <a:pt x="288" y="20"/>
                </a:lnTo>
                <a:lnTo>
                  <a:pt x="282" y="17"/>
                </a:lnTo>
                <a:lnTo>
                  <a:pt x="278" y="16"/>
                </a:lnTo>
                <a:lnTo>
                  <a:pt x="275" y="15"/>
                </a:lnTo>
                <a:lnTo>
                  <a:pt x="267" y="15"/>
                </a:lnTo>
                <a:lnTo>
                  <a:pt x="262" y="15"/>
                </a:lnTo>
                <a:lnTo>
                  <a:pt x="258" y="16"/>
                </a:lnTo>
                <a:lnTo>
                  <a:pt x="254" y="17"/>
                </a:lnTo>
                <a:lnTo>
                  <a:pt x="249" y="18"/>
                </a:lnTo>
                <a:lnTo>
                  <a:pt x="242" y="22"/>
                </a:lnTo>
                <a:lnTo>
                  <a:pt x="238" y="24"/>
                </a:lnTo>
                <a:lnTo>
                  <a:pt x="235" y="26"/>
                </a:lnTo>
                <a:lnTo>
                  <a:pt x="232" y="29"/>
                </a:lnTo>
                <a:lnTo>
                  <a:pt x="229" y="33"/>
                </a:lnTo>
                <a:lnTo>
                  <a:pt x="227" y="36"/>
                </a:lnTo>
                <a:lnTo>
                  <a:pt x="225" y="40"/>
                </a:lnTo>
                <a:lnTo>
                  <a:pt x="224" y="44"/>
                </a:lnTo>
                <a:lnTo>
                  <a:pt x="223" y="48"/>
                </a:lnTo>
                <a:lnTo>
                  <a:pt x="222" y="52"/>
                </a:lnTo>
                <a:lnTo>
                  <a:pt x="222" y="57"/>
                </a:lnTo>
                <a:lnTo>
                  <a:pt x="222" y="63"/>
                </a:lnTo>
                <a:lnTo>
                  <a:pt x="223" y="69"/>
                </a:lnTo>
                <a:lnTo>
                  <a:pt x="224" y="74"/>
                </a:lnTo>
                <a:lnTo>
                  <a:pt x="227" y="78"/>
                </a:lnTo>
                <a:lnTo>
                  <a:pt x="229" y="82"/>
                </a:lnTo>
                <a:lnTo>
                  <a:pt x="232" y="86"/>
                </a:lnTo>
                <a:lnTo>
                  <a:pt x="236" y="89"/>
                </a:lnTo>
                <a:lnTo>
                  <a:pt x="239" y="93"/>
                </a:lnTo>
                <a:lnTo>
                  <a:pt x="248" y="98"/>
                </a:lnTo>
                <a:lnTo>
                  <a:pt x="258" y="103"/>
                </a:lnTo>
                <a:lnTo>
                  <a:pt x="278" y="112"/>
                </a:lnTo>
                <a:lnTo>
                  <a:pt x="289" y="116"/>
                </a:lnTo>
                <a:lnTo>
                  <a:pt x="299" y="121"/>
                </a:lnTo>
                <a:lnTo>
                  <a:pt x="309" y="126"/>
                </a:lnTo>
                <a:lnTo>
                  <a:pt x="313" y="129"/>
                </a:lnTo>
                <a:lnTo>
                  <a:pt x="317" y="132"/>
                </a:lnTo>
                <a:lnTo>
                  <a:pt x="321" y="136"/>
                </a:lnTo>
                <a:lnTo>
                  <a:pt x="325" y="140"/>
                </a:lnTo>
                <a:lnTo>
                  <a:pt x="328" y="145"/>
                </a:lnTo>
                <a:lnTo>
                  <a:pt x="330" y="149"/>
                </a:lnTo>
                <a:lnTo>
                  <a:pt x="332" y="155"/>
                </a:lnTo>
                <a:lnTo>
                  <a:pt x="334" y="161"/>
                </a:lnTo>
                <a:lnTo>
                  <a:pt x="335" y="167"/>
                </a:lnTo>
                <a:lnTo>
                  <a:pt x="335" y="174"/>
                </a:lnTo>
                <a:lnTo>
                  <a:pt x="335" y="183"/>
                </a:lnTo>
                <a:lnTo>
                  <a:pt x="333" y="192"/>
                </a:lnTo>
                <a:lnTo>
                  <a:pt x="332" y="196"/>
                </a:lnTo>
                <a:lnTo>
                  <a:pt x="331" y="201"/>
                </a:lnTo>
                <a:lnTo>
                  <a:pt x="330" y="205"/>
                </a:lnTo>
                <a:lnTo>
                  <a:pt x="328" y="208"/>
                </a:lnTo>
                <a:lnTo>
                  <a:pt x="324" y="216"/>
                </a:lnTo>
                <a:lnTo>
                  <a:pt x="320" y="222"/>
                </a:lnTo>
                <a:lnTo>
                  <a:pt x="317" y="226"/>
                </a:lnTo>
                <a:lnTo>
                  <a:pt x="315" y="229"/>
                </a:lnTo>
                <a:lnTo>
                  <a:pt x="309" y="234"/>
                </a:lnTo>
                <a:lnTo>
                  <a:pt x="303" y="239"/>
                </a:lnTo>
                <a:lnTo>
                  <a:pt x="296" y="243"/>
                </a:lnTo>
                <a:lnTo>
                  <a:pt x="288" y="247"/>
                </a:lnTo>
                <a:lnTo>
                  <a:pt x="285" y="249"/>
                </a:lnTo>
                <a:lnTo>
                  <a:pt x="281" y="250"/>
                </a:lnTo>
                <a:lnTo>
                  <a:pt x="273" y="253"/>
                </a:lnTo>
                <a:lnTo>
                  <a:pt x="264" y="254"/>
                </a:lnTo>
                <a:lnTo>
                  <a:pt x="255" y="255"/>
                </a:lnTo>
                <a:lnTo>
                  <a:pt x="246" y="256"/>
                </a:lnTo>
                <a:lnTo>
                  <a:pt x="239" y="255"/>
                </a:lnTo>
                <a:lnTo>
                  <a:pt x="231" y="254"/>
                </a:lnTo>
                <a:lnTo>
                  <a:pt x="223" y="253"/>
                </a:lnTo>
                <a:lnTo>
                  <a:pt x="215" y="250"/>
                </a:lnTo>
                <a:lnTo>
                  <a:pt x="211" y="249"/>
                </a:lnTo>
                <a:lnTo>
                  <a:pt x="207" y="247"/>
                </a:lnTo>
                <a:lnTo>
                  <a:pt x="199" y="244"/>
                </a:lnTo>
                <a:lnTo>
                  <a:pt x="193" y="240"/>
                </a:lnTo>
                <a:lnTo>
                  <a:pt x="190" y="238"/>
                </a:lnTo>
                <a:lnTo>
                  <a:pt x="187" y="235"/>
                </a:lnTo>
                <a:lnTo>
                  <a:pt x="190" y="227"/>
                </a:lnTo>
                <a:lnTo>
                  <a:pt x="192" y="219"/>
                </a:lnTo>
                <a:lnTo>
                  <a:pt x="193" y="211"/>
                </a:lnTo>
                <a:lnTo>
                  <a:pt x="194" y="203"/>
                </a:lnTo>
                <a:lnTo>
                  <a:pt x="198" y="203"/>
                </a:lnTo>
                <a:close/>
                <a:moveTo>
                  <a:pt x="118" y="5"/>
                </a:moveTo>
                <a:lnTo>
                  <a:pt x="126" y="5"/>
                </a:lnTo>
                <a:lnTo>
                  <a:pt x="134" y="6"/>
                </a:lnTo>
                <a:lnTo>
                  <a:pt x="142" y="5"/>
                </a:lnTo>
                <a:lnTo>
                  <a:pt x="150" y="5"/>
                </a:lnTo>
                <a:lnTo>
                  <a:pt x="150" y="252"/>
                </a:lnTo>
                <a:lnTo>
                  <a:pt x="142" y="251"/>
                </a:lnTo>
                <a:lnTo>
                  <a:pt x="134" y="250"/>
                </a:lnTo>
                <a:lnTo>
                  <a:pt x="126" y="251"/>
                </a:lnTo>
                <a:lnTo>
                  <a:pt x="118" y="252"/>
                </a:lnTo>
                <a:lnTo>
                  <a:pt x="118" y="5"/>
                </a:lnTo>
                <a:close/>
                <a:moveTo>
                  <a:pt x="76" y="219"/>
                </a:moveTo>
                <a:lnTo>
                  <a:pt x="76" y="227"/>
                </a:lnTo>
                <a:lnTo>
                  <a:pt x="76" y="236"/>
                </a:lnTo>
                <a:lnTo>
                  <a:pt x="75" y="239"/>
                </a:lnTo>
                <a:lnTo>
                  <a:pt x="74" y="243"/>
                </a:lnTo>
                <a:lnTo>
                  <a:pt x="72" y="251"/>
                </a:lnTo>
                <a:lnTo>
                  <a:pt x="70" y="258"/>
                </a:lnTo>
                <a:lnTo>
                  <a:pt x="66" y="264"/>
                </a:lnTo>
                <a:lnTo>
                  <a:pt x="62" y="271"/>
                </a:lnTo>
                <a:lnTo>
                  <a:pt x="58" y="276"/>
                </a:lnTo>
                <a:lnTo>
                  <a:pt x="53" y="281"/>
                </a:lnTo>
                <a:lnTo>
                  <a:pt x="47" y="286"/>
                </a:lnTo>
                <a:lnTo>
                  <a:pt x="41" y="290"/>
                </a:lnTo>
                <a:lnTo>
                  <a:pt x="35" y="293"/>
                </a:lnTo>
                <a:lnTo>
                  <a:pt x="27" y="296"/>
                </a:lnTo>
                <a:lnTo>
                  <a:pt x="20" y="298"/>
                </a:lnTo>
                <a:lnTo>
                  <a:pt x="12" y="299"/>
                </a:lnTo>
                <a:lnTo>
                  <a:pt x="3" y="300"/>
                </a:lnTo>
                <a:lnTo>
                  <a:pt x="0" y="290"/>
                </a:lnTo>
                <a:lnTo>
                  <a:pt x="7" y="290"/>
                </a:lnTo>
                <a:lnTo>
                  <a:pt x="14" y="288"/>
                </a:lnTo>
                <a:lnTo>
                  <a:pt x="19" y="286"/>
                </a:lnTo>
                <a:lnTo>
                  <a:pt x="24" y="284"/>
                </a:lnTo>
                <a:lnTo>
                  <a:pt x="28" y="281"/>
                </a:lnTo>
                <a:lnTo>
                  <a:pt x="30" y="279"/>
                </a:lnTo>
                <a:lnTo>
                  <a:pt x="32" y="277"/>
                </a:lnTo>
                <a:lnTo>
                  <a:pt x="35" y="273"/>
                </a:lnTo>
                <a:lnTo>
                  <a:pt x="37" y="268"/>
                </a:lnTo>
                <a:lnTo>
                  <a:pt x="40" y="264"/>
                </a:lnTo>
                <a:lnTo>
                  <a:pt x="41" y="258"/>
                </a:lnTo>
                <a:lnTo>
                  <a:pt x="42" y="253"/>
                </a:lnTo>
                <a:lnTo>
                  <a:pt x="43" y="247"/>
                </a:lnTo>
                <a:lnTo>
                  <a:pt x="44" y="236"/>
                </a:lnTo>
                <a:lnTo>
                  <a:pt x="45" y="224"/>
                </a:lnTo>
                <a:lnTo>
                  <a:pt x="45" y="5"/>
                </a:lnTo>
                <a:lnTo>
                  <a:pt x="53" y="5"/>
                </a:lnTo>
                <a:lnTo>
                  <a:pt x="61" y="6"/>
                </a:lnTo>
                <a:lnTo>
                  <a:pt x="68" y="5"/>
                </a:lnTo>
                <a:lnTo>
                  <a:pt x="76" y="5"/>
                </a:lnTo>
                <a:lnTo>
                  <a:pt x="76" y="219"/>
                </a:lnTo>
                <a:close/>
              </a:path>
            </a:pathLst>
          </a:custGeom>
          <a:solidFill>
            <a:srgbClr val="D959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pPr defTabSz="914400"/>
            <a:endParaRPr lang="en-US">
              <a:solidFill>
                <a:prstClr val="black"/>
              </a:solidFill>
            </a:endParaRPr>
          </a:p>
        </p:txBody>
      </p:sp>
      <p:sp>
        <p:nvSpPr>
          <p:cNvPr id="4104" name="TextBox 7"/>
          <p:cNvSpPr txBox="1">
            <a:spLocks noChangeArrowheads="1"/>
          </p:cNvSpPr>
          <p:nvPr/>
        </p:nvSpPr>
        <p:spPr bwMode="auto">
          <a:xfrm>
            <a:off x="1331640" y="1916832"/>
            <a:ext cx="6995985" cy="868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a:defRPr sz="2400">
                <a:solidFill>
                  <a:schemeClr val="tx1"/>
                </a:solidFill>
                <a:latin typeface="Times" pitchFamily="32" charset="0"/>
              </a:defRPr>
            </a:lvl1pPr>
            <a:lvl2pPr marL="742950" indent="-285750">
              <a:defRPr sz="2400">
                <a:solidFill>
                  <a:schemeClr val="tx1"/>
                </a:solidFill>
                <a:latin typeface="Times" pitchFamily="32" charset="0"/>
              </a:defRPr>
            </a:lvl2pPr>
            <a:lvl3pPr marL="1143000" indent="-228600">
              <a:defRPr sz="2400">
                <a:solidFill>
                  <a:schemeClr val="tx1"/>
                </a:solidFill>
                <a:latin typeface="Times" pitchFamily="32" charset="0"/>
              </a:defRPr>
            </a:lvl3pPr>
            <a:lvl4pPr marL="1600200" indent="-228600">
              <a:defRPr sz="2400">
                <a:solidFill>
                  <a:schemeClr val="tx1"/>
                </a:solidFill>
                <a:latin typeface="Times" pitchFamily="32" charset="0"/>
              </a:defRPr>
            </a:lvl4pPr>
            <a:lvl5pPr marL="2057400" indent="-228600">
              <a:defRPr sz="2400">
                <a:solidFill>
                  <a:schemeClr val="tx1"/>
                </a:solidFill>
                <a:latin typeface="Times" pitchFamily="32" charset="0"/>
              </a:defRPr>
            </a:lvl5pPr>
            <a:lvl6pPr marL="2514600" indent="-228600" eaLnBrk="0" fontAlgn="base" hangingPunct="0">
              <a:spcBef>
                <a:spcPct val="0"/>
              </a:spcBef>
              <a:spcAft>
                <a:spcPct val="0"/>
              </a:spcAft>
              <a:defRPr sz="2400">
                <a:solidFill>
                  <a:schemeClr val="tx1"/>
                </a:solidFill>
                <a:latin typeface="Times" pitchFamily="32" charset="0"/>
              </a:defRPr>
            </a:lvl6pPr>
            <a:lvl7pPr marL="2971800" indent="-228600" eaLnBrk="0" fontAlgn="base" hangingPunct="0">
              <a:spcBef>
                <a:spcPct val="0"/>
              </a:spcBef>
              <a:spcAft>
                <a:spcPct val="0"/>
              </a:spcAft>
              <a:defRPr sz="2400">
                <a:solidFill>
                  <a:schemeClr val="tx1"/>
                </a:solidFill>
                <a:latin typeface="Times" pitchFamily="32" charset="0"/>
              </a:defRPr>
            </a:lvl7pPr>
            <a:lvl8pPr marL="3429000" indent="-228600" eaLnBrk="0" fontAlgn="base" hangingPunct="0">
              <a:spcBef>
                <a:spcPct val="0"/>
              </a:spcBef>
              <a:spcAft>
                <a:spcPct val="0"/>
              </a:spcAft>
              <a:defRPr sz="2400">
                <a:solidFill>
                  <a:schemeClr val="tx1"/>
                </a:solidFill>
                <a:latin typeface="Times" pitchFamily="32" charset="0"/>
              </a:defRPr>
            </a:lvl8pPr>
            <a:lvl9pPr marL="3886200" indent="-228600" eaLnBrk="0" fontAlgn="base" hangingPunct="0">
              <a:spcBef>
                <a:spcPct val="0"/>
              </a:spcBef>
              <a:spcAft>
                <a:spcPct val="0"/>
              </a:spcAft>
              <a:defRPr sz="2400">
                <a:solidFill>
                  <a:schemeClr val="tx1"/>
                </a:solidFill>
                <a:latin typeface="Times" pitchFamily="32" charset="0"/>
              </a:defRPr>
            </a:lvl9pPr>
          </a:lstStyle>
          <a:p>
            <a:pPr defTabSz="914400"/>
            <a:r>
              <a:rPr lang="en-GB" sz="1700" dirty="0">
                <a:solidFill>
                  <a:srgbClr val="002060"/>
                </a:solidFill>
                <a:latin typeface="Calibri"/>
              </a:rPr>
              <a:t>Keri Facer is Professor of Education at the Education and Social Research Institute, Manchester Metropolitan University. She leads the Create Research Group in digital cultures, informal learning and educational change.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510" y="2010708"/>
            <a:ext cx="9525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0352" y="5082332"/>
            <a:ext cx="952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7135" y="1628800"/>
            <a:ext cx="1105303" cy="369332"/>
          </a:xfrm>
          <a:prstGeom prst="rect">
            <a:avLst/>
          </a:prstGeom>
          <a:noFill/>
        </p:spPr>
        <p:txBody>
          <a:bodyPr wrap="none" rtlCol="0">
            <a:spAutoFit/>
          </a:bodyPr>
          <a:lstStyle/>
          <a:p>
            <a:pPr defTabSz="914400"/>
            <a:r>
              <a:rPr lang="en-GB" b="1" dirty="0" smtClean="0">
                <a:solidFill>
                  <a:srgbClr val="002060"/>
                </a:solidFill>
              </a:rPr>
              <a:t>Presenter</a:t>
            </a:r>
            <a:endParaRPr lang="en-GB" b="1" dirty="0">
              <a:solidFill>
                <a:srgbClr val="002060"/>
              </a:solidFill>
            </a:endParaRPr>
          </a:p>
        </p:txBody>
      </p:sp>
      <p:sp>
        <p:nvSpPr>
          <p:cNvPr id="12" name="TextBox 11"/>
          <p:cNvSpPr txBox="1"/>
          <p:nvPr/>
        </p:nvSpPr>
        <p:spPr>
          <a:xfrm>
            <a:off x="7613281" y="4713000"/>
            <a:ext cx="1135183" cy="369332"/>
          </a:xfrm>
          <a:prstGeom prst="rect">
            <a:avLst/>
          </a:prstGeom>
          <a:noFill/>
        </p:spPr>
        <p:txBody>
          <a:bodyPr wrap="none" rtlCol="0">
            <a:spAutoFit/>
          </a:bodyPr>
          <a:lstStyle/>
          <a:p>
            <a:pPr defTabSz="914400"/>
            <a:r>
              <a:rPr lang="en-GB" b="1" dirty="0" smtClean="0">
                <a:solidFill>
                  <a:srgbClr val="002060"/>
                </a:solidFill>
              </a:rPr>
              <a:t>Facilitator</a:t>
            </a:r>
            <a:endParaRPr lang="en-GB" b="1" dirty="0">
              <a:solidFill>
                <a:srgbClr val="002060"/>
              </a:solidFill>
            </a:endParaRPr>
          </a:p>
        </p:txBody>
      </p:sp>
      <p:sp>
        <p:nvSpPr>
          <p:cNvPr id="5" name="Rectangle 4"/>
          <p:cNvSpPr/>
          <p:nvPr/>
        </p:nvSpPr>
        <p:spPr>
          <a:xfrm>
            <a:off x="1619672" y="5013176"/>
            <a:ext cx="6039268" cy="1138773"/>
          </a:xfrm>
          <a:prstGeom prst="rect">
            <a:avLst/>
          </a:prstGeom>
        </p:spPr>
        <p:txBody>
          <a:bodyPr wrap="square">
            <a:spAutoFit/>
          </a:bodyPr>
          <a:lstStyle/>
          <a:p>
            <a:pPr algn="r" defTabSz="914400"/>
            <a:r>
              <a:rPr lang="en-GB" sz="1700" dirty="0" smtClean="0">
                <a:solidFill>
                  <a:srgbClr val="002060"/>
                </a:solidFill>
              </a:rPr>
              <a:t>Helen Beetham </a:t>
            </a:r>
            <a:r>
              <a:rPr lang="en-GB" sz="1700" dirty="0">
                <a:solidFill>
                  <a:srgbClr val="002060"/>
                </a:solidFill>
              </a:rPr>
              <a:t>is a Consultant to JISC, in  which role she supports JISC work on learning literacies for a digital age, curriculum design and Open Educational Resources, as well as other aspects of e-Learning  development and strategy. </a:t>
            </a:r>
          </a:p>
        </p:txBody>
      </p:sp>
    </p:spTree>
    <p:extLst>
      <p:ext uri="{BB962C8B-B14F-4D97-AF65-F5344CB8AC3E}">
        <p14:creationId xmlns:p14="http://schemas.microsoft.com/office/powerpoint/2010/main" val="346910661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a:t>The beyond current horizons programme</a:t>
            </a:r>
          </a:p>
        </p:txBody>
      </p:sp>
      <p:sp>
        <p:nvSpPr>
          <p:cNvPr id="3" name="Text Placeholder 2"/>
          <p:cNvSpPr>
            <a:spLocks noGrp="1"/>
          </p:cNvSpPr>
          <p:nvPr>
            <p:ph type="body" idx="1"/>
          </p:nvPr>
        </p:nvSpPr>
        <p:spPr/>
        <p:txBody>
          <a:bodyPr/>
          <a:lstStyle/>
          <a:p>
            <a:pPr>
              <a:defRPr/>
            </a:pPr>
            <a:r>
              <a:rPr lang="en-US" dirty="0"/>
              <a:t>www.beyondcurrenthorizons.org.uk</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BCH Programme Aim</a:t>
            </a:r>
          </a:p>
        </p:txBody>
      </p:sp>
      <p:sp>
        <p:nvSpPr>
          <p:cNvPr id="22531" name="Content Placeholder 2"/>
          <p:cNvSpPr>
            <a:spLocks noGrp="1"/>
          </p:cNvSpPr>
          <p:nvPr>
            <p:ph sz="quarter" idx="1"/>
          </p:nvPr>
        </p:nvSpPr>
        <p:spPr>
          <a:xfrm>
            <a:off x="457200" y="1447800"/>
            <a:ext cx="8229600" cy="4709160"/>
          </a:xfrm>
        </p:spPr>
        <p:txBody>
          <a:bodyPr/>
          <a:lstStyle/>
          <a:p>
            <a:r>
              <a:rPr lang="en-US" sz="2800" dirty="0" smtClean="0"/>
              <a:t>To build a set of long term future scenarios for education in the context of social &amp; technological change 2025 and beyond</a:t>
            </a:r>
          </a:p>
          <a:p>
            <a:endParaRPr lang="en-US" sz="2800" dirty="0" smtClean="0"/>
          </a:p>
          <a:p>
            <a:r>
              <a:rPr lang="en-US" sz="2800" dirty="0" smtClean="0"/>
              <a:t>Funded by DCSF 2007-2009</a:t>
            </a:r>
          </a:p>
          <a:p>
            <a:pPr lvl="1"/>
            <a:r>
              <a:rPr lang="en-US" sz="2000" dirty="0" smtClean="0"/>
              <a:t>Team: Richard </a:t>
            </a:r>
            <a:r>
              <a:rPr lang="en-US" sz="2000" dirty="0" err="1" smtClean="0"/>
              <a:t>Sandford</a:t>
            </a:r>
            <a:r>
              <a:rPr lang="en-US" sz="2000" dirty="0" smtClean="0"/>
              <a:t>, Steve Sayers, Mary </a:t>
            </a:r>
            <a:r>
              <a:rPr lang="en-US" sz="2000" dirty="0" err="1" smtClean="0"/>
              <a:t>Ulicsak</a:t>
            </a:r>
            <a:r>
              <a:rPr lang="en-US" sz="2000" dirty="0" smtClean="0"/>
              <a:t>, Dan </a:t>
            </a:r>
            <a:r>
              <a:rPr lang="en-US" sz="2000" dirty="0" err="1" smtClean="0"/>
              <a:t>Sutch</a:t>
            </a:r>
            <a:r>
              <a:rPr lang="en-US" sz="2000" dirty="0" smtClean="0"/>
              <a:t>, Joanne O’Hagan, Helen </a:t>
            </a:r>
            <a:r>
              <a:rPr lang="en-US" sz="2000" dirty="0" err="1" smtClean="0"/>
              <a:t>Beetham</a:t>
            </a:r>
            <a:r>
              <a:rPr lang="en-US" sz="2000" dirty="0" smtClean="0"/>
              <a:t>, Helen Haste, Carey </a:t>
            </a:r>
            <a:r>
              <a:rPr lang="en-US" sz="2000" dirty="0" err="1" smtClean="0"/>
              <a:t>Jewitt</a:t>
            </a:r>
            <a:r>
              <a:rPr lang="en-US" sz="2000" dirty="0" smtClean="0"/>
              <a:t>, Sarah Harper, Rob Wilson, Jessica </a:t>
            </a:r>
            <a:r>
              <a:rPr lang="en-US" sz="2000" dirty="0" err="1" smtClean="0"/>
              <a:t>Pykett</a:t>
            </a:r>
            <a:r>
              <a:rPr lang="en-US" sz="2000" dirty="0" smtClean="0"/>
              <a:t>, Clara Lemon, Duncan Thompson, Cecilia </a:t>
            </a:r>
            <a:r>
              <a:rPr lang="en-US" sz="2000" dirty="0" err="1" smtClean="0"/>
              <a:t>Thirlway</a:t>
            </a:r>
            <a:r>
              <a:rPr lang="en-US" sz="2000" dirty="0" smtClean="0"/>
              <a:t>, </a:t>
            </a:r>
            <a:r>
              <a:rPr lang="en-US" sz="2000" dirty="0" err="1" smtClean="0"/>
              <a:t>Lacia</a:t>
            </a:r>
            <a:r>
              <a:rPr lang="en-US" sz="2000" dirty="0" smtClean="0"/>
              <a:t> Ashman, Graham Hopkins and many others…</a:t>
            </a:r>
          </a:p>
          <a:p>
            <a:endParaRPr lang="en-US" sz="2800" dirty="0" smtClean="0"/>
          </a:p>
          <a:p>
            <a:pPr>
              <a:buFont typeface="Arial" pitchFamily="-65" charset="0"/>
              <a:buNone/>
            </a:pPr>
            <a:endParaRPr lang="en-US" sz="2800" dirty="0" smtClean="0"/>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The process 2007-2009</a:t>
            </a:r>
          </a:p>
        </p:txBody>
      </p:sp>
      <p:sp>
        <p:nvSpPr>
          <p:cNvPr id="23555" name="Content Placeholder 2"/>
          <p:cNvSpPr>
            <a:spLocks noGrp="1"/>
          </p:cNvSpPr>
          <p:nvPr>
            <p:ph sz="quarter" idx="1"/>
          </p:nvPr>
        </p:nvSpPr>
        <p:spPr>
          <a:xfrm>
            <a:off x="457200" y="1417638"/>
            <a:ext cx="8229600" cy="5287962"/>
          </a:xfrm>
        </p:spPr>
        <p:txBody>
          <a:bodyPr rtlCol="0">
            <a:normAutofit fontScale="85000" lnSpcReduction="20000"/>
          </a:bodyPr>
          <a:lstStyle/>
          <a:p>
            <a:pPr marL="274320" lvl="1">
              <a:spcBef>
                <a:spcPts val="600"/>
              </a:spcBef>
              <a:spcAft>
                <a:spcPts val="1800"/>
              </a:spcAft>
              <a:buClr>
                <a:schemeClr val="accent1"/>
              </a:buClr>
              <a:defRPr/>
            </a:pPr>
            <a:r>
              <a:rPr lang="en-US" sz="2581" i="1" dirty="0" smtClean="0">
                <a:solidFill>
                  <a:schemeClr val="accent3">
                    <a:lumMod val="50000"/>
                  </a:schemeClr>
                </a:solidFill>
              </a:rPr>
              <a:t>Probable futures : </a:t>
            </a:r>
            <a:r>
              <a:rPr lang="en-US" sz="2581" dirty="0" smtClean="0">
                <a:solidFill>
                  <a:schemeClr val="accent1">
                    <a:lumMod val="50000"/>
                  </a:schemeClr>
                </a:solidFill>
              </a:rPr>
              <a:t>exploring potential future inter-relationships between existing social forces and technological developments </a:t>
            </a:r>
          </a:p>
          <a:p>
            <a:pPr lvl="1" fontAlgn="auto">
              <a:spcAft>
                <a:spcPts val="1800"/>
              </a:spcAft>
              <a:buFont typeface="Arial"/>
              <a:buChar char="–"/>
              <a:defRPr/>
            </a:pPr>
            <a:r>
              <a:rPr lang="en-US" dirty="0" smtClean="0">
                <a:solidFill>
                  <a:schemeClr val="accent1">
                    <a:lumMod val="50000"/>
                  </a:schemeClr>
                </a:solidFill>
                <a:ea typeface="+mn-ea"/>
              </a:rPr>
              <a:t>commissioning 84 scientific and social-scientific reviews</a:t>
            </a:r>
          </a:p>
          <a:p>
            <a:pPr>
              <a:spcAft>
                <a:spcPts val="1800"/>
              </a:spcAft>
              <a:defRPr/>
            </a:pPr>
            <a:r>
              <a:rPr lang="en-US" sz="2588" i="1" dirty="0" smtClean="0">
                <a:solidFill>
                  <a:schemeClr val="accent3">
                    <a:lumMod val="50000"/>
                  </a:schemeClr>
                </a:solidFill>
              </a:rPr>
              <a:t>Possible futures</a:t>
            </a:r>
            <a:r>
              <a:rPr lang="en-US" dirty="0" smtClean="0">
                <a:solidFill>
                  <a:srgbClr val="4F6228"/>
                </a:solidFill>
                <a:ea typeface="+mn-ea"/>
                <a:cs typeface="+mn-cs"/>
              </a:rPr>
              <a:t>: </a:t>
            </a:r>
            <a:r>
              <a:rPr lang="en-US" dirty="0" smtClean="0">
                <a:solidFill>
                  <a:schemeClr val="accent1">
                    <a:lumMod val="50000"/>
                  </a:schemeClr>
                </a:solidFill>
                <a:ea typeface="+mn-ea"/>
                <a:cs typeface="+mn-cs"/>
              </a:rPr>
              <a:t>exploring potential inter-relationships between emergent social forces and technological developments </a:t>
            </a:r>
          </a:p>
          <a:p>
            <a:pPr lvl="1" fontAlgn="auto">
              <a:spcAft>
                <a:spcPts val="1800"/>
              </a:spcAft>
              <a:buFont typeface="Arial"/>
              <a:buChar char="–"/>
              <a:defRPr/>
            </a:pPr>
            <a:r>
              <a:rPr lang="en-US" dirty="0" smtClean="0">
                <a:solidFill>
                  <a:schemeClr val="accent1">
                    <a:lumMod val="50000"/>
                  </a:schemeClr>
                </a:solidFill>
                <a:ea typeface="+mn-ea"/>
              </a:rPr>
              <a:t>conducting interviews, events and discussions with over 150 leading thinkers, researchers and organisations. Building a set of potential future scenarios for education. </a:t>
            </a:r>
          </a:p>
          <a:p>
            <a:pPr>
              <a:spcAft>
                <a:spcPts val="1800"/>
              </a:spcAft>
              <a:defRPr/>
            </a:pPr>
            <a:r>
              <a:rPr lang="en-US" sz="2588" i="1" dirty="0" smtClean="0">
                <a:solidFill>
                  <a:schemeClr val="accent3">
                    <a:lumMod val="50000"/>
                  </a:schemeClr>
                </a:solidFill>
              </a:rPr>
              <a:t>Preferable futures</a:t>
            </a:r>
            <a:r>
              <a:rPr lang="en-US" dirty="0" smtClean="0">
                <a:solidFill>
                  <a:schemeClr val="accent1">
                    <a:lumMod val="50000"/>
                  </a:schemeClr>
                </a:solidFill>
                <a:ea typeface="+mn-ea"/>
                <a:cs typeface="+mn-cs"/>
              </a:rPr>
              <a:t>: exploring the future developments individuals and groups want to see emerge and which they are already working to make happen</a:t>
            </a:r>
          </a:p>
          <a:p>
            <a:pPr lvl="1" fontAlgn="auto">
              <a:spcAft>
                <a:spcPts val="1800"/>
              </a:spcAft>
              <a:buFont typeface="Arial"/>
              <a:buChar char="–"/>
              <a:defRPr/>
            </a:pPr>
            <a:r>
              <a:rPr lang="en-US" dirty="0" smtClean="0">
                <a:solidFill>
                  <a:schemeClr val="accent1">
                    <a:lumMod val="50000"/>
                  </a:schemeClr>
                </a:solidFill>
                <a:ea typeface="+mn-ea"/>
              </a:rPr>
              <a:t>running online and face to face engagement activities with over 500 education stakeholders</a:t>
            </a:r>
          </a:p>
          <a:p>
            <a:pPr lvl="1" fontAlgn="auto">
              <a:spcAft>
                <a:spcPts val="0"/>
              </a:spcAft>
              <a:buFont typeface="Arial"/>
              <a:buChar char="–"/>
              <a:defRPr/>
            </a:pPr>
            <a:endParaRPr lang="en-US" sz="2400" dirty="0" smtClean="0">
              <a:solidFill>
                <a:schemeClr val="accent1">
                  <a:lumMod val="50000"/>
                </a:schemeClr>
              </a:solidFill>
              <a:ea typeface="+mn-ea"/>
            </a:endParaRPr>
          </a:p>
          <a:p>
            <a:pPr fontAlgn="auto">
              <a:spcAft>
                <a:spcPts val="0"/>
              </a:spcAft>
              <a:buFont typeface="Arial"/>
              <a:buChar char="•"/>
              <a:defRPr/>
            </a:pPr>
            <a:endParaRPr lang="en-US" dirty="0" smtClean="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t>Socio-technical futures to 2025</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57200" y="273050"/>
            <a:ext cx="3276600" cy="1162050"/>
          </a:xfrm>
        </p:spPr>
        <p:txBody>
          <a:bodyPr>
            <a:normAutofit fontScale="90000"/>
          </a:bodyPr>
          <a:lstStyle/>
          <a:p>
            <a:pPr eaLnBrk="1" hangingPunct="1"/>
            <a:r>
              <a:rPr lang="en-US" sz="2400" dirty="0" smtClean="0"/>
              <a:t>1.  We </a:t>
            </a:r>
            <a:r>
              <a:rPr lang="en-US" sz="2400" dirty="0"/>
              <a:t>will have the capacity to ‘know more stuff about more stuff’ </a:t>
            </a:r>
          </a:p>
        </p:txBody>
      </p:sp>
      <p:sp>
        <p:nvSpPr>
          <p:cNvPr id="28675" name="Text Placeholder 5"/>
          <p:cNvSpPr>
            <a:spLocks noGrp="1"/>
          </p:cNvSpPr>
          <p:nvPr>
            <p:ph type="body" idx="2"/>
          </p:nvPr>
        </p:nvSpPr>
        <p:spPr>
          <a:xfrm>
            <a:off x="457200" y="1676400"/>
            <a:ext cx="3008313" cy="4449763"/>
          </a:xfrm>
        </p:spPr>
        <p:txBody>
          <a:bodyPr>
            <a:normAutofit fontScale="77500" lnSpcReduction="20000"/>
          </a:bodyPr>
          <a:lstStyle/>
          <a:p>
            <a:pPr eaLnBrk="1" hangingPunct="1">
              <a:spcAft>
                <a:spcPts val="1200"/>
              </a:spcAft>
            </a:pPr>
            <a:r>
              <a:rPr lang="en-US" sz="1882" dirty="0"/>
              <a:t>Social trends toward accountability and security, </a:t>
            </a:r>
          </a:p>
          <a:p>
            <a:pPr eaLnBrk="1" hangingPunct="1">
              <a:spcAft>
                <a:spcPts val="1200"/>
              </a:spcAft>
            </a:pPr>
            <a:r>
              <a:rPr lang="en-US" sz="1882" dirty="0"/>
              <a:t>The decreasing cost and increasing availability of digital storage capacity,</a:t>
            </a:r>
          </a:p>
          <a:p>
            <a:pPr eaLnBrk="1" hangingPunct="1">
              <a:spcAft>
                <a:spcPts val="1200"/>
              </a:spcAft>
            </a:pPr>
            <a:r>
              <a:rPr lang="en-US" sz="1882" dirty="0"/>
              <a:t>The development of new forms of bio- and genetic information, </a:t>
            </a:r>
          </a:p>
          <a:p>
            <a:pPr eaLnBrk="1" hangingPunct="1">
              <a:spcAft>
                <a:spcPts val="1200"/>
              </a:spcAft>
            </a:pPr>
            <a:r>
              <a:rPr lang="en-US" sz="1882" dirty="0"/>
              <a:t>The ability to digitally tag almost any physical object, space or person, </a:t>
            </a:r>
          </a:p>
          <a:p>
            <a:pPr eaLnBrk="1" hangingPunct="1">
              <a:spcAft>
                <a:spcPts val="1200"/>
              </a:spcAft>
            </a:pPr>
            <a:r>
              <a:rPr lang="en-US" sz="1882" dirty="0"/>
              <a:t>The ability to represent information in more diverse media; </a:t>
            </a:r>
          </a:p>
          <a:p>
            <a:pPr eaLnBrk="1" hangingPunct="1"/>
            <a:endParaRPr lang="en-GB" sz="1300" dirty="0"/>
          </a:p>
          <a:p>
            <a:pPr eaLnBrk="1" hangingPunct="1"/>
            <a:endParaRPr lang="en-US" sz="1300" dirty="0"/>
          </a:p>
        </p:txBody>
      </p:sp>
      <p:pic>
        <p:nvPicPr>
          <p:cNvPr id="28677" name="Picture 7" descr="Noah Sussman Tumbollage.jpg"/>
          <p:cNvPicPr>
            <a:picLocks noChangeAspect="1"/>
          </p:cNvPicPr>
          <p:nvPr/>
        </p:nvPicPr>
        <p:blipFill>
          <a:blip r:embed="rId2"/>
          <a:srcRect/>
          <a:stretch>
            <a:fillRect/>
          </a:stretch>
        </p:blipFill>
        <p:spPr bwMode="auto">
          <a:xfrm>
            <a:off x="3733800" y="1435100"/>
            <a:ext cx="5133975" cy="3994150"/>
          </a:xfrm>
          <a:prstGeom prst="rect">
            <a:avLst/>
          </a:prstGeom>
          <a:noFill/>
          <a:ln w="9525">
            <a:noFill/>
            <a:miter lim="800000"/>
            <a:headEnd/>
            <a:tailEnd/>
          </a:ln>
        </p:spPr>
      </p:pic>
      <p:sp>
        <p:nvSpPr>
          <p:cNvPr id="28678" name="TextBox 8"/>
          <p:cNvSpPr txBox="1">
            <a:spLocks noChangeArrowheads="1"/>
          </p:cNvSpPr>
          <p:nvPr/>
        </p:nvSpPr>
        <p:spPr bwMode="auto">
          <a:xfrm>
            <a:off x="4191000" y="5664200"/>
            <a:ext cx="4495800" cy="461963"/>
          </a:xfrm>
          <a:prstGeom prst="rect">
            <a:avLst/>
          </a:prstGeom>
          <a:noFill/>
          <a:ln w="9525">
            <a:noFill/>
            <a:miter lim="800000"/>
            <a:headEnd/>
            <a:tailEnd/>
          </a:ln>
        </p:spPr>
        <p:txBody>
          <a:bodyPr>
            <a:prstTxWarp prst="textNoShape">
              <a:avLst/>
            </a:prstTxWarp>
            <a:spAutoFit/>
          </a:bodyPr>
          <a:lstStyle/>
          <a:p>
            <a:r>
              <a:rPr lang="en-US" sz="1200"/>
              <a:t>Image by Noah Sussman Tumbollage (Creative Commons License applies)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a:xfrm>
            <a:off x="457200" y="273050"/>
            <a:ext cx="3352800" cy="641350"/>
          </a:xfrm>
        </p:spPr>
        <p:txBody>
          <a:bodyPr>
            <a:normAutofit fontScale="90000"/>
          </a:bodyPr>
          <a:lstStyle/>
          <a:p>
            <a:pPr eaLnBrk="1" hangingPunct="1"/>
            <a:r>
              <a:rPr lang="en-US" sz="2400" dirty="0" smtClean="0"/>
              <a:t>2.  The </a:t>
            </a:r>
            <a:r>
              <a:rPr lang="en-US" sz="2400" dirty="0"/>
              <a:t>personal ‘cloud’</a:t>
            </a:r>
          </a:p>
        </p:txBody>
      </p:sp>
      <p:sp>
        <p:nvSpPr>
          <p:cNvPr id="29699" name="Text Placeholder 5"/>
          <p:cNvSpPr>
            <a:spLocks noGrp="1"/>
          </p:cNvSpPr>
          <p:nvPr>
            <p:ph type="body" idx="2"/>
          </p:nvPr>
        </p:nvSpPr>
        <p:spPr>
          <a:xfrm>
            <a:off x="457200" y="1144588"/>
            <a:ext cx="3008313" cy="5211762"/>
          </a:xfrm>
        </p:spPr>
        <p:txBody>
          <a:bodyPr>
            <a:normAutofit/>
          </a:bodyPr>
          <a:lstStyle/>
          <a:p>
            <a:pPr>
              <a:spcAft>
                <a:spcPts val="1200"/>
              </a:spcAft>
            </a:pPr>
            <a:r>
              <a:rPr lang="en-US" sz="1500" dirty="0"/>
              <a:t>The capacity to connect to a network, and be constantly connected to knowledge, resources, people and tools</a:t>
            </a:r>
            <a:r>
              <a:rPr lang="en-US" sz="1500" dirty="0" smtClean="0"/>
              <a:t> </a:t>
            </a:r>
          </a:p>
          <a:p>
            <a:pPr>
              <a:spcAft>
                <a:spcPts val="1200"/>
              </a:spcAft>
            </a:pPr>
            <a:r>
              <a:rPr lang="en-US" sz="1500" dirty="0"/>
              <a:t>Expectations of ‘perpetual contact’ with diverse networks and communities, both physical and virtual.</a:t>
            </a:r>
            <a:r>
              <a:rPr lang="en-US" sz="1500" dirty="0" smtClean="0"/>
              <a:t> </a:t>
            </a:r>
          </a:p>
          <a:p>
            <a:pPr>
              <a:spcAft>
                <a:spcPts val="1200"/>
              </a:spcAft>
            </a:pPr>
            <a:r>
              <a:rPr lang="en-US" sz="1500" dirty="0"/>
              <a:t>Mobile/distributed families creating new notions of ‘absent presence</a:t>
            </a:r>
            <a:r>
              <a:rPr lang="en-US" sz="1500" dirty="0" smtClean="0"/>
              <a:t>’</a:t>
            </a:r>
          </a:p>
          <a:p>
            <a:pPr>
              <a:spcAft>
                <a:spcPts val="1200"/>
              </a:spcAft>
            </a:pPr>
            <a:r>
              <a:rPr lang="en-US" sz="1500" dirty="0"/>
              <a:t>My filter systems/friends – shaping what information I </a:t>
            </a:r>
            <a:r>
              <a:rPr lang="en-US" sz="1500" dirty="0" smtClean="0"/>
              <a:t>get</a:t>
            </a:r>
          </a:p>
          <a:p>
            <a:pPr>
              <a:spcAft>
                <a:spcPts val="1200"/>
              </a:spcAft>
            </a:pPr>
            <a:r>
              <a:rPr lang="en-US" sz="1500" dirty="0" smtClean="0"/>
              <a:t>My systems shaping what information I get</a:t>
            </a:r>
          </a:p>
          <a:p>
            <a:pPr eaLnBrk="1" hangingPunct="1"/>
            <a:endParaRPr lang="en-US" sz="1800" dirty="0"/>
          </a:p>
        </p:txBody>
      </p:sp>
      <p:sp>
        <p:nvSpPr>
          <p:cNvPr id="29701" name="TextBox 7"/>
          <p:cNvSpPr txBox="1">
            <a:spLocks noChangeArrowheads="1"/>
          </p:cNvSpPr>
          <p:nvPr/>
        </p:nvSpPr>
        <p:spPr bwMode="auto">
          <a:xfrm>
            <a:off x="4191000" y="5597525"/>
            <a:ext cx="4495800" cy="276225"/>
          </a:xfrm>
          <a:prstGeom prst="rect">
            <a:avLst/>
          </a:prstGeom>
          <a:noFill/>
          <a:ln w="9525">
            <a:noFill/>
            <a:miter lim="800000"/>
            <a:headEnd/>
            <a:tailEnd/>
          </a:ln>
        </p:spPr>
        <p:txBody>
          <a:bodyPr>
            <a:prstTxWarp prst="textNoShape">
              <a:avLst/>
            </a:prstTxWarp>
            <a:spAutoFit/>
          </a:bodyPr>
          <a:lstStyle/>
          <a:p>
            <a:r>
              <a:rPr lang="en-US" sz="1200"/>
              <a:t>Image by Noah Sussman – Creative Commons License Applies</a:t>
            </a:r>
          </a:p>
        </p:txBody>
      </p:sp>
      <p:pic>
        <p:nvPicPr>
          <p:cNvPr id="29702" name="Picture 8" descr="Map of Epicurious.com from Noah Sussman.jpg"/>
          <p:cNvPicPr>
            <a:picLocks noChangeAspect="1"/>
          </p:cNvPicPr>
          <p:nvPr/>
        </p:nvPicPr>
        <p:blipFill>
          <a:blip r:embed="rId2"/>
          <a:srcRect/>
          <a:stretch>
            <a:fillRect/>
          </a:stretch>
        </p:blipFill>
        <p:spPr bwMode="auto">
          <a:xfrm>
            <a:off x="3930650" y="685800"/>
            <a:ext cx="4756150" cy="477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4"/>
          <p:cNvSpPr>
            <a:spLocks noGrp="1"/>
          </p:cNvSpPr>
          <p:nvPr>
            <p:ph type="title"/>
          </p:nvPr>
        </p:nvSpPr>
        <p:spPr>
          <a:xfrm>
            <a:off x="457200" y="273050"/>
            <a:ext cx="3276600" cy="1403350"/>
          </a:xfrm>
        </p:spPr>
        <p:txBody>
          <a:bodyPr>
            <a:noAutofit/>
          </a:bodyPr>
          <a:lstStyle/>
          <a:p>
            <a:r>
              <a:rPr lang="en-US" sz="2200" dirty="0" smtClean="0"/>
              <a:t>3. Working and living alongside machines becomes increasingly normal </a:t>
            </a:r>
          </a:p>
        </p:txBody>
      </p:sp>
      <p:sp>
        <p:nvSpPr>
          <p:cNvPr id="27651" name="Text Placeholder 6"/>
          <p:cNvSpPr>
            <a:spLocks noGrp="1"/>
          </p:cNvSpPr>
          <p:nvPr>
            <p:ph type="body" idx="2"/>
          </p:nvPr>
        </p:nvSpPr>
        <p:spPr>
          <a:xfrm>
            <a:off x="457200" y="1920875"/>
            <a:ext cx="3733800" cy="4800600"/>
          </a:xfrm>
        </p:spPr>
        <p:txBody>
          <a:bodyPr>
            <a:normAutofit/>
          </a:bodyPr>
          <a:lstStyle/>
          <a:p>
            <a:pPr>
              <a:spcAft>
                <a:spcPts val="1200"/>
              </a:spcAft>
            </a:pPr>
            <a:r>
              <a:rPr lang="en-US" dirty="0" smtClean="0"/>
              <a:t>Devolving responsibility to machines: simple manual tasks or outsourcing the management of complex systems</a:t>
            </a:r>
          </a:p>
          <a:p>
            <a:pPr>
              <a:spcAft>
                <a:spcPts val="1200"/>
              </a:spcAft>
            </a:pPr>
            <a:r>
              <a:rPr lang="en-US" dirty="0" smtClean="0"/>
              <a:t>Cosmetic Pharmacology &amp; Intelligent Prostheses (Brain-computer interfaces) </a:t>
            </a:r>
          </a:p>
          <a:p>
            <a:pPr>
              <a:spcAft>
                <a:spcPts val="1200"/>
              </a:spcAft>
            </a:pPr>
            <a:r>
              <a:rPr lang="en-US" dirty="0" smtClean="0"/>
              <a:t>Different generations with different degrees of comfort in delegating power and responsibility to machines. </a:t>
            </a:r>
          </a:p>
          <a:p>
            <a:pPr>
              <a:spcAft>
                <a:spcPts val="1200"/>
              </a:spcAft>
            </a:pPr>
            <a:r>
              <a:rPr lang="en-US" dirty="0" smtClean="0"/>
              <a:t>Growing computers – ethics? </a:t>
            </a:r>
          </a:p>
          <a:p>
            <a:pPr eaLnBrk="1" hangingPunct="1">
              <a:lnSpc>
                <a:spcPct val="90000"/>
              </a:lnSpc>
            </a:pPr>
            <a:endParaRPr lang="en-US" dirty="0">
              <a:solidFill>
                <a:srgbClr val="254061"/>
              </a:solidFill>
            </a:endParaRPr>
          </a:p>
        </p:txBody>
      </p:sp>
      <p:pic>
        <p:nvPicPr>
          <p:cNvPr id="27652" name="Picture 7" descr="ROVER-2x300.jpg"/>
          <p:cNvPicPr>
            <a:picLocks noChangeAspect="1"/>
          </p:cNvPicPr>
          <p:nvPr/>
        </p:nvPicPr>
        <p:blipFill>
          <a:blip r:embed="rId2"/>
          <a:srcRect/>
          <a:stretch>
            <a:fillRect/>
          </a:stretch>
        </p:blipFill>
        <p:spPr bwMode="auto">
          <a:xfrm>
            <a:off x="4572000" y="273050"/>
            <a:ext cx="2286000" cy="4175125"/>
          </a:xfrm>
          <a:prstGeom prst="rect">
            <a:avLst/>
          </a:prstGeom>
          <a:noFill/>
          <a:ln w="9525">
            <a:noFill/>
            <a:miter lim="800000"/>
            <a:headEnd/>
            <a:tailEnd/>
          </a:ln>
        </p:spPr>
      </p:pic>
      <p:sp>
        <p:nvSpPr>
          <p:cNvPr id="27654" name="TextBox 5"/>
          <p:cNvSpPr txBox="1">
            <a:spLocks noChangeArrowheads="1"/>
          </p:cNvSpPr>
          <p:nvPr/>
        </p:nvSpPr>
        <p:spPr bwMode="auto">
          <a:xfrm>
            <a:off x="4572000" y="3986212"/>
            <a:ext cx="2286000" cy="461963"/>
          </a:xfrm>
          <a:prstGeom prst="rect">
            <a:avLst/>
          </a:prstGeom>
          <a:noFill/>
          <a:ln w="9525">
            <a:noFill/>
            <a:miter lim="800000"/>
            <a:headEnd/>
            <a:tailEnd/>
          </a:ln>
        </p:spPr>
        <p:txBody>
          <a:bodyPr>
            <a:prstTxWarp prst="textNoShape">
              <a:avLst/>
            </a:prstTxWarp>
            <a:spAutoFit/>
          </a:bodyPr>
          <a:lstStyle/>
          <a:p>
            <a:r>
              <a:rPr lang="en-US" sz="1200" dirty="0"/>
              <a:t>Image from Andrew Harrison, DEGW</a:t>
            </a:r>
          </a:p>
        </p:txBody>
      </p:sp>
      <p:pic>
        <p:nvPicPr>
          <p:cNvPr id="27655" name="Picture 6" descr="Prosthetic image (patterned Flickr).jpg"/>
          <p:cNvPicPr>
            <a:picLocks noChangeAspect="1"/>
          </p:cNvPicPr>
          <p:nvPr/>
        </p:nvPicPr>
        <p:blipFill>
          <a:blip r:embed="rId3"/>
          <a:srcRect/>
          <a:stretch>
            <a:fillRect/>
          </a:stretch>
        </p:blipFill>
        <p:spPr bwMode="auto">
          <a:xfrm>
            <a:off x="6553200" y="2286000"/>
            <a:ext cx="2411413" cy="3617913"/>
          </a:xfrm>
          <a:prstGeom prst="rect">
            <a:avLst/>
          </a:prstGeom>
          <a:noFill/>
          <a:ln w="9525">
            <a:noFill/>
            <a:miter lim="800000"/>
            <a:headEnd/>
            <a:tailEnd/>
          </a:ln>
        </p:spPr>
      </p:pic>
      <p:sp>
        <p:nvSpPr>
          <p:cNvPr id="27656" name="TextBox 7"/>
          <p:cNvSpPr txBox="1">
            <a:spLocks noChangeArrowheads="1"/>
          </p:cNvSpPr>
          <p:nvPr/>
        </p:nvSpPr>
        <p:spPr bwMode="auto">
          <a:xfrm>
            <a:off x="6096000" y="5903913"/>
            <a:ext cx="3048000" cy="461962"/>
          </a:xfrm>
          <a:prstGeom prst="rect">
            <a:avLst/>
          </a:prstGeom>
          <a:noFill/>
          <a:ln w="9525">
            <a:noFill/>
            <a:miter lim="800000"/>
            <a:headEnd/>
            <a:tailEnd/>
          </a:ln>
        </p:spPr>
        <p:txBody>
          <a:bodyPr>
            <a:prstTxWarp prst="textNoShape">
              <a:avLst/>
            </a:prstTxWarp>
            <a:spAutoFit/>
          </a:bodyPr>
          <a:lstStyle/>
          <a:p>
            <a:r>
              <a:rPr lang="en-US" sz="1200"/>
              <a:t>Patterned (Flickr): Creative Commons License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4"/>
          <p:cNvSpPr>
            <a:spLocks noGrp="1"/>
          </p:cNvSpPr>
          <p:nvPr>
            <p:ph type="title"/>
          </p:nvPr>
        </p:nvSpPr>
        <p:spPr/>
        <p:txBody>
          <a:bodyPr/>
          <a:lstStyle/>
          <a:p>
            <a:r>
              <a:rPr lang="en-US" dirty="0" smtClean="0"/>
              <a:t>4. Changing organisation of space</a:t>
            </a:r>
            <a:endParaRPr lang="en-US" dirty="0"/>
          </a:p>
        </p:txBody>
      </p:sp>
      <p:sp>
        <p:nvSpPr>
          <p:cNvPr id="30723" name="Text Placeholder 6"/>
          <p:cNvSpPr>
            <a:spLocks noGrp="1"/>
          </p:cNvSpPr>
          <p:nvPr>
            <p:ph type="body" idx="2"/>
          </p:nvPr>
        </p:nvSpPr>
        <p:spPr>
          <a:xfrm>
            <a:off x="6324600" y="1219200"/>
            <a:ext cx="2819400" cy="5181600"/>
          </a:xfrm>
        </p:spPr>
        <p:txBody>
          <a:bodyPr>
            <a:normAutofit fontScale="77500" lnSpcReduction="20000"/>
          </a:bodyPr>
          <a:lstStyle/>
          <a:p>
            <a:r>
              <a:rPr lang="en-US" sz="2240" b="1" dirty="0" smtClean="0"/>
              <a:t>Distance matters less:</a:t>
            </a:r>
          </a:p>
          <a:p>
            <a:r>
              <a:rPr lang="en-US" sz="2240" dirty="0" smtClean="0"/>
              <a:t>Access information, people and resources anywhere</a:t>
            </a:r>
          </a:p>
          <a:p>
            <a:r>
              <a:rPr lang="en-US" sz="2240" dirty="0" smtClean="0"/>
              <a:t>Familiarity &amp; social etiquette of working at a distance</a:t>
            </a:r>
          </a:p>
          <a:p>
            <a:r>
              <a:rPr lang="en-US" sz="2240" dirty="0" smtClean="0"/>
              <a:t>Increased international migration &amp; decreased ease of frequent travel</a:t>
            </a:r>
          </a:p>
          <a:p>
            <a:r>
              <a:rPr lang="en-US" sz="2240" b="1" dirty="0" smtClean="0"/>
              <a:t>Geography still counts: </a:t>
            </a:r>
          </a:p>
          <a:p>
            <a:r>
              <a:rPr lang="en-US" sz="2240" dirty="0" smtClean="0"/>
              <a:t>Place plays a role as identity marker &amp; shapes regulatory/legal issues. Place shapes cultures of innovation, economies and exchange</a:t>
            </a:r>
          </a:p>
          <a:p>
            <a:endParaRPr lang="en-US" dirty="0"/>
          </a:p>
        </p:txBody>
      </p:sp>
      <p:pic>
        <p:nvPicPr>
          <p:cNvPr id="30725" name="Picture 7" descr="baby to baby video conference.jpg"/>
          <p:cNvPicPr>
            <a:picLocks noChangeAspect="1"/>
          </p:cNvPicPr>
          <p:nvPr/>
        </p:nvPicPr>
        <p:blipFill>
          <a:blip r:embed="rId2"/>
          <a:srcRect/>
          <a:stretch>
            <a:fillRect/>
          </a:stretch>
        </p:blipFill>
        <p:spPr bwMode="auto">
          <a:xfrm>
            <a:off x="914400" y="685800"/>
            <a:ext cx="4982278" cy="3966369"/>
          </a:xfrm>
          <a:prstGeom prst="rect">
            <a:avLst/>
          </a:prstGeom>
          <a:noFill/>
          <a:ln w="9525">
            <a:noFill/>
            <a:miter lim="800000"/>
            <a:headEnd/>
            <a:tailEnd/>
          </a:ln>
        </p:spPr>
      </p:pic>
      <p:sp>
        <p:nvSpPr>
          <p:cNvPr id="30726" name="TextBox 8"/>
          <p:cNvSpPr txBox="1">
            <a:spLocks noChangeArrowheads="1"/>
          </p:cNvSpPr>
          <p:nvPr/>
        </p:nvSpPr>
        <p:spPr bwMode="auto">
          <a:xfrm>
            <a:off x="914400" y="4374357"/>
            <a:ext cx="3810000" cy="277812"/>
          </a:xfrm>
          <a:prstGeom prst="rect">
            <a:avLst/>
          </a:prstGeom>
          <a:noFill/>
          <a:ln w="9525">
            <a:noFill/>
            <a:miter lim="800000"/>
            <a:headEnd/>
            <a:tailEnd/>
          </a:ln>
        </p:spPr>
        <p:txBody>
          <a:bodyPr>
            <a:prstTxWarp prst="textNoShape">
              <a:avLst/>
            </a:prstTxWarp>
            <a:spAutoFit/>
          </a:bodyPr>
          <a:lstStyle/>
          <a:p>
            <a:r>
              <a:rPr lang="en-US" sz="1200" dirty="0"/>
              <a:t>Lars </a:t>
            </a:r>
            <a:r>
              <a:rPr lang="en-US" sz="1200" dirty="0" err="1"/>
              <a:t>Plougmann</a:t>
            </a:r>
            <a:r>
              <a:rPr lang="en-US" sz="1200" dirty="0"/>
              <a:t>: creative commons license applies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4" name="Picture 7" descr="hotwl work space 2 brande jackson.jpg"/>
          <p:cNvPicPr>
            <a:picLocks noChangeAspect="1"/>
          </p:cNvPicPr>
          <p:nvPr/>
        </p:nvPicPr>
        <p:blipFill>
          <a:blip r:embed="rId2"/>
          <a:srcRect/>
          <a:stretch>
            <a:fillRect/>
          </a:stretch>
        </p:blipFill>
        <p:spPr bwMode="auto">
          <a:xfrm>
            <a:off x="4472400" y="2865438"/>
            <a:ext cx="3901663" cy="2925762"/>
          </a:xfrm>
          <a:prstGeom prst="rect">
            <a:avLst/>
          </a:prstGeom>
          <a:noFill/>
          <a:ln w="9525">
            <a:noFill/>
            <a:miter lim="800000"/>
            <a:headEnd/>
            <a:tailEnd/>
          </a:ln>
        </p:spPr>
      </p:pic>
      <p:sp>
        <p:nvSpPr>
          <p:cNvPr id="31746" name="Title 4"/>
          <p:cNvSpPr>
            <a:spLocks noGrp="1"/>
          </p:cNvSpPr>
          <p:nvPr>
            <p:ph type="title"/>
          </p:nvPr>
        </p:nvSpPr>
        <p:spPr>
          <a:xfrm>
            <a:off x="152400" y="273050"/>
            <a:ext cx="3352800" cy="1162050"/>
          </a:xfrm>
        </p:spPr>
        <p:txBody>
          <a:bodyPr/>
          <a:lstStyle/>
          <a:p>
            <a:pPr eaLnBrk="1" hangingPunct="1"/>
            <a:r>
              <a:rPr lang="en-US" sz="2400" dirty="0" smtClean="0"/>
              <a:t>5 Weakening </a:t>
            </a:r>
            <a:r>
              <a:rPr lang="en-US" sz="2400" dirty="0"/>
              <a:t>institutional boundaries </a:t>
            </a:r>
          </a:p>
        </p:txBody>
      </p:sp>
      <p:sp>
        <p:nvSpPr>
          <p:cNvPr id="31747" name="Text Placeholder 6"/>
          <p:cNvSpPr>
            <a:spLocks noGrp="1"/>
          </p:cNvSpPr>
          <p:nvPr>
            <p:ph type="body" idx="2"/>
          </p:nvPr>
        </p:nvSpPr>
        <p:spPr>
          <a:xfrm>
            <a:off x="152401" y="1741488"/>
            <a:ext cx="3048000" cy="4614862"/>
          </a:xfrm>
        </p:spPr>
        <p:txBody>
          <a:bodyPr>
            <a:normAutofit/>
          </a:bodyPr>
          <a:lstStyle/>
          <a:p>
            <a:pPr eaLnBrk="1" hangingPunct="1"/>
            <a:r>
              <a:rPr lang="en-US" dirty="0" smtClean="0"/>
              <a:t>Cultural shifts: younger age groups merging working and leisure practices</a:t>
            </a:r>
          </a:p>
          <a:p>
            <a:pPr eaLnBrk="1" hangingPunct="1"/>
            <a:r>
              <a:rPr lang="en-US" dirty="0" smtClean="0"/>
              <a:t>Demographic shifts: adults needing to balance caring, working, learning, relationships</a:t>
            </a:r>
          </a:p>
          <a:p>
            <a:pPr eaLnBrk="1" hangingPunct="1"/>
            <a:r>
              <a:rPr lang="en-US" dirty="0" smtClean="0"/>
              <a:t>Remote working, freelance working,  a ‘cloud’ of labour around a core</a:t>
            </a:r>
          </a:p>
          <a:p>
            <a:pPr eaLnBrk="1" hangingPunct="1"/>
            <a:r>
              <a:rPr lang="en-US" dirty="0" smtClean="0"/>
              <a:t>Shift towards networked institutional models</a:t>
            </a:r>
          </a:p>
          <a:p>
            <a:pPr eaLnBrk="1" hangingPunct="1"/>
            <a:endParaRPr lang="en-US" b="1" dirty="0" smtClean="0">
              <a:solidFill>
                <a:srgbClr val="000000"/>
              </a:solidFill>
            </a:endParaRPr>
          </a:p>
          <a:p>
            <a:pPr eaLnBrk="1" hangingPunct="1"/>
            <a:endParaRPr lang="en-US" dirty="0">
              <a:solidFill>
                <a:srgbClr val="000000"/>
              </a:solidFill>
            </a:endParaRPr>
          </a:p>
        </p:txBody>
      </p:sp>
      <p:pic>
        <p:nvPicPr>
          <p:cNvPr id="31749" name="Picture 8" descr="SJ Photography workspace.jpg"/>
          <p:cNvPicPr>
            <a:picLocks noChangeAspect="1"/>
          </p:cNvPicPr>
          <p:nvPr/>
        </p:nvPicPr>
        <p:blipFill>
          <a:blip r:embed="rId3"/>
          <a:srcRect/>
          <a:stretch>
            <a:fillRect/>
          </a:stretch>
        </p:blipFill>
        <p:spPr bwMode="auto">
          <a:xfrm>
            <a:off x="3465513" y="314325"/>
            <a:ext cx="3457575" cy="2305050"/>
          </a:xfrm>
          <a:prstGeom prst="rect">
            <a:avLst/>
          </a:prstGeom>
          <a:noFill/>
          <a:ln w="9525">
            <a:noFill/>
            <a:miter lim="800000"/>
            <a:headEnd/>
            <a:tailEnd/>
          </a:ln>
        </p:spPr>
      </p:pic>
      <p:sp>
        <p:nvSpPr>
          <p:cNvPr id="11" name="TextBox 10"/>
          <p:cNvSpPr txBox="1"/>
          <p:nvPr/>
        </p:nvSpPr>
        <p:spPr>
          <a:xfrm>
            <a:off x="4472400" y="5545137"/>
            <a:ext cx="3429000" cy="246063"/>
          </a:xfrm>
          <a:prstGeom prst="rect">
            <a:avLst/>
          </a:prstGeom>
          <a:noFill/>
        </p:spPr>
        <p:txBody>
          <a:bodyPr>
            <a:spAutoFit/>
          </a:bodyPr>
          <a:lstStyle/>
          <a:p>
            <a:pPr>
              <a:defRPr/>
            </a:pPr>
            <a:r>
              <a:rPr lang="en-US" sz="1000" dirty="0">
                <a:solidFill>
                  <a:schemeClr val="bg2">
                    <a:lumMod val="60000"/>
                    <a:lumOff val="40000"/>
                  </a:schemeClr>
                </a:solidFill>
              </a:rPr>
              <a:t>Brande Jackson: Creative Commons License applies</a:t>
            </a:r>
          </a:p>
        </p:txBody>
      </p:sp>
      <p:sp>
        <p:nvSpPr>
          <p:cNvPr id="12" name="TextBox 11"/>
          <p:cNvSpPr txBox="1"/>
          <p:nvPr/>
        </p:nvSpPr>
        <p:spPr>
          <a:xfrm>
            <a:off x="3505200" y="6356350"/>
            <a:ext cx="3457575" cy="261938"/>
          </a:xfrm>
          <a:prstGeom prst="rect">
            <a:avLst/>
          </a:prstGeom>
          <a:noFill/>
        </p:spPr>
        <p:txBody>
          <a:bodyPr>
            <a:spAutoFit/>
          </a:bodyPr>
          <a:lstStyle/>
          <a:p>
            <a:pPr>
              <a:defRPr/>
            </a:pPr>
            <a:r>
              <a:rPr lang="en-US" sz="1100" dirty="0">
                <a:solidFill>
                  <a:schemeClr val="bg2">
                    <a:lumMod val="60000"/>
                    <a:lumOff val="40000"/>
                  </a:schemeClr>
                </a:solidFill>
              </a:rPr>
              <a:t>SJ Photography: Creative Commons License applies</a:t>
            </a:r>
          </a:p>
        </p:txBody>
      </p:sp>
      <p:sp>
        <p:nvSpPr>
          <p:cNvPr id="31753" name="TextBox 14"/>
          <p:cNvSpPr txBox="1">
            <a:spLocks noChangeArrowheads="1"/>
          </p:cNvSpPr>
          <p:nvPr/>
        </p:nvSpPr>
        <p:spPr bwMode="auto">
          <a:xfrm>
            <a:off x="3505200" y="2374900"/>
            <a:ext cx="3048000" cy="244475"/>
          </a:xfrm>
          <a:prstGeom prst="rect">
            <a:avLst/>
          </a:prstGeom>
          <a:noFill/>
          <a:ln w="9525">
            <a:noFill/>
            <a:miter lim="800000"/>
            <a:headEnd/>
            <a:tailEnd/>
          </a:ln>
        </p:spPr>
        <p:txBody>
          <a:bodyPr wrap="square">
            <a:prstTxWarp prst="textNoShape">
              <a:avLst/>
            </a:prstTxWarp>
            <a:spAutoFit/>
          </a:bodyPr>
          <a:lstStyle/>
          <a:p>
            <a:r>
              <a:rPr lang="en-US" sz="1000">
                <a:solidFill>
                  <a:srgbClr val="FFFFFF"/>
                </a:solidFill>
              </a:rPr>
              <a:t>Cindy47452 (flickr): Creative Commons License applies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rise of the ‘knowledge worker’ ?</a:t>
            </a:r>
            <a:endParaRPr lang="en-US" dirty="0"/>
          </a:p>
        </p:txBody>
      </p:sp>
      <p:sp>
        <p:nvSpPr>
          <p:cNvPr id="6" name="Content Placeholder 5"/>
          <p:cNvSpPr>
            <a:spLocks noGrp="1"/>
          </p:cNvSpPr>
          <p:nvPr>
            <p:ph sz="quarter" idx="1"/>
          </p:nvPr>
        </p:nvSpPr>
        <p:spPr/>
        <p:txBody>
          <a:bodyPr/>
          <a:lstStyle/>
          <a:p>
            <a:r>
              <a:rPr lang="en-US" dirty="0" smtClean="0"/>
              <a:t>Crowdsourcing</a:t>
            </a:r>
          </a:p>
          <a:p>
            <a:r>
              <a:rPr lang="en-US" dirty="0" smtClean="0"/>
              <a:t>Collaborating</a:t>
            </a:r>
          </a:p>
          <a:p>
            <a:r>
              <a:rPr lang="en-US" dirty="0" smtClean="0"/>
              <a:t>Building personal reputations and brands</a:t>
            </a:r>
          </a:p>
          <a:p>
            <a:r>
              <a:rPr lang="en-US" dirty="0" smtClean="0"/>
              <a:t>Managing multiple roles</a:t>
            </a:r>
          </a:p>
          <a:p>
            <a:r>
              <a:rPr lang="en-US" dirty="0" smtClean="0"/>
              <a:t>Working with data, working on data, reworking data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227013" y="6345238"/>
            <a:ext cx="8621712" cy="228600"/>
          </a:xfrm>
          <a:prstGeom prst="rect">
            <a:avLst/>
          </a:prstGeom>
          <a:solidFill>
            <a:srgbClr val="293352"/>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pPr defTabSz="914400"/>
            <a:endParaRPr lang="en-US">
              <a:solidFill>
                <a:prstClr val="black"/>
              </a:solidFill>
            </a:endParaRPr>
          </a:p>
        </p:txBody>
      </p:sp>
      <p:sp>
        <p:nvSpPr>
          <p:cNvPr id="4099" name="Rectangle 2"/>
          <p:cNvSpPr>
            <a:spLocks noChangeArrowheads="1"/>
          </p:cNvSpPr>
          <p:nvPr/>
        </p:nvSpPr>
        <p:spPr bwMode="auto">
          <a:xfrm>
            <a:off x="227013" y="238126"/>
            <a:ext cx="8621712" cy="958626"/>
          </a:xfrm>
          <a:prstGeom prst="rect">
            <a:avLst/>
          </a:prstGeom>
          <a:solidFill>
            <a:srgbClr val="293352"/>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pPr algn="ctr" defTabSz="914400"/>
            <a:r>
              <a:rPr lang="en-US" sz="2400" dirty="0" smtClean="0">
                <a:solidFill>
                  <a:srgbClr val="4F81BD">
                    <a:lumMod val="40000"/>
                    <a:lumOff val="60000"/>
                  </a:srgbClr>
                </a:solidFill>
              </a:rPr>
              <a:t>Session practice</a:t>
            </a:r>
            <a:endParaRPr lang="en-US" sz="2400" dirty="0">
              <a:solidFill>
                <a:srgbClr val="4F81BD">
                  <a:lumMod val="40000"/>
                  <a:lumOff val="60000"/>
                </a:srgbClr>
              </a:solidFill>
            </a:endParaRPr>
          </a:p>
        </p:txBody>
      </p:sp>
      <p:sp>
        <p:nvSpPr>
          <p:cNvPr id="4100" name="Rectangle 4"/>
          <p:cNvSpPr>
            <a:spLocks noChangeArrowheads="1"/>
          </p:cNvSpPr>
          <p:nvPr/>
        </p:nvSpPr>
        <p:spPr bwMode="auto">
          <a:xfrm>
            <a:off x="212725" y="6345238"/>
            <a:ext cx="3933825"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1639" tIns="42452" rIns="81639" bIns="42452">
            <a:spAutoFit/>
          </a:bodyPr>
          <a:lstStyle/>
          <a:p>
            <a:pPr defTabSz="914400">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r>
              <a:rPr lang="en-GB" sz="900" b="1">
                <a:solidFill>
                  <a:srgbClr val="9CA1BD"/>
                </a:solidFill>
              </a:rPr>
              <a:t>Joint Information Systems Committee</a:t>
            </a:r>
          </a:p>
        </p:txBody>
      </p:sp>
      <p:sp>
        <p:nvSpPr>
          <p:cNvPr id="4101" name="Rectangle 5"/>
          <p:cNvSpPr>
            <a:spLocks noChangeArrowheads="1"/>
          </p:cNvSpPr>
          <p:nvPr/>
        </p:nvSpPr>
        <p:spPr bwMode="auto">
          <a:xfrm>
            <a:off x="227013" y="1412777"/>
            <a:ext cx="8621712" cy="4932462"/>
          </a:xfrm>
          <a:prstGeom prst="rect">
            <a:avLst/>
          </a:prstGeom>
          <a:solidFill>
            <a:srgbClr val="9CA1BD"/>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pPr defTabSz="914400"/>
            <a:endParaRPr lang="en-US">
              <a:solidFill>
                <a:prstClr val="black"/>
              </a:solidFill>
            </a:endParaRPr>
          </a:p>
        </p:txBody>
      </p:sp>
      <p:sp>
        <p:nvSpPr>
          <p:cNvPr id="4102" name="Freeform 7"/>
          <p:cNvSpPr>
            <a:spLocks noChangeArrowheads="1"/>
          </p:cNvSpPr>
          <p:nvPr/>
        </p:nvSpPr>
        <p:spPr bwMode="auto">
          <a:xfrm>
            <a:off x="425450" y="404813"/>
            <a:ext cx="828675" cy="431800"/>
          </a:xfrm>
          <a:custGeom>
            <a:avLst/>
            <a:gdLst>
              <a:gd name="T0" fmla="*/ 2147483647 w 575"/>
              <a:gd name="T1" fmla="*/ 2147483647 h 300"/>
              <a:gd name="T2" fmla="*/ 2147483647 w 575"/>
              <a:gd name="T3" fmla="*/ 2147483647 h 300"/>
              <a:gd name="T4" fmla="*/ 2147483647 w 575"/>
              <a:gd name="T5" fmla="*/ 2147483647 h 300"/>
              <a:gd name="T6" fmla="*/ 2147483647 w 575"/>
              <a:gd name="T7" fmla="*/ 2147483647 h 300"/>
              <a:gd name="T8" fmla="*/ 2147483647 w 575"/>
              <a:gd name="T9" fmla="*/ 2147483647 h 300"/>
              <a:gd name="T10" fmla="*/ 2147483647 w 575"/>
              <a:gd name="T11" fmla="*/ 2147483647 h 300"/>
              <a:gd name="T12" fmla="*/ 2147483647 w 575"/>
              <a:gd name="T13" fmla="*/ 2147483647 h 300"/>
              <a:gd name="T14" fmla="*/ 2147483647 w 575"/>
              <a:gd name="T15" fmla="*/ 2147483647 h 300"/>
              <a:gd name="T16" fmla="*/ 2147483647 w 575"/>
              <a:gd name="T17" fmla="*/ 0 h 300"/>
              <a:gd name="T18" fmla="*/ 2147483647 w 575"/>
              <a:gd name="T19" fmla="*/ 2147483647 h 300"/>
              <a:gd name="T20" fmla="*/ 2147483647 w 575"/>
              <a:gd name="T21" fmla="*/ 2147483647 h 300"/>
              <a:gd name="T22" fmla="*/ 2147483647 w 575"/>
              <a:gd name="T23" fmla="*/ 2147483647 h 300"/>
              <a:gd name="T24" fmla="*/ 2147483647 w 575"/>
              <a:gd name="T25" fmla="*/ 2147483647 h 300"/>
              <a:gd name="T26" fmla="*/ 2147483647 w 575"/>
              <a:gd name="T27" fmla="*/ 2147483647 h 300"/>
              <a:gd name="T28" fmla="*/ 2147483647 w 575"/>
              <a:gd name="T29" fmla="*/ 2147483647 h 300"/>
              <a:gd name="T30" fmla="*/ 2147483647 w 575"/>
              <a:gd name="T31" fmla="*/ 2147483647 h 300"/>
              <a:gd name="T32" fmla="*/ 2147483647 w 575"/>
              <a:gd name="T33" fmla="*/ 2147483647 h 300"/>
              <a:gd name="T34" fmla="*/ 2147483647 w 575"/>
              <a:gd name="T35" fmla="*/ 2147483647 h 300"/>
              <a:gd name="T36" fmla="*/ 2147483647 w 575"/>
              <a:gd name="T37" fmla="*/ 2147483647 h 300"/>
              <a:gd name="T38" fmla="*/ 2147483647 w 575"/>
              <a:gd name="T39" fmla="*/ 2147483647 h 300"/>
              <a:gd name="T40" fmla="*/ 2147483647 w 575"/>
              <a:gd name="T41" fmla="*/ 2147483647 h 300"/>
              <a:gd name="T42" fmla="*/ 2147483647 w 575"/>
              <a:gd name="T43" fmla="*/ 2147483647 h 300"/>
              <a:gd name="T44" fmla="*/ 2147483647 w 575"/>
              <a:gd name="T45" fmla="*/ 2147483647 h 300"/>
              <a:gd name="T46" fmla="*/ 2147483647 w 575"/>
              <a:gd name="T47" fmla="*/ 2147483647 h 300"/>
              <a:gd name="T48" fmla="*/ 2147483647 w 575"/>
              <a:gd name="T49" fmla="*/ 2147483647 h 300"/>
              <a:gd name="T50" fmla="*/ 2147483647 w 575"/>
              <a:gd name="T51" fmla="*/ 2147483647 h 300"/>
              <a:gd name="T52" fmla="*/ 2147483647 w 575"/>
              <a:gd name="T53" fmla="*/ 2147483647 h 300"/>
              <a:gd name="T54" fmla="*/ 2147483647 w 575"/>
              <a:gd name="T55" fmla="*/ 2147483647 h 300"/>
              <a:gd name="T56" fmla="*/ 2147483647 w 575"/>
              <a:gd name="T57" fmla="*/ 2147483647 h 300"/>
              <a:gd name="T58" fmla="*/ 2147483647 w 575"/>
              <a:gd name="T59" fmla="*/ 2147483647 h 300"/>
              <a:gd name="T60" fmla="*/ 2147483647 w 575"/>
              <a:gd name="T61" fmla="*/ 2147483647 h 300"/>
              <a:gd name="T62" fmla="*/ 2147483647 w 575"/>
              <a:gd name="T63" fmla="*/ 2147483647 h 300"/>
              <a:gd name="T64" fmla="*/ 2147483647 w 575"/>
              <a:gd name="T65" fmla="*/ 2147483647 h 300"/>
              <a:gd name="T66" fmla="*/ 2147483647 w 575"/>
              <a:gd name="T67" fmla="*/ 2147483647 h 300"/>
              <a:gd name="T68" fmla="*/ 2147483647 w 575"/>
              <a:gd name="T69" fmla="*/ 2147483647 h 300"/>
              <a:gd name="T70" fmla="*/ 2147483647 w 575"/>
              <a:gd name="T71" fmla="*/ 2147483647 h 300"/>
              <a:gd name="T72" fmla="*/ 2147483647 w 575"/>
              <a:gd name="T73" fmla="*/ 2147483647 h 300"/>
              <a:gd name="T74" fmla="*/ 2147483647 w 575"/>
              <a:gd name="T75" fmla="*/ 2147483647 h 300"/>
              <a:gd name="T76" fmla="*/ 2147483647 w 575"/>
              <a:gd name="T77" fmla="*/ 2147483647 h 300"/>
              <a:gd name="T78" fmla="*/ 2147483647 w 575"/>
              <a:gd name="T79" fmla="*/ 2147483647 h 300"/>
              <a:gd name="T80" fmla="*/ 2147483647 w 575"/>
              <a:gd name="T81" fmla="*/ 2147483647 h 300"/>
              <a:gd name="T82" fmla="*/ 2147483647 w 575"/>
              <a:gd name="T83" fmla="*/ 2147483647 h 300"/>
              <a:gd name="T84" fmla="*/ 2147483647 w 575"/>
              <a:gd name="T85" fmla="*/ 2147483647 h 300"/>
              <a:gd name="T86" fmla="*/ 2147483647 w 575"/>
              <a:gd name="T87" fmla="*/ 2147483647 h 300"/>
              <a:gd name="T88" fmla="*/ 2147483647 w 575"/>
              <a:gd name="T89" fmla="*/ 2147483647 h 300"/>
              <a:gd name="T90" fmla="*/ 2147483647 w 575"/>
              <a:gd name="T91" fmla="*/ 2147483647 h 300"/>
              <a:gd name="T92" fmla="*/ 2147483647 w 575"/>
              <a:gd name="T93" fmla="*/ 2147483647 h 300"/>
              <a:gd name="T94" fmla="*/ 2147483647 w 575"/>
              <a:gd name="T95" fmla="*/ 2147483647 h 300"/>
              <a:gd name="T96" fmla="*/ 2147483647 w 575"/>
              <a:gd name="T97" fmla="*/ 2147483647 h 300"/>
              <a:gd name="T98" fmla="*/ 2147483647 w 575"/>
              <a:gd name="T99" fmla="*/ 2147483647 h 300"/>
              <a:gd name="T100" fmla="*/ 2147483647 w 575"/>
              <a:gd name="T101" fmla="*/ 2147483647 h 300"/>
              <a:gd name="T102" fmla="*/ 2147483647 w 575"/>
              <a:gd name="T103" fmla="*/ 2147483647 h 300"/>
              <a:gd name="T104" fmla="*/ 2147483647 w 575"/>
              <a:gd name="T105" fmla="*/ 2147483647 h 300"/>
              <a:gd name="T106" fmla="*/ 2147483647 w 575"/>
              <a:gd name="T107" fmla="*/ 2147483647 h 300"/>
              <a:gd name="T108" fmla="*/ 2147483647 w 575"/>
              <a:gd name="T109" fmla="*/ 2147483647 h 3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75"/>
              <a:gd name="T166" fmla="*/ 0 h 300"/>
              <a:gd name="T167" fmla="*/ 575 w 575"/>
              <a:gd name="T168" fmla="*/ 300 h 3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75" h="300">
                <a:moveTo>
                  <a:pt x="568" y="235"/>
                </a:moveTo>
                <a:lnTo>
                  <a:pt x="564" y="238"/>
                </a:lnTo>
                <a:lnTo>
                  <a:pt x="560" y="241"/>
                </a:lnTo>
                <a:lnTo>
                  <a:pt x="550" y="245"/>
                </a:lnTo>
                <a:lnTo>
                  <a:pt x="541" y="248"/>
                </a:lnTo>
                <a:lnTo>
                  <a:pt x="530" y="251"/>
                </a:lnTo>
                <a:lnTo>
                  <a:pt x="520" y="253"/>
                </a:lnTo>
                <a:lnTo>
                  <a:pt x="510" y="255"/>
                </a:lnTo>
                <a:lnTo>
                  <a:pt x="499" y="256"/>
                </a:lnTo>
                <a:lnTo>
                  <a:pt x="489" y="256"/>
                </a:lnTo>
                <a:lnTo>
                  <a:pt x="474" y="255"/>
                </a:lnTo>
                <a:lnTo>
                  <a:pt x="461" y="254"/>
                </a:lnTo>
                <a:lnTo>
                  <a:pt x="448" y="251"/>
                </a:lnTo>
                <a:lnTo>
                  <a:pt x="442" y="249"/>
                </a:lnTo>
                <a:lnTo>
                  <a:pt x="436" y="247"/>
                </a:lnTo>
                <a:lnTo>
                  <a:pt x="424" y="242"/>
                </a:lnTo>
                <a:lnTo>
                  <a:pt x="414" y="236"/>
                </a:lnTo>
                <a:lnTo>
                  <a:pt x="405" y="229"/>
                </a:lnTo>
                <a:lnTo>
                  <a:pt x="400" y="225"/>
                </a:lnTo>
                <a:lnTo>
                  <a:pt x="396" y="221"/>
                </a:lnTo>
                <a:lnTo>
                  <a:pt x="388" y="212"/>
                </a:lnTo>
                <a:lnTo>
                  <a:pt x="385" y="207"/>
                </a:lnTo>
                <a:lnTo>
                  <a:pt x="381" y="202"/>
                </a:lnTo>
                <a:lnTo>
                  <a:pt x="376" y="192"/>
                </a:lnTo>
                <a:lnTo>
                  <a:pt x="371" y="180"/>
                </a:lnTo>
                <a:lnTo>
                  <a:pt x="369" y="174"/>
                </a:lnTo>
                <a:lnTo>
                  <a:pt x="367" y="168"/>
                </a:lnTo>
                <a:lnTo>
                  <a:pt x="364" y="155"/>
                </a:lnTo>
                <a:lnTo>
                  <a:pt x="363" y="141"/>
                </a:lnTo>
                <a:lnTo>
                  <a:pt x="362" y="127"/>
                </a:lnTo>
                <a:lnTo>
                  <a:pt x="362" y="120"/>
                </a:lnTo>
                <a:lnTo>
                  <a:pt x="363" y="112"/>
                </a:lnTo>
                <a:lnTo>
                  <a:pt x="365" y="98"/>
                </a:lnTo>
                <a:lnTo>
                  <a:pt x="368" y="85"/>
                </a:lnTo>
                <a:lnTo>
                  <a:pt x="370" y="79"/>
                </a:lnTo>
                <a:lnTo>
                  <a:pt x="373" y="73"/>
                </a:lnTo>
                <a:lnTo>
                  <a:pt x="375" y="67"/>
                </a:lnTo>
                <a:lnTo>
                  <a:pt x="378" y="62"/>
                </a:lnTo>
                <a:lnTo>
                  <a:pt x="382" y="56"/>
                </a:lnTo>
                <a:lnTo>
                  <a:pt x="385" y="51"/>
                </a:lnTo>
                <a:lnTo>
                  <a:pt x="393" y="42"/>
                </a:lnTo>
                <a:lnTo>
                  <a:pt x="397" y="37"/>
                </a:lnTo>
                <a:lnTo>
                  <a:pt x="402" y="33"/>
                </a:lnTo>
                <a:lnTo>
                  <a:pt x="411" y="25"/>
                </a:lnTo>
                <a:lnTo>
                  <a:pt x="416" y="22"/>
                </a:lnTo>
                <a:lnTo>
                  <a:pt x="422" y="19"/>
                </a:lnTo>
                <a:lnTo>
                  <a:pt x="433" y="13"/>
                </a:lnTo>
                <a:lnTo>
                  <a:pt x="445" y="8"/>
                </a:lnTo>
                <a:lnTo>
                  <a:pt x="451" y="6"/>
                </a:lnTo>
                <a:lnTo>
                  <a:pt x="457" y="5"/>
                </a:lnTo>
                <a:lnTo>
                  <a:pt x="470" y="2"/>
                </a:lnTo>
                <a:lnTo>
                  <a:pt x="484" y="0"/>
                </a:lnTo>
                <a:lnTo>
                  <a:pt x="498" y="0"/>
                </a:lnTo>
                <a:lnTo>
                  <a:pt x="508" y="0"/>
                </a:lnTo>
                <a:lnTo>
                  <a:pt x="518" y="1"/>
                </a:lnTo>
                <a:lnTo>
                  <a:pt x="528" y="2"/>
                </a:lnTo>
                <a:lnTo>
                  <a:pt x="537" y="4"/>
                </a:lnTo>
                <a:lnTo>
                  <a:pt x="547" y="7"/>
                </a:lnTo>
                <a:lnTo>
                  <a:pt x="557" y="9"/>
                </a:lnTo>
                <a:lnTo>
                  <a:pt x="566" y="13"/>
                </a:lnTo>
                <a:lnTo>
                  <a:pt x="575" y="16"/>
                </a:lnTo>
                <a:lnTo>
                  <a:pt x="573" y="23"/>
                </a:lnTo>
                <a:lnTo>
                  <a:pt x="571" y="30"/>
                </a:lnTo>
                <a:lnTo>
                  <a:pt x="568" y="44"/>
                </a:lnTo>
                <a:lnTo>
                  <a:pt x="565" y="44"/>
                </a:lnTo>
                <a:lnTo>
                  <a:pt x="562" y="41"/>
                </a:lnTo>
                <a:lnTo>
                  <a:pt x="558" y="37"/>
                </a:lnTo>
                <a:lnTo>
                  <a:pt x="551" y="32"/>
                </a:lnTo>
                <a:lnTo>
                  <a:pt x="543" y="27"/>
                </a:lnTo>
                <a:lnTo>
                  <a:pt x="533" y="22"/>
                </a:lnTo>
                <a:lnTo>
                  <a:pt x="522" y="17"/>
                </a:lnTo>
                <a:lnTo>
                  <a:pt x="516" y="16"/>
                </a:lnTo>
                <a:lnTo>
                  <a:pt x="510" y="15"/>
                </a:lnTo>
                <a:lnTo>
                  <a:pt x="503" y="14"/>
                </a:lnTo>
                <a:lnTo>
                  <a:pt x="497" y="13"/>
                </a:lnTo>
                <a:lnTo>
                  <a:pt x="484" y="14"/>
                </a:lnTo>
                <a:lnTo>
                  <a:pt x="473" y="16"/>
                </a:lnTo>
                <a:lnTo>
                  <a:pt x="463" y="19"/>
                </a:lnTo>
                <a:lnTo>
                  <a:pt x="453" y="23"/>
                </a:lnTo>
                <a:lnTo>
                  <a:pt x="444" y="28"/>
                </a:lnTo>
                <a:lnTo>
                  <a:pt x="440" y="31"/>
                </a:lnTo>
                <a:lnTo>
                  <a:pt x="436" y="34"/>
                </a:lnTo>
                <a:lnTo>
                  <a:pt x="432" y="37"/>
                </a:lnTo>
                <a:lnTo>
                  <a:pt x="429" y="40"/>
                </a:lnTo>
                <a:lnTo>
                  <a:pt x="422" y="48"/>
                </a:lnTo>
                <a:lnTo>
                  <a:pt x="416" y="56"/>
                </a:lnTo>
                <a:lnTo>
                  <a:pt x="411" y="65"/>
                </a:lnTo>
                <a:lnTo>
                  <a:pt x="407" y="75"/>
                </a:lnTo>
                <a:lnTo>
                  <a:pt x="404" y="85"/>
                </a:lnTo>
                <a:lnTo>
                  <a:pt x="401" y="95"/>
                </a:lnTo>
                <a:lnTo>
                  <a:pt x="399" y="106"/>
                </a:lnTo>
                <a:lnTo>
                  <a:pt x="398" y="117"/>
                </a:lnTo>
                <a:lnTo>
                  <a:pt x="398" y="128"/>
                </a:lnTo>
                <a:lnTo>
                  <a:pt x="398" y="141"/>
                </a:lnTo>
                <a:lnTo>
                  <a:pt x="399" y="153"/>
                </a:lnTo>
                <a:lnTo>
                  <a:pt x="400" y="159"/>
                </a:lnTo>
                <a:lnTo>
                  <a:pt x="402" y="165"/>
                </a:lnTo>
                <a:lnTo>
                  <a:pt x="405" y="175"/>
                </a:lnTo>
                <a:lnTo>
                  <a:pt x="408" y="185"/>
                </a:lnTo>
                <a:lnTo>
                  <a:pt x="413" y="195"/>
                </a:lnTo>
                <a:lnTo>
                  <a:pt x="418" y="203"/>
                </a:lnTo>
                <a:lnTo>
                  <a:pt x="424" y="211"/>
                </a:lnTo>
                <a:lnTo>
                  <a:pt x="431" y="218"/>
                </a:lnTo>
                <a:lnTo>
                  <a:pt x="438" y="224"/>
                </a:lnTo>
                <a:lnTo>
                  <a:pt x="442" y="227"/>
                </a:lnTo>
                <a:lnTo>
                  <a:pt x="446" y="230"/>
                </a:lnTo>
                <a:lnTo>
                  <a:pt x="455" y="234"/>
                </a:lnTo>
                <a:lnTo>
                  <a:pt x="464" y="237"/>
                </a:lnTo>
                <a:lnTo>
                  <a:pt x="474" y="240"/>
                </a:lnTo>
                <a:lnTo>
                  <a:pt x="478" y="241"/>
                </a:lnTo>
                <a:lnTo>
                  <a:pt x="484" y="241"/>
                </a:lnTo>
                <a:lnTo>
                  <a:pt x="494" y="242"/>
                </a:lnTo>
                <a:lnTo>
                  <a:pt x="501" y="242"/>
                </a:lnTo>
                <a:lnTo>
                  <a:pt x="508" y="241"/>
                </a:lnTo>
                <a:lnTo>
                  <a:pt x="515" y="240"/>
                </a:lnTo>
                <a:lnTo>
                  <a:pt x="521" y="238"/>
                </a:lnTo>
                <a:lnTo>
                  <a:pt x="533" y="234"/>
                </a:lnTo>
                <a:lnTo>
                  <a:pt x="544" y="230"/>
                </a:lnTo>
                <a:lnTo>
                  <a:pt x="553" y="225"/>
                </a:lnTo>
                <a:lnTo>
                  <a:pt x="561" y="220"/>
                </a:lnTo>
                <a:lnTo>
                  <a:pt x="567" y="216"/>
                </a:lnTo>
                <a:lnTo>
                  <a:pt x="570" y="213"/>
                </a:lnTo>
                <a:lnTo>
                  <a:pt x="568" y="235"/>
                </a:lnTo>
                <a:close/>
                <a:moveTo>
                  <a:pt x="198" y="203"/>
                </a:moveTo>
                <a:lnTo>
                  <a:pt x="203" y="211"/>
                </a:lnTo>
                <a:lnTo>
                  <a:pt x="209" y="219"/>
                </a:lnTo>
                <a:lnTo>
                  <a:pt x="215" y="225"/>
                </a:lnTo>
                <a:lnTo>
                  <a:pt x="222" y="230"/>
                </a:lnTo>
                <a:lnTo>
                  <a:pt x="229" y="235"/>
                </a:lnTo>
                <a:lnTo>
                  <a:pt x="237" y="238"/>
                </a:lnTo>
                <a:lnTo>
                  <a:pt x="246" y="240"/>
                </a:lnTo>
                <a:lnTo>
                  <a:pt x="256" y="241"/>
                </a:lnTo>
                <a:lnTo>
                  <a:pt x="262" y="240"/>
                </a:lnTo>
                <a:lnTo>
                  <a:pt x="267" y="239"/>
                </a:lnTo>
                <a:lnTo>
                  <a:pt x="272" y="238"/>
                </a:lnTo>
                <a:lnTo>
                  <a:pt x="276" y="236"/>
                </a:lnTo>
                <a:lnTo>
                  <a:pt x="281" y="234"/>
                </a:lnTo>
                <a:lnTo>
                  <a:pt x="285" y="231"/>
                </a:lnTo>
                <a:lnTo>
                  <a:pt x="289" y="228"/>
                </a:lnTo>
                <a:lnTo>
                  <a:pt x="292" y="225"/>
                </a:lnTo>
                <a:lnTo>
                  <a:pt x="295" y="221"/>
                </a:lnTo>
                <a:lnTo>
                  <a:pt x="298" y="217"/>
                </a:lnTo>
                <a:lnTo>
                  <a:pt x="301" y="213"/>
                </a:lnTo>
                <a:lnTo>
                  <a:pt x="303" y="208"/>
                </a:lnTo>
                <a:lnTo>
                  <a:pt x="304" y="203"/>
                </a:lnTo>
                <a:lnTo>
                  <a:pt x="305" y="198"/>
                </a:lnTo>
                <a:lnTo>
                  <a:pt x="306" y="193"/>
                </a:lnTo>
                <a:lnTo>
                  <a:pt x="306" y="188"/>
                </a:lnTo>
                <a:lnTo>
                  <a:pt x="306" y="182"/>
                </a:lnTo>
                <a:lnTo>
                  <a:pt x="305" y="176"/>
                </a:lnTo>
                <a:lnTo>
                  <a:pt x="303" y="171"/>
                </a:lnTo>
                <a:lnTo>
                  <a:pt x="301" y="167"/>
                </a:lnTo>
                <a:lnTo>
                  <a:pt x="299" y="163"/>
                </a:lnTo>
                <a:lnTo>
                  <a:pt x="296" y="159"/>
                </a:lnTo>
                <a:lnTo>
                  <a:pt x="292" y="156"/>
                </a:lnTo>
                <a:lnTo>
                  <a:pt x="289" y="152"/>
                </a:lnTo>
                <a:lnTo>
                  <a:pt x="280" y="147"/>
                </a:lnTo>
                <a:lnTo>
                  <a:pt x="271" y="142"/>
                </a:lnTo>
                <a:lnTo>
                  <a:pt x="260" y="138"/>
                </a:lnTo>
                <a:lnTo>
                  <a:pt x="250" y="134"/>
                </a:lnTo>
                <a:lnTo>
                  <a:pt x="239" y="129"/>
                </a:lnTo>
                <a:lnTo>
                  <a:pt x="229" y="125"/>
                </a:lnTo>
                <a:lnTo>
                  <a:pt x="220" y="119"/>
                </a:lnTo>
                <a:lnTo>
                  <a:pt x="215" y="116"/>
                </a:lnTo>
                <a:lnTo>
                  <a:pt x="211" y="112"/>
                </a:lnTo>
                <a:lnTo>
                  <a:pt x="207" y="108"/>
                </a:lnTo>
                <a:lnTo>
                  <a:pt x="204" y="104"/>
                </a:lnTo>
                <a:lnTo>
                  <a:pt x="201" y="100"/>
                </a:lnTo>
                <a:lnTo>
                  <a:pt x="198" y="95"/>
                </a:lnTo>
                <a:lnTo>
                  <a:pt x="196" y="89"/>
                </a:lnTo>
                <a:lnTo>
                  <a:pt x="195" y="83"/>
                </a:lnTo>
                <a:lnTo>
                  <a:pt x="194" y="76"/>
                </a:lnTo>
                <a:lnTo>
                  <a:pt x="193" y="69"/>
                </a:lnTo>
                <a:lnTo>
                  <a:pt x="194" y="60"/>
                </a:lnTo>
                <a:lnTo>
                  <a:pt x="195" y="52"/>
                </a:lnTo>
                <a:lnTo>
                  <a:pt x="197" y="45"/>
                </a:lnTo>
                <a:lnTo>
                  <a:pt x="200" y="38"/>
                </a:lnTo>
                <a:lnTo>
                  <a:pt x="203" y="32"/>
                </a:lnTo>
                <a:lnTo>
                  <a:pt x="207" y="26"/>
                </a:lnTo>
                <a:lnTo>
                  <a:pt x="212" y="21"/>
                </a:lnTo>
                <a:lnTo>
                  <a:pt x="217" y="17"/>
                </a:lnTo>
                <a:lnTo>
                  <a:pt x="223" y="13"/>
                </a:lnTo>
                <a:lnTo>
                  <a:pt x="229" y="9"/>
                </a:lnTo>
                <a:lnTo>
                  <a:pt x="236" y="6"/>
                </a:lnTo>
                <a:lnTo>
                  <a:pt x="243" y="4"/>
                </a:lnTo>
                <a:lnTo>
                  <a:pt x="250" y="2"/>
                </a:lnTo>
                <a:lnTo>
                  <a:pt x="258" y="1"/>
                </a:lnTo>
                <a:lnTo>
                  <a:pt x="265" y="0"/>
                </a:lnTo>
                <a:lnTo>
                  <a:pt x="273" y="0"/>
                </a:lnTo>
                <a:lnTo>
                  <a:pt x="280" y="0"/>
                </a:lnTo>
                <a:lnTo>
                  <a:pt x="287" y="1"/>
                </a:lnTo>
                <a:lnTo>
                  <a:pt x="301" y="4"/>
                </a:lnTo>
                <a:lnTo>
                  <a:pt x="307" y="6"/>
                </a:lnTo>
                <a:lnTo>
                  <a:pt x="314" y="9"/>
                </a:lnTo>
                <a:lnTo>
                  <a:pt x="320" y="13"/>
                </a:lnTo>
                <a:lnTo>
                  <a:pt x="325" y="17"/>
                </a:lnTo>
                <a:lnTo>
                  <a:pt x="322" y="24"/>
                </a:lnTo>
                <a:lnTo>
                  <a:pt x="320" y="31"/>
                </a:lnTo>
                <a:lnTo>
                  <a:pt x="315" y="46"/>
                </a:lnTo>
                <a:lnTo>
                  <a:pt x="312" y="46"/>
                </a:lnTo>
                <a:lnTo>
                  <a:pt x="308" y="39"/>
                </a:lnTo>
                <a:lnTo>
                  <a:pt x="304" y="33"/>
                </a:lnTo>
                <a:lnTo>
                  <a:pt x="302" y="30"/>
                </a:lnTo>
                <a:lnTo>
                  <a:pt x="300" y="28"/>
                </a:lnTo>
                <a:lnTo>
                  <a:pt x="294" y="23"/>
                </a:lnTo>
                <a:lnTo>
                  <a:pt x="288" y="20"/>
                </a:lnTo>
                <a:lnTo>
                  <a:pt x="282" y="17"/>
                </a:lnTo>
                <a:lnTo>
                  <a:pt x="278" y="16"/>
                </a:lnTo>
                <a:lnTo>
                  <a:pt x="275" y="15"/>
                </a:lnTo>
                <a:lnTo>
                  <a:pt x="267" y="15"/>
                </a:lnTo>
                <a:lnTo>
                  <a:pt x="262" y="15"/>
                </a:lnTo>
                <a:lnTo>
                  <a:pt x="258" y="16"/>
                </a:lnTo>
                <a:lnTo>
                  <a:pt x="254" y="17"/>
                </a:lnTo>
                <a:lnTo>
                  <a:pt x="249" y="18"/>
                </a:lnTo>
                <a:lnTo>
                  <a:pt x="242" y="22"/>
                </a:lnTo>
                <a:lnTo>
                  <a:pt x="238" y="24"/>
                </a:lnTo>
                <a:lnTo>
                  <a:pt x="235" y="26"/>
                </a:lnTo>
                <a:lnTo>
                  <a:pt x="232" y="29"/>
                </a:lnTo>
                <a:lnTo>
                  <a:pt x="229" y="33"/>
                </a:lnTo>
                <a:lnTo>
                  <a:pt x="227" y="36"/>
                </a:lnTo>
                <a:lnTo>
                  <a:pt x="225" y="40"/>
                </a:lnTo>
                <a:lnTo>
                  <a:pt x="224" y="44"/>
                </a:lnTo>
                <a:lnTo>
                  <a:pt x="223" y="48"/>
                </a:lnTo>
                <a:lnTo>
                  <a:pt x="222" y="52"/>
                </a:lnTo>
                <a:lnTo>
                  <a:pt x="222" y="57"/>
                </a:lnTo>
                <a:lnTo>
                  <a:pt x="222" y="63"/>
                </a:lnTo>
                <a:lnTo>
                  <a:pt x="223" y="69"/>
                </a:lnTo>
                <a:lnTo>
                  <a:pt x="224" y="74"/>
                </a:lnTo>
                <a:lnTo>
                  <a:pt x="227" y="78"/>
                </a:lnTo>
                <a:lnTo>
                  <a:pt x="229" y="82"/>
                </a:lnTo>
                <a:lnTo>
                  <a:pt x="232" y="86"/>
                </a:lnTo>
                <a:lnTo>
                  <a:pt x="236" y="89"/>
                </a:lnTo>
                <a:lnTo>
                  <a:pt x="239" y="93"/>
                </a:lnTo>
                <a:lnTo>
                  <a:pt x="248" y="98"/>
                </a:lnTo>
                <a:lnTo>
                  <a:pt x="258" y="103"/>
                </a:lnTo>
                <a:lnTo>
                  <a:pt x="278" y="112"/>
                </a:lnTo>
                <a:lnTo>
                  <a:pt x="289" y="116"/>
                </a:lnTo>
                <a:lnTo>
                  <a:pt x="299" y="121"/>
                </a:lnTo>
                <a:lnTo>
                  <a:pt x="309" y="126"/>
                </a:lnTo>
                <a:lnTo>
                  <a:pt x="313" y="129"/>
                </a:lnTo>
                <a:lnTo>
                  <a:pt x="317" y="132"/>
                </a:lnTo>
                <a:lnTo>
                  <a:pt x="321" y="136"/>
                </a:lnTo>
                <a:lnTo>
                  <a:pt x="325" y="140"/>
                </a:lnTo>
                <a:lnTo>
                  <a:pt x="328" y="145"/>
                </a:lnTo>
                <a:lnTo>
                  <a:pt x="330" y="149"/>
                </a:lnTo>
                <a:lnTo>
                  <a:pt x="332" y="155"/>
                </a:lnTo>
                <a:lnTo>
                  <a:pt x="334" y="161"/>
                </a:lnTo>
                <a:lnTo>
                  <a:pt x="335" y="167"/>
                </a:lnTo>
                <a:lnTo>
                  <a:pt x="335" y="174"/>
                </a:lnTo>
                <a:lnTo>
                  <a:pt x="335" y="183"/>
                </a:lnTo>
                <a:lnTo>
                  <a:pt x="333" y="192"/>
                </a:lnTo>
                <a:lnTo>
                  <a:pt x="332" y="196"/>
                </a:lnTo>
                <a:lnTo>
                  <a:pt x="331" y="201"/>
                </a:lnTo>
                <a:lnTo>
                  <a:pt x="330" y="205"/>
                </a:lnTo>
                <a:lnTo>
                  <a:pt x="328" y="208"/>
                </a:lnTo>
                <a:lnTo>
                  <a:pt x="324" y="216"/>
                </a:lnTo>
                <a:lnTo>
                  <a:pt x="320" y="222"/>
                </a:lnTo>
                <a:lnTo>
                  <a:pt x="317" y="226"/>
                </a:lnTo>
                <a:lnTo>
                  <a:pt x="315" y="229"/>
                </a:lnTo>
                <a:lnTo>
                  <a:pt x="309" y="234"/>
                </a:lnTo>
                <a:lnTo>
                  <a:pt x="303" y="239"/>
                </a:lnTo>
                <a:lnTo>
                  <a:pt x="296" y="243"/>
                </a:lnTo>
                <a:lnTo>
                  <a:pt x="288" y="247"/>
                </a:lnTo>
                <a:lnTo>
                  <a:pt x="285" y="249"/>
                </a:lnTo>
                <a:lnTo>
                  <a:pt x="281" y="250"/>
                </a:lnTo>
                <a:lnTo>
                  <a:pt x="273" y="253"/>
                </a:lnTo>
                <a:lnTo>
                  <a:pt x="264" y="254"/>
                </a:lnTo>
                <a:lnTo>
                  <a:pt x="255" y="255"/>
                </a:lnTo>
                <a:lnTo>
                  <a:pt x="246" y="256"/>
                </a:lnTo>
                <a:lnTo>
                  <a:pt x="239" y="255"/>
                </a:lnTo>
                <a:lnTo>
                  <a:pt x="231" y="254"/>
                </a:lnTo>
                <a:lnTo>
                  <a:pt x="223" y="253"/>
                </a:lnTo>
                <a:lnTo>
                  <a:pt x="215" y="250"/>
                </a:lnTo>
                <a:lnTo>
                  <a:pt x="211" y="249"/>
                </a:lnTo>
                <a:lnTo>
                  <a:pt x="207" y="247"/>
                </a:lnTo>
                <a:lnTo>
                  <a:pt x="199" y="244"/>
                </a:lnTo>
                <a:lnTo>
                  <a:pt x="193" y="240"/>
                </a:lnTo>
                <a:lnTo>
                  <a:pt x="190" y="238"/>
                </a:lnTo>
                <a:lnTo>
                  <a:pt x="187" y="235"/>
                </a:lnTo>
                <a:lnTo>
                  <a:pt x="190" y="227"/>
                </a:lnTo>
                <a:lnTo>
                  <a:pt x="192" y="219"/>
                </a:lnTo>
                <a:lnTo>
                  <a:pt x="193" y="211"/>
                </a:lnTo>
                <a:lnTo>
                  <a:pt x="194" y="203"/>
                </a:lnTo>
                <a:lnTo>
                  <a:pt x="198" y="203"/>
                </a:lnTo>
                <a:close/>
                <a:moveTo>
                  <a:pt x="118" y="5"/>
                </a:moveTo>
                <a:lnTo>
                  <a:pt x="126" y="5"/>
                </a:lnTo>
                <a:lnTo>
                  <a:pt x="134" y="6"/>
                </a:lnTo>
                <a:lnTo>
                  <a:pt x="142" y="5"/>
                </a:lnTo>
                <a:lnTo>
                  <a:pt x="150" y="5"/>
                </a:lnTo>
                <a:lnTo>
                  <a:pt x="150" y="252"/>
                </a:lnTo>
                <a:lnTo>
                  <a:pt x="142" y="251"/>
                </a:lnTo>
                <a:lnTo>
                  <a:pt x="134" y="250"/>
                </a:lnTo>
                <a:lnTo>
                  <a:pt x="126" y="251"/>
                </a:lnTo>
                <a:lnTo>
                  <a:pt x="118" y="252"/>
                </a:lnTo>
                <a:lnTo>
                  <a:pt x="118" y="5"/>
                </a:lnTo>
                <a:close/>
                <a:moveTo>
                  <a:pt x="76" y="219"/>
                </a:moveTo>
                <a:lnTo>
                  <a:pt x="76" y="227"/>
                </a:lnTo>
                <a:lnTo>
                  <a:pt x="76" y="236"/>
                </a:lnTo>
                <a:lnTo>
                  <a:pt x="75" y="239"/>
                </a:lnTo>
                <a:lnTo>
                  <a:pt x="74" y="243"/>
                </a:lnTo>
                <a:lnTo>
                  <a:pt x="72" y="251"/>
                </a:lnTo>
                <a:lnTo>
                  <a:pt x="70" y="258"/>
                </a:lnTo>
                <a:lnTo>
                  <a:pt x="66" y="264"/>
                </a:lnTo>
                <a:lnTo>
                  <a:pt x="62" y="271"/>
                </a:lnTo>
                <a:lnTo>
                  <a:pt x="58" y="276"/>
                </a:lnTo>
                <a:lnTo>
                  <a:pt x="53" y="281"/>
                </a:lnTo>
                <a:lnTo>
                  <a:pt x="47" y="286"/>
                </a:lnTo>
                <a:lnTo>
                  <a:pt x="41" y="290"/>
                </a:lnTo>
                <a:lnTo>
                  <a:pt x="35" y="293"/>
                </a:lnTo>
                <a:lnTo>
                  <a:pt x="27" y="296"/>
                </a:lnTo>
                <a:lnTo>
                  <a:pt x="20" y="298"/>
                </a:lnTo>
                <a:lnTo>
                  <a:pt x="12" y="299"/>
                </a:lnTo>
                <a:lnTo>
                  <a:pt x="3" y="300"/>
                </a:lnTo>
                <a:lnTo>
                  <a:pt x="0" y="290"/>
                </a:lnTo>
                <a:lnTo>
                  <a:pt x="7" y="290"/>
                </a:lnTo>
                <a:lnTo>
                  <a:pt x="14" y="288"/>
                </a:lnTo>
                <a:lnTo>
                  <a:pt x="19" y="286"/>
                </a:lnTo>
                <a:lnTo>
                  <a:pt x="24" y="284"/>
                </a:lnTo>
                <a:lnTo>
                  <a:pt x="28" y="281"/>
                </a:lnTo>
                <a:lnTo>
                  <a:pt x="30" y="279"/>
                </a:lnTo>
                <a:lnTo>
                  <a:pt x="32" y="277"/>
                </a:lnTo>
                <a:lnTo>
                  <a:pt x="35" y="273"/>
                </a:lnTo>
                <a:lnTo>
                  <a:pt x="37" y="268"/>
                </a:lnTo>
                <a:lnTo>
                  <a:pt x="40" y="264"/>
                </a:lnTo>
                <a:lnTo>
                  <a:pt x="41" y="258"/>
                </a:lnTo>
                <a:lnTo>
                  <a:pt x="42" y="253"/>
                </a:lnTo>
                <a:lnTo>
                  <a:pt x="43" y="247"/>
                </a:lnTo>
                <a:lnTo>
                  <a:pt x="44" y="236"/>
                </a:lnTo>
                <a:lnTo>
                  <a:pt x="45" y="224"/>
                </a:lnTo>
                <a:lnTo>
                  <a:pt x="45" y="5"/>
                </a:lnTo>
                <a:lnTo>
                  <a:pt x="53" y="5"/>
                </a:lnTo>
                <a:lnTo>
                  <a:pt x="61" y="6"/>
                </a:lnTo>
                <a:lnTo>
                  <a:pt x="68" y="5"/>
                </a:lnTo>
                <a:lnTo>
                  <a:pt x="76" y="5"/>
                </a:lnTo>
                <a:lnTo>
                  <a:pt x="76" y="219"/>
                </a:lnTo>
                <a:close/>
              </a:path>
            </a:pathLst>
          </a:custGeom>
          <a:solidFill>
            <a:srgbClr val="D95900"/>
          </a:solidFill>
          <a:ln>
            <a:noFill/>
          </a:ln>
          <a:extLst>
            <a:ext uri="{91240B29-F687-4F45-9708-019B960494DF}">
              <a14:hiddenLine xmlns:a14="http://schemas.microsoft.com/office/drawing/2010/main" w="9525">
                <a:solidFill>
                  <a:srgbClr val="000000"/>
                </a:solidFill>
                <a:round/>
                <a:headEnd/>
                <a:tailEnd/>
              </a14:hiddenLine>
            </a:ext>
          </a:extLst>
        </p:spPr>
        <p:txBody>
          <a:bodyPr wrap="none" lIns="82945" tIns="41473" rIns="82945" bIns="41473" anchor="ctr"/>
          <a:lstStyle/>
          <a:p>
            <a:pPr defTabSz="914400"/>
            <a:endParaRPr lang="en-US">
              <a:solidFill>
                <a:prstClr val="black"/>
              </a:solidFill>
            </a:endParaRPr>
          </a:p>
        </p:txBody>
      </p:sp>
      <p:sp>
        <p:nvSpPr>
          <p:cNvPr id="10" name="TextBox 9"/>
          <p:cNvSpPr txBox="1"/>
          <p:nvPr/>
        </p:nvSpPr>
        <p:spPr>
          <a:xfrm>
            <a:off x="300832" y="1640989"/>
            <a:ext cx="1966912" cy="4524315"/>
          </a:xfrm>
          <a:prstGeom prst="rect">
            <a:avLst/>
          </a:prstGeom>
          <a:noFill/>
        </p:spPr>
        <p:txBody>
          <a:bodyPr wrap="square" lIns="36000" rIns="36000" rtlCol="0">
            <a:spAutoFit/>
          </a:bodyPr>
          <a:lstStyle/>
          <a:p>
            <a:pPr defTabSz="914400"/>
            <a:r>
              <a:rPr lang="en-GB" sz="1600" b="1" dirty="0" smtClean="0">
                <a:solidFill>
                  <a:srgbClr val="002060"/>
                </a:solidFill>
              </a:rPr>
              <a:t>Text-chatting</a:t>
            </a:r>
          </a:p>
          <a:p>
            <a:pPr defTabSz="914400"/>
            <a:endParaRPr lang="en-GB" sz="1600" dirty="0" smtClean="0">
              <a:solidFill>
                <a:srgbClr val="002060"/>
              </a:solidFill>
            </a:endParaRPr>
          </a:p>
          <a:p>
            <a:pPr defTabSz="914400"/>
            <a:endParaRPr lang="en-GB" sz="1600" dirty="0" smtClean="0">
              <a:solidFill>
                <a:srgbClr val="002060"/>
              </a:solidFill>
            </a:endParaRPr>
          </a:p>
          <a:p>
            <a:pPr defTabSz="914400"/>
            <a:r>
              <a:rPr lang="en-GB" sz="1600" b="1" dirty="0" smtClean="0">
                <a:solidFill>
                  <a:srgbClr val="002060"/>
                </a:solidFill>
              </a:rPr>
              <a:t>Elluminate layout</a:t>
            </a:r>
          </a:p>
          <a:p>
            <a:pPr defTabSz="914400"/>
            <a:endParaRPr lang="en-GB" sz="1600" dirty="0" smtClean="0">
              <a:solidFill>
                <a:srgbClr val="002060"/>
              </a:solidFill>
            </a:endParaRPr>
          </a:p>
          <a:p>
            <a:pPr defTabSz="914400"/>
            <a:endParaRPr lang="en-GB" sz="1600" dirty="0">
              <a:solidFill>
                <a:srgbClr val="002060"/>
              </a:solidFill>
            </a:endParaRPr>
          </a:p>
          <a:p>
            <a:pPr defTabSz="914400"/>
            <a:endParaRPr lang="en-GB" sz="1600" dirty="0" smtClean="0">
              <a:solidFill>
                <a:srgbClr val="002060"/>
              </a:solidFill>
            </a:endParaRPr>
          </a:p>
          <a:p>
            <a:pPr defTabSz="914400"/>
            <a:endParaRPr lang="en-GB" sz="1600" dirty="0">
              <a:solidFill>
                <a:srgbClr val="002060"/>
              </a:solidFill>
            </a:endParaRPr>
          </a:p>
          <a:p>
            <a:pPr defTabSz="914400"/>
            <a:endParaRPr lang="en-GB" sz="1600" dirty="0" smtClean="0">
              <a:solidFill>
                <a:srgbClr val="002060"/>
              </a:solidFill>
            </a:endParaRPr>
          </a:p>
          <a:p>
            <a:pPr defTabSz="914400"/>
            <a:r>
              <a:rPr lang="en-GB" sz="1600" b="1" dirty="0" smtClean="0">
                <a:solidFill>
                  <a:srgbClr val="002060"/>
                </a:solidFill>
              </a:rPr>
              <a:t>Audio</a:t>
            </a:r>
          </a:p>
          <a:p>
            <a:pPr defTabSz="914400"/>
            <a:endParaRPr lang="en-GB" sz="1600" dirty="0" smtClean="0">
              <a:solidFill>
                <a:srgbClr val="002060"/>
              </a:solidFill>
            </a:endParaRPr>
          </a:p>
          <a:p>
            <a:pPr defTabSz="914400"/>
            <a:endParaRPr lang="en-GB" sz="1600" dirty="0" smtClean="0">
              <a:solidFill>
                <a:srgbClr val="002060"/>
              </a:solidFill>
            </a:endParaRPr>
          </a:p>
          <a:p>
            <a:pPr defTabSz="914400"/>
            <a:endParaRPr lang="en-GB" sz="1600" dirty="0">
              <a:solidFill>
                <a:srgbClr val="002060"/>
              </a:solidFill>
            </a:endParaRPr>
          </a:p>
          <a:p>
            <a:pPr defTabSz="914400"/>
            <a:endParaRPr lang="en-GB" sz="1600" dirty="0">
              <a:solidFill>
                <a:srgbClr val="002060"/>
              </a:solidFill>
            </a:endParaRPr>
          </a:p>
          <a:p>
            <a:pPr defTabSz="914400"/>
            <a:endParaRPr lang="en-GB" sz="1600" dirty="0">
              <a:solidFill>
                <a:srgbClr val="002060"/>
              </a:solidFill>
            </a:endParaRPr>
          </a:p>
          <a:p>
            <a:pPr defTabSz="914400"/>
            <a:r>
              <a:rPr lang="en-GB" sz="1600" b="1" dirty="0" smtClean="0">
                <a:solidFill>
                  <a:srgbClr val="002060"/>
                </a:solidFill>
              </a:rPr>
              <a:t>Whiteboard</a:t>
            </a:r>
          </a:p>
          <a:p>
            <a:pPr defTabSz="914400"/>
            <a:endParaRPr lang="en-GB" sz="1600" b="1" dirty="0">
              <a:solidFill>
                <a:srgbClr val="002060"/>
              </a:solidFill>
            </a:endParaRPr>
          </a:p>
          <a:p>
            <a:pPr defTabSz="914400"/>
            <a:r>
              <a:rPr lang="en-GB" sz="1600" b="1" dirty="0" smtClean="0">
                <a:solidFill>
                  <a:srgbClr val="002060"/>
                </a:solidFill>
              </a:rPr>
              <a:t>Technical problems</a:t>
            </a:r>
            <a:endParaRPr lang="en-GB" sz="1600" b="1" dirty="0">
              <a:solidFill>
                <a:srgbClr val="002060"/>
              </a:solidFill>
            </a:endParaRPr>
          </a:p>
        </p:txBody>
      </p:sp>
      <p:sp>
        <p:nvSpPr>
          <p:cNvPr id="11" name="TextBox 10"/>
          <p:cNvSpPr txBox="1"/>
          <p:nvPr/>
        </p:nvSpPr>
        <p:spPr>
          <a:xfrm>
            <a:off x="2051720" y="1640989"/>
            <a:ext cx="6768752" cy="4524315"/>
          </a:xfrm>
          <a:prstGeom prst="rect">
            <a:avLst/>
          </a:prstGeom>
          <a:noFill/>
        </p:spPr>
        <p:txBody>
          <a:bodyPr wrap="square" lIns="36000" rIns="36000" rtlCol="0">
            <a:spAutoFit/>
          </a:bodyPr>
          <a:lstStyle/>
          <a:p>
            <a:pPr marL="285750" indent="-285750" defTabSz="914400">
              <a:buFont typeface="Arial" pitchFamily="34" charset="0"/>
              <a:buChar char="•"/>
            </a:pPr>
            <a:r>
              <a:rPr lang="en-GB" sz="1600" dirty="0" smtClean="0">
                <a:solidFill>
                  <a:srgbClr val="002060"/>
                </a:solidFill>
              </a:rPr>
              <a:t>Use the text-chat to engage with other delegates, presenter and moderators.</a:t>
            </a:r>
          </a:p>
          <a:p>
            <a:pPr marL="285750" indent="-285750" defTabSz="914400">
              <a:buFont typeface="Arial" pitchFamily="34" charset="0"/>
              <a:buChar char="•"/>
            </a:pPr>
            <a:r>
              <a:rPr lang="en-GB" sz="1600" dirty="0" smtClean="0">
                <a:solidFill>
                  <a:srgbClr val="002060"/>
                </a:solidFill>
              </a:rPr>
              <a:t>You can send private text-chat messages e.g. to moderators or to individuals. </a:t>
            </a:r>
          </a:p>
          <a:p>
            <a:pPr marL="285750" indent="-285750" defTabSz="914400">
              <a:buFont typeface="Arial" pitchFamily="34" charset="0"/>
              <a:buChar char="•"/>
            </a:pPr>
            <a:endParaRPr lang="en-GB" sz="1600" dirty="0">
              <a:solidFill>
                <a:srgbClr val="002060"/>
              </a:solidFill>
            </a:endParaRPr>
          </a:p>
          <a:p>
            <a:pPr marL="285750" indent="-285750" defTabSz="914400">
              <a:buFont typeface="Arial" pitchFamily="34" charset="0"/>
              <a:buChar char="•"/>
            </a:pPr>
            <a:r>
              <a:rPr lang="en-GB" sz="1600" dirty="0" smtClean="0">
                <a:solidFill>
                  <a:srgbClr val="002060"/>
                </a:solidFill>
              </a:rPr>
              <a:t>You can change your Elluminate layout to “Wide  layout” to make it easier to follow the text-chat </a:t>
            </a:r>
            <a:r>
              <a:rPr lang="en-GB" sz="1600" i="1" dirty="0" smtClean="0">
                <a:solidFill>
                  <a:srgbClr val="002060"/>
                </a:solidFill>
              </a:rPr>
              <a:t>(select “View … Layouts…Wide layout”).</a:t>
            </a:r>
          </a:p>
          <a:p>
            <a:pPr marL="285750" indent="-285750" defTabSz="914400">
              <a:buFont typeface="Arial" pitchFamily="34" charset="0"/>
              <a:buChar char="•"/>
            </a:pPr>
            <a:r>
              <a:rPr lang="en-GB" sz="1600" dirty="0" smtClean="0">
                <a:solidFill>
                  <a:srgbClr val="002060"/>
                </a:solidFill>
              </a:rPr>
              <a:t>If you are distracted by the text-chat, you can “unlock” the Elluminate layout to enable you to adjust the size and position of the text-chat sub-window </a:t>
            </a:r>
            <a:r>
              <a:rPr lang="en-GB" sz="1600" i="1" dirty="0" smtClean="0">
                <a:solidFill>
                  <a:srgbClr val="002060"/>
                </a:solidFill>
              </a:rPr>
              <a:t>(uncheck “View…Layouts …Layout locked”)</a:t>
            </a:r>
          </a:p>
          <a:p>
            <a:pPr marL="285750" indent="-285750" defTabSz="914400">
              <a:buFont typeface="Arial" pitchFamily="34" charset="0"/>
              <a:buChar char="•"/>
            </a:pPr>
            <a:endParaRPr lang="en-GB" sz="1600" dirty="0">
              <a:solidFill>
                <a:srgbClr val="002060"/>
              </a:solidFill>
            </a:endParaRPr>
          </a:p>
          <a:p>
            <a:pPr marL="285750" indent="-285750" defTabSz="914400">
              <a:buFont typeface="Arial" pitchFamily="34" charset="0"/>
              <a:buChar char="•"/>
            </a:pPr>
            <a:r>
              <a:rPr lang="en-GB" sz="1600" dirty="0" smtClean="0">
                <a:solidFill>
                  <a:srgbClr val="002060"/>
                </a:solidFill>
              </a:rPr>
              <a:t>It is best to run the Audio Set-up Wizard to test your audio set-up each time you enter an Elluminate room </a:t>
            </a:r>
            <a:r>
              <a:rPr lang="en-GB" sz="1600" i="1" dirty="0" smtClean="0">
                <a:solidFill>
                  <a:srgbClr val="002060"/>
                </a:solidFill>
              </a:rPr>
              <a:t>(select “Tools…Audio… Audio setup wizard).</a:t>
            </a:r>
          </a:p>
          <a:p>
            <a:pPr marL="285750" indent="-285750" defTabSz="914400">
              <a:buFont typeface="Arial" pitchFamily="34" charset="0"/>
              <a:buChar char="•"/>
            </a:pPr>
            <a:r>
              <a:rPr lang="en-GB" sz="1600" dirty="0" smtClean="0">
                <a:solidFill>
                  <a:srgbClr val="002060"/>
                </a:solidFill>
              </a:rPr>
              <a:t>You must use a headset/microphone if you want to ask a question in audio.</a:t>
            </a:r>
          </a:p>
          <a:p>
            <a:pPr marL="285750" indent="-285750" defTabSz="914400">
              <a:buFont typeface="Arial" pitchFamily="34" charset="0"/>
              <a:buChar char="•"/>
            </a:pPr>
            <a:r>
              <a:rPr lang="en-GB" sz="1600" dirty="0" smtClean="0">
                <a:solidFill>
                  <a:srgbClr val="002060"/>
                </a:solidFill>
              </a:rPr>
              <a:t>Only use your microphone when guided by a moderator – click on the mic icon (bottom-left of screen) to turn it on and click on it again </a:t>
            </a:r>
            <a:r>
              <a:rPr lang="en-GB" sz="1600" dirty="0">
                <a:solidFill>
                  <a:srgbClr val="002060"/>
                </a:solidFill>
              </a:rPr>
              <a:t>t</a:t>
            </a:r>
            <a:r>
              <a:rPr lang="en-GB" sz="1600" dirty="0" smtClean="0">
                <a:solidFill>
                  <a:srgbClr val="002060"/>
                </a:solidFill>
              </a:rPr>
              <a:t>o turn it off. </a:t>
            </a:r>
          </a:p>
          <a:p>
            <a:pPr marL="285750" indent="-285750" defTabSz="914400">
              <a:buFont typeface="Arial" pitchFamily="34" charset="0"/>
              <a:buChar char="•"/>
            </a:pPr>
            <a:endParaRPr lang="en-GB" sz="1600" dirty="0" smtClean="0">
              <a:solidFill>
                <a:srgbClr val="002060"/>
              </a:solidFill>
            </a:endParaRPr>
          </a:p>
          <a:p>
            <a:pPr marL="285750" indent="-285750" defTabSz="914400">
              <a:buFont typeface="Arial" pitchFamily="34" charset="0"/>
              <a:buChar char="•"/>
            </a:pPr>
            <a:r>
              <a:rPr lang="en-GB" sz="1600" dirty="0" smtClean="0">
                <a:solidFill>
                  <a:srgbClr val="002060"/>
                </a:solidFill>
              </a:rPr>
              <a:t>Only draw on the whiteboard if guided by a moderator.</a:t>
            </a:r>
          </a:p>
          <a:p>
            <a:pPr marL="285750" indent="-285750" defTabSz="914400">
              <a:buFont typeface="Arial" pitchFamily="34" charset="0"/>
              <a:buChar char="•"/>
            </a:pPr>
            <a:endParaRPr lang="en-GB" sz="1600" dirty="0">
              <a:solidFill>
                <a:srgbClr val="002060"/>
              </a:solidFill>
            </a:endParaRPr>
          </a:p>
          <a:p>
            <a:pPr marL="285750" indent="-285750" defTabSz="914400">
              <a:buFont typeface="Arial" pitchFamily="34" charset="0"/>
              <a:buChar char="•"/>
            </a:pPr>
            <a:r>
              <a:rPr lang="en-GB" sz="1600" dirty="0" smtClean="0">
                <a:solidFill>
                  <a:srgbClr val="002060"/>
                </a:solidFill>
              </a:rPr>
              <a:t>Send a private text-chat message to “moderators” and they will try to help.</a:t>
            </a:r>
            <a:endParaRPr lang="en-GB" sz="1600" dirty="0">
              <a:solidFill>
                <a:srgbClr val="002060"/>
              </a:solidFill>
            </a:endParaRPr>
          </a:p>
        </p:txBody>
      </p:sp>
    </p:spTree>
    <p:extLst>
      <p:ext uri="{BB962C8B-B14F-4D97-AF65-F5344CB8AC3E}">
        <p14:creationId xmlns:p14="http://schemas.microsoft.com/office/powerpoint/2010/main" val="36915595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Education for knowledge workers …?</a:t>
            </a:r>
            <a:endParaRPr lang="en-US" dirty="0"/>
          </a:p>
        </p:txBody>
      </p:sp>
      <p:sp>
        <p:nvSpPr>
          <p:cNvPr id="6" name="Content Placeholder 5"/>
          <p:cNvSpPr>
            <a:spLocks noGrp="1"/>
          </p:cNvSpPr>
          <p:nvPr>
            <p:ph sz="quarter" idx="1"/>
          </p:nvPr>
        </p:nvSpPr>
        <p:spPr>
          <a:xfrm>
            <a:off x="457200" y="1295400"/>
            <a:ext cx="8229600" cy="4830763"/>
          </a:xfrm>
        </p:spPr>
        <p:txBody>
          <a:bodyPr>
            <a:normAutofit lnSpcReduction="10000"/>
          </a:bodyPr>
          <a:lstStyle/>
          <a:p>
            <a:r>
              <a:rPr lang="en-US" dirty="0" smtClean="0"/>
              <a:t>Just-in-time, work based learning, 2400 ‘corporate universities’ by 2004</a:t>
            </a:r>
          </a:p>
          <a:p>
            <a:endParaRPr lang="en-US" dirty="0" smtClean="0"/>
          </a:p>
          <a:p>
            <a:r>
              <a:rPr lang="en-US" dirty="0" smtClean="0"/>
              <a:t>Wholly online, </a:t>
            </a:r>
            <a:r>
              <a:rPr lang="en-US" dirty="0" err="1" smtClean="0"/>
              <a:t>personalised</a:t>
            </a:r>
            <a:r>
              <a:rPr lang="en-US" dirty="0" smtClean="0"/>
              <a:t>, organised around the learners’ schedule</a:t>
            </a:r>
          </a:p>
          <a:p>
            <a:r>
              <a:rPr lang="en-US" dirty="0" smtClean="0"/>
              <a:t>Phoenix university, graduated over 30,000 students since it started, no frills</a:t>
            </a:r>
          </a:p>
          <a:p>
            <a:r>
              <a:rPr lang="en-US" dirty="0" smtClean="0"/>
              <a:t>24 states in the US have state-wide virtual schools by 2005, the UK has three wholly online schools</a:t>
            </a:r>
          </a:p>
          <a:p>
            <a:endParaRPr lang="en-US" dirty="0" smtClean="0"/>
          </a:p>
          <a:p>
            <a:r>
              <a:rPr lang="en-US" dirty="0" smtClean="0"/>
              <a:t>The reorientation of education around the individual not the institution</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Is there a future for the physical university in 20 years in this knowledge economy?</a:t>
            </a:r>
            <a:endParaRPr lang="en-US" dirty="0"/>
          </a:p>
        </p:txBody>
      </p:sp>
      <p:sp>
        <p:nvSpPr>
          <p:cNvPr id="6" name="Content Placeholder 5"/>
          <p:cNvSpPr>
            <a:spLocks noGrp="1"/>
          </p:cNvSpPr>
          <p:nvPr>
            <p:ph sz="quarter" idx="1"/>
          </p:nvPr>
        </p:nvSpPr>
        <p:spPr>
          <a:xfrm>
            <a:off x="457200" y="1905000"/>
            <a:ext cx="8229600" cy="4221163"/>
          </a:xfrm>
        </p:spPr>
        <p:txBody>
          <a:bodyPr/>
          <a:lstStyle/>
          <a:p>
            <a:pPr>
              <a:buNone/>
            </a:pPr>
            <a:r>
              <a:rPr lang="en-US" dirty="0" smtClean="0"/>
              <a:t>Vote:</a:t>
            </a:r>
          </a:p>
          <a:p>
            <a:pPr>
              <a:buNone/>
            </a:pPr>
            <a:endParaRPr lang="en-US" dirty="0" smtClean="0"/>
          </a:p>
          <a:p>
            <a:r>
              <a:rPr lang="en-US" dirty="0" smtClean="0"/>
              <a:t>Yes, but…</a:t>
            </a:r>
          </a:p>
          <a:p>
            <a:r>
              <a:rPr lang="en-US" dirty="0" smtClean="0"/>
              <a:t>No, but…</a:t>
            </a:r>
          </a:p>
          <a:p>
            <a:pPr>
              <a:buNone/>
            </a:pPr>
            <a:endParaRPr lang="en-US" dirty="0" smtClean="0"/>
          </a:p>
          <a:p>
            <a:pPr>
              <a:buNone/>
            </a:pPr>
            <a:r>
              <a:rPr lang="en-US" dirty="0" smtClean="0"/>
              <a:t>Your comments in chat..</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‘complicating factors’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4"/>
          <p:cNvSpPr>
            <a:spLocks noGrp="1"/>
          </p:cNvSpPr>
          <p:nvPr>
            <p:ph type="title"/>
          </p:nvPr>
        </p:nvSpPr>
        <p:spPr>
          <a:xfrm>
            <a:off x="457200" y="254000"/>
            <a:ext cx="3352800" cy="584200"/>
          </a:xfrm>
        </p:spPr>
        <p:txBody>
          <a:bodyPr>
            <a:normAutofit/>
          </a:bodyPr>
          <a:lstStyle/>
          <a:p>
            <a:pPr eaLnBrk="1" hangingPunct="1"/>
            <a:r>
              <a:rPr lang="en-US" sz="2400" dirty="0" smtClean="0"/>
              <a:t>Aging Populations</a:t>
            </a:r>
            <a:endParaRPr lang="en-US" sz="2400" dirty="0"/>
          </a:p>
        </p:txBody>
      </p:sp>
      <p:sp>
        <p:nvSpPr>
          <p:cNvPr id="26627" name="Text Placeholder 6"/>
          <p:cNvSpPr>
            <a:spLocks noGrp="1"/>
          </p:cNvSpPr>
          <p:nvPr>
            <p:ph type="body" idx="2"/>
          </p:nvPr>
        </p:nvSpPr>
        <p:spPr>
          <a:xfrm>
            <a:off x="457200" y="1219200"/>
            <a:ext cx="3886200" cy="5137150"/>
          </a:xfrm>
        </p:spPr>
        <p:txBody>
          <a:bodyPr>
            <a:noAutofit/>
          </a:bodyPr>
          <a:lstStyle/>
          <a:p>
            <a:pPr eaLnBrk="1" hangingPunct="1">
              <a:spcAft>
                <a:spcPts val="400"/>
              </a:spcAft>
            </a:pPr>
            <a:r>
              <a:rPr lang="en-US" sz="2400" dirty="0"/>
              <a:t>Over 50% of the population of Western Europe aged over 50 by 2030 with a further 40 year life expectancy. </a:t>
            </a:r>
            <a:endParaRPr lang="en-US" sz="2400" dirty="0" smtClean="0"/>
          </a:p>
          <a:p>
            <a:pPr eaLnBrk="1" hangingPunct="1">
              <a:spcAft>
                <a:spcPts val="400"/>
              </a:spcAft>
            </a:pPr>
            <a:r>
              <a:rPr lang="en-GB" sz="2400" dirty="0" smtClean="0"/>
              <a:t>Over </a:t>
            </a:r>
            <a:r>
              <a:rPr lang="en-GB" sz="2400" dirty="0"/>
              <a:t>25 % aged over 65. </a:t>
            </a:r>
            <a:endParaRPr lang="en-GB" sz="2400" dirty="0" smtClean="0"/>
          </a:p>
          <a:p>
            <a:pPr eaLnBrk="1" hangingPunct="1">
              <a:spcAft>
                <a:spcPts val="400"/>
              </a:spcAft>
            </a:pPr>
            <a:r>
              <a:rPr lang="en-GB" sz="2400" dirty="0" smtClean="0"/>
              <a:t>Population </a:t>
            </a:r>
            <a:r>
              <a:rPr lang="en-GB" sz="2400" dirty="0"/>
              <a:t>ageing a global phenomena, not just restricted to Europe/US</a:t>
            </a:r>
            <a:r>
              <a:rPr lang="en-GB" sz="2400" dirty="0" smtClean="0"/>
              <a:t> </a:t>
            </a:r>
          </a:p>
          <a:p>
            <a:pPr eaLnBrk="1" hangingPunct="1">
              <a:spcAft>
                <a:spcPts val="400"/>
              </a:spcAft>
            </a:pPr>
            <a:endParaRPr lang="en-GB" sz="2400" dirty="0" smtClean="0"/>
          </a:p>
          <a:p>
            <a:pPr eaLnBrk="1" hangingPunct="1">
              <a:spcAft>
                <a:spcPts val="400"/>
              </a:spcAft>
            </a:pPr>
            <a:r>
              <a:rPr lang="en-GB" sz="2400" dirty="0" smtClean="0"/>
              <a:t>Lifelong learning…</a:t>
            </a:r>
          </a:p>
          <a:p>
            <a:pPr eaLnBrk="1" hangingPunct="1">
              <a:spcAft>
                <a:spcPts val="400"/>
              </a:spcAft>
            </a:pPr>
            <a:endParaRPr lang="en-GB" sz="2400" dirty="0" smtClean="0"/>
          </a:p>
          <a:p>
            <a:pPr eaLnBrk="1" hangingPunct="1">
              <a:spcAft>
                <a:spcPts val="400"/>
              </a:spcAft>
            </a:pPr>
            <a:r>
              <a:rPr lang="en-GB" sz="2400" dirty="0" smtClean="0"/>
              <a:t>Or the beginnings of Intergenerational conflict? </a:t>
            </a:r>
          </a:p>
          <a:p>
            <a:pPr eaLnBrk="1" hangingPunct="1">
              <a:spcAft>
                <a:spcPts val="400"/>
              </a:spcAft>
            </a:pPr>
            <a:endParaRPr lang="en-US" sz="1100" dirty="0"/>
          </a:p>
          <a:p>
            <a:pPr eaLnBrk="1" hangingPunct="1">
              <a:spcAft>
                <a:spcPts val="400"/>
              </a:spcAft>
            </a:pPr>
            <a:endParaRPr lang="en-US" sz="1100" dirty="0"/>
          </a:p>
          <a:p>
            <a:pPr eaLnBrk="1" hangingPunct="1">
              <a:spcAft>
                <a:spcPts val="400"/>
              </a:spcAft>
            </a:pPr>
            <a:r>
              <a:rPr lang="en-US" sz="1100" dirty="0"/>
              <a:t> </a:t>
            </a:r>
          </a:p>
          <a:p>
            <a:pPr eaLnBrk="1" hangingPunct="1">
              <a:spcAft>
                <a:spcPts val="400"/>
              </a:spcAft>
            </a:pPr>
            <a:endParaRPr lang="en-US" sz="1100" dirty="0">
              <a:solidFill>
                <a:srgbClr val="254061"/>
              </a:solidFill>
            </a:endParaRPr>
          </a:p>
        </p:txBody>
      </p:sp>
      <p:pic>
        <p:nvPicPr>
          <p:cNvPr id="26629" name="Picture 6" descr="grandfather and grandson no restrictions.jpg"/>
          <p:cNvPicPr>
            <a:picLocks noChangeAspect="1"/>
          </p:cNvPicPr>
          <p:nvPr/>
        </p:nvPicPr>
        <p:blipFill>
          <a:blip r:embed="rId2"/>
          <a:srcRect/>
          <a:stretch>
            <a:fillRect/>
          </a:stretch>
        </p:blipFill>
        <p:spPr bwMode="auto">
          <a:xfrm>
            <a:off x="4495800" y="254000"/>
            <a:ext cx="4114800" cy="565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4"/>
          <p:cNvSpPr>
            <a:spLocks noGrp="1"/>
          </p:cNvSpPr>
          <p:nvPr>
            <p:ph type="title"/>
          </p:nvPr>
        </p:nvSpPr>
        <p:spPr>
          <a:xfrm>
            <a:off x="265113" y="273050"/>
            <a:ext cx="3200400" cy="1162050"/>
          </a:xfrm>
        </p:spPr>
        <p:txBody>
          <a:bodyPr>
            <a:normAutofit fontScale="90000"/>
          </a:bodyPr>
          <a:lstStyle/>
          <a:p>
            <a:pPr eaLnBrk="1" hangingPunct="1"/>
            <a:r>
              <a:rPr lang="en-US" sz="2400" dirty="0" smtClean="0"/>
              <a:t>Declining confidence in the knowledge economy future</a:t>
            </a:r>
            <a:endParaRPr lang="en-US" sz="2400" dirty="0"/>
          </a:p>
        </p:txBody>
      </p:sp>
      <p:sp>
        <p:nvSpPr>
          <p:cNvPr id="19459" name="Text Placeholder 6"/>
          <p:cNvSpPr>
            <a:spLocks noGrp="1"/>
          </p:cNvSpPr>
          <p:nvPr>
            <p:ph type="body" idx="2"/>
          </p:nvPr>
        </p:nvSpPr>
        <p:spPr>
          <a:xfrm>
            <a:off x="228600" y="1700808"/>
            <a:ext cx="3236913" cy="4852392"/>
          </a:xfrm>
        </p:spPr>
        <p:txBody>
          <a:bodyPr>
            <a:normAutofit fontScale="70000" lnSpcReduction="20000"/>
          </a:bodyPr>
          <a:lstStyle/>
          <a:p>
            <a:pPr eaLnBrk="1" hangingPunct="1">
              <a:defRPr/>
            </a:pPr>
            <a:r>
              <a:rPr lang="en-US" sz="2400" dirty="0" smtClean="0"/>
              <a:t>Polarisation of workforces: </a:t>
            </a:r>
          </a:p>
          <a:p>
            <a:pPr marL="265113" indent="-265113" eaLnBrk="1" hangingPunct="1">
              <a:buFont typeface="Arial" pitchFamily="-65" charset="0"/>
              <a:buChar char="•"/>
              <a:defRPr/>
            </a:pPr>
            <a:r>
              <a:rPr lang="en-US" sz="2400" dirty="0" smtClean="0"/>
              <a:t>Rise of elites in major organisations </a:t>
            </a:r>
          </a:p>
          <a:p>
            <a:pPr marL="265113" indent="-265113" eaLnBrk="1" hangingPunct="1">
              <a:buFont typeface="Arial" pitchFamily="-65" charset="0"/>
              <a:buChar char="•"/>
              <a:defRPr/>
            </a:pPr>
            <a:r>
              <a:rPr lang="en-US" sz="2400" dirty="0" smtClean="0"/>
              <a:t>Increased positional competition in middle classes</a:t>
            </a:r>
          </a:p>
          <a:p>
            <a:pPr marL="265113" indent="-265113" eaLnBrk="1" hangingPunct="1">
              <a:buFont typeface="Arial" pitchFamily="-65" charset="0"/>
              <a:buChar char="•"/>
              <a:defRPr/>
            </a:pPr>
            <a:r>
              <a:rPr lang="en-US" sz="2400" dirty="0" smtClean="0"/>
              <a:t>Digital Taylorism &amp;   ‘ordinary’/low paid work – caring, agriculture, services</a:t>
            </a:r>
          </a:p>
          <a:p>
            <a:pPr marL="265113" indent="-265113" eaLnBrk="1" hangingPunct="1">
              <a:buFont typeface="Arial" pitchFamily="-65" charset="0"/>
              <a:buChar char="•"/>
              <a:defRPr/>
            </a:pPr>
            <a:r>
              <a:rPr lang="en-US" sz="2400" dirty="0" smtClean="0"/>
              <a:t>Displacement of many jobs by socio-tech systems</a:t>
            </a:r>
          </a:p>
          <a:p>
            <a:pPr marL="265113" indent="-265113" eaLnBrk="1" hangingPunct="1">
              <a:buFont typeface="Arial" pitchFamily="-65" charset="0"/>
              <a:buChar char="•"/>
              <a:defRPr/>
            </a:pPr>
            <a:endParaRPr lang="en-US" sz="2400" dirty="0" smtClean="0"/>
          </a:p>
          <a:p>
            <a:pPr marL="265113" indent="-265113" eaLnBrk="1" hangingPunct="1">
              <a:buFont typeface="Arial" pitchFamily="-65" charset="0"/>
              <a:buChar char="•"/>
              <a:defRPr/>
            </a:pPr>
            <a:r>
              <a:rPr lang="en-US" sz="2400" dirty="0" smtClean="0"/>
              <a:t>High Skills Low Wage Future? </a:t>
            </a:r>
          </a:p>
          <a:p>
            <a:pPr marL="265113" indent="-265113" eaLnBrk="1" hangingPunct="1">
              <a:buFont typeface="Arial" pitchFamily="-65" charset="0"/>
              <a:buChar char="•"/>
              <a:defRPr/>
            </a:pPr>
            <a:endParaRPr lang="en-US" sz="2000" dirty="0" smtClean="0">
              <a:solidFill>
                <a:srgbClr val="000000"/>
              </a:solidFill>
            </a:endParaRPr>
          </a:p>
          <a:p>
            <a:pPr eaLnBrk="1" hangingPunct="1">
              <a:defRPr/>
            </a:pPr>
            <a:endParaRPr lang="en-US" sz="1600" dirty="0" smtClean="0">
              <a:solidFill>
                <a:srgbClr val="000000"/>
              </a:solidFill>
            </a:endParaRPr>
          </a:p>
          <a:p>
            <a:pPr eaLnBrk="1" hangingPunct="1">
              <a:defRPr/>
            </a:pPr>
            <a:endParaRPr lang="en-US" sz="1600" dirty="0">
              <a:solidFill>
                <a:srgbClr val="000000"/>
              </a:solidFill>
            </a:endParaRPr>
          </a:p>
          <a:p>
            <a:pPr eaLnBrk="1" hangingPunct="1">
              <a:defRPr/>
            </a:pPr>
            <a:endParaRPr lang="en-GB" dirty="0">
              <a:solidFill>
                <a:srgbClr val="000000"/>
              </a:solidFill>
            </a:endParaRPr>
          </a:p>
          <a:p>
            <a:pPr eaLnBrk="1" hangingPunct="1">
              <a:defRPr/>
            </a:pPr>
            <a:endParaRPr lang="en-US" dirty="0">
              <a:solidFill>
                <a:srgbClr val="254061"/>
              </a:solidFill>
            </a:endParaRPr>
          </a:p>
        </p:txBody>
      </p:sp>
      <p:pic>
        <p:nvPicPr>
          <p:cNvPr id="32773" name="Picture 7" descr="men in suits.jpg"/>
          <p:cNvPicPr>
            <a:picLocks noChangeAspect="1"/>
          </p:cNvPicPr>
          <p:nvPr/>
        </p:nvPicPr>
        <p:blipFill>
          <a:blip r:embed="rId2"/>
          <a:srcRect/>
          <a:stretch>
            <a:fillRect/>
          </a:stretch>
        </p:blipFill>
        <p:spPr bwMode="auto">
          <a:xfrm>
            <a:off x="3657600" y="381000"/>
            <a:ext cx="2895600" cy="2895600"/>
          </a:xfrm>
          <a:prstGeom prst="rect">
            <a:avLst/>
          </a:prstGeom>
          <a:noFill/>
          <a:ln w="9525">
            <a:noFill/>
            <a:miter lim="800000"/>
            <a:headEnd/>
            <a:tailEnd/>
          </a:ln>
        </p:spPr>
      </p:pic>
      <p:sp>
        <p:nvSpPr>
          <p:cNvPr id="32774" name="TextBox 8"/>
          <p:cNvSpPr txBox="1">
            <a:spLocks noChangeArrowheads="1"/>
          </p:cNvSpPr>
          <p:nvPr/>
        </p:nvSpPr>
        <p:spPr bwMode="auto">
          <a:xfrm>
            <a:off x="3657600" y="3000375"/>
            <a:ext cx="2895600" cy="276225"/>
          </a:xfrm>
          <a:prstGeom prst="rect">
            <a:avLst/>
          </a:prstGeom>
          <a:noFill/>
          <a:ln w="9525">
            <a:noFill/>
            <a:miter lim="800000"/>
            <a:headEnd/>
            <a:tailEnd/>
          </a:ln>
        </p:spPr>
        <p:txBody>
          <a:bodyPr>
            <a:prstTxWarp prst="textNoShape">
              <a:avLst/>
            </a:prstTxWarp>
            <a:spAutoFit/>
          </a:bodyPr>
          <a:lstStyle/>
          <a:p>
            <a:r>
              <a:rPr lang="en-US" sz="1200"/>
              <a:t>Troy Holden: CC license applies</a:t>
            </a:r>
          </a:p>
        </p:txBody>
      </p:sp>
      <p:pic>
        <p:nvPicPr>
          <p:cNvPr id="32775" name="Picture 9" descr="Asuncion shanty town Fiona L Cooper.jpg"/>
          <p:cNvPicPr>
            <a:picLocks noChangeAspect="1"/>
          </p:cNvPicPr>
          <p:nvPr/>
        </p:nvPicPr>
        <p:blipFill>
          <a:blip r:embed="rId3"/>
          <a:srcRect/>
          <a:stretch>
            <a:fillRect/>
          </a:stretch>
        </p:blipFill>
        <p:spPr bwMode="auto">
          <a:xfrm>
            <a:off x="5943600" y="2638425"/>
            <a:ext cx="3048000" cy="2286000"/>
          </a:xfrm>
          <a:prstGeom prst="rect">
            <a:avLst/>
          </a:prstGeom>
          <a:noFill/>
          <a:ln w="9525">
            <a:noFill/>
            <a:miter lim="800000"/>
            <a:headEnd/>
            <a:tailEnd/>
          </a:ln>
        </p:spPr>
      </p:pic>
      <p:pic>
        <p:nvPicPr>
          <p:cNvPr id="32776" name="Picture 10" descr="Jessicamulley homelessness image.jpg"/>
          <p:cNvPicPr>
            <a:picLocks noChangeAspect="1"/>
          </p:cNvPicPr>
          <p:nvPr/>
        </p:nvPicPr>
        <p:blipFill>
          <a:blip r:embed="rId4"/>
          <a:srcRect/>
          <a:stretch>
            <a:fillRect/>
          </a:stretch>
        </p:blipFill>
        <p:spPr bwMode="auto">
          <a:xfrm>
            <a:off x="3352800" y="4718050"/>
            <a:ext cx="3048000" cy="1638300"/>
          </a:xfrm>
          <a:prstGeom prst="rect">
            <a:avLst/>
          </a:prstGeom>
          <a:noFill/>
          <a:ln w="9525">
            <a:noFill/>
            <a:miter lim="800000"/>
            <a:headEnd/>
            <a:tailEnd/>
          </a:ln>
        </p:spPr>
      </p:pic>
      <p:sp>
        <p:nvSpPr>
          <p:cNvPr id="32777" name="TextBox 11"/>
          <p:cNvSpPr txBox="1">
            <a:spLocks noChangeArrowheads="1"/>
          </p:cNvSpPr>
          <p:nvPr/>
        </p:nvSpPr>
        <p:spPr bwMode="auto">
          <a:xfrm>
            <a:off x="3465513" y="6048375"/>
            <a:ext cx="2935287" cy="307975"/>
          </a:xfrm>
          <a:prstGeom prst="rect">
            <a:avLst/>
          </a:prstGeom>
          <a:noFill/>
          <a:ln w="9525">
            <a:noFill/>
            <a:miter lim="800000"/>
            <a:headEnd/>
            <a:tailEnd/>
          </a:ln>
        </p:spPr>
        <p:txBody>
          <a:bodyPr>
            <a:prstTxWarp prst="textNoShape">
              <a:avLst/>
            </a:prstTxWarp>
            <a:spAutoFit/>
          </a:bodyPr>
          <a:lstStyle/>
          <a:p>
            <a:r>
              <a:rPr lang="en-US" sz="1400"/>
              <a:t>Jessica Mulley: CC license applies</a:t>
            </a:r>
          </a:p>
        </p:txBody>
      </p:sp>
      <p:sp>
        <p:nvSpPr>
          <p:cNvPr id="32778" name="TextBox 12"/>
          <p:cNvSpPr txBox="1">
            <a:spLocks noChangeArrowheads="1"/>
          </p:cNvSpPr>
          <p:nvPr/>
        </p:nvSpPr>
        <p:spPr bwMode="auto">
          <a:xfrm>
            <a:off x="6400800" y="4648200"/>
            <a:ext cx="2590800" cy="276225"/>
          </a:xfrm>
          <a:prstGeom prst="rect">
            <a:avLst/>
          </a:prstGeom>
          <a:noFill/>
          <a:ln w="9525">
            <a:noFill/>
            <a:miter lim="800000"/>
            <a:headEnd/>
            <a:tailEnd/>
          </a:ln>
        </p:spPr>
        <p:txBody>
          <a:bodyPr>
            <a:prstTxWarp prst="textNoShape">
              <a:avLst/>
            </a:prstTxWarp>
            <a:spAutoFit/>
          </a:bodyPr>
          <a:lstStyle/>
          <a:p>
            <a:r>
              <a:rPr lang="en-US" sz="1200"/>
              <a:t>Fiona L Cooper: CC license applies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Other futures?</a:t>
            </a:r>
            <a:endParaRPr lang="en-US" dirty="0"/>
          </a:p>
        </p:txBody>
      </p:sp>
      <p:sp>
        <p:nvSpPr>
          <p:cNvPr id="6" name="Content Placeholder 5"/>
          <p:cNvSpPr>
            <a:spLocks noGrp="1"/>
          </p:cNvSpPr>
          <p:nvPr>
            <p:ph sz="quarter" idx="1"/>
          </p:nvPr>
        </p:nvSpPr>
        <p:spPr>
          <a:xfrm>
            <a:off x="457200" y="1524000"/>
            <a:ext cx="8229600" cy="4632960"/>
          </a:xfrm>
        </p:spPr>
        <p:txBody>
          <a:bodyPr>
            <a:normAutofit/>
          </a:bodyPr>
          <a:lstStyle/>
          <a:p>
            <a:r>
              <a:rPr lang="en-US" dirty="0" smtClean="0"/>
              <a:t>Environmental and materials critique</a:t>
            </a:r>
          </a:p>
          <a:p>
            <a:pPr lvl="1"/>
            <a:r>
              <a:rPr lang="en-US" dirty="0" smtClean="0"/>
              <a:t>Dependent upon energy and materials sources in short supply – fixable? Waste mining, alt. energy? </a:t>
            </a:r>
          </a:p>
          <a:p>
            <a:pPr lvl="1"/>
            <a:r>
              <a:rPr lang="en-US" dirty="0" smtClean="0"/>
              <a:t>2 degree temperature rise built in – species loss, radical adaptation, loss of habitat</a:t>
            </a:r>
          </a:p>
          <a:p>
            <a:endParaRPr lang="en-US" dirty="0" smtClean="0"/>
          </a:p>
          <a:p>
            <a:r>
              <a:rPr lang="en-US" dirty="0" smtClean="0"/>
              <a:t>Economic critique of the ‘knowledge economy’</a:t>
            </a:r>
          </a:p>
          <a:p>
            <a:pPr lvl="1"/>
            <a:r>
              <a:rPr lang="en-US" dirty="0" smtClean="0"/>
              <a:t>Premised upon enclosing core economy goods of time, family life, public space – economically unsustainable</a:t>
            </a:r>
          </a:p>
          <a:p>
            <a:pPr lvl="1"/>
            <a:r>
              <a:rPr lang="en-US" dirty="0" smtClean="0"/>
              <a:t>Premised upon ensuring a significant % are dispossessed/excluded to continue to drive wages lower</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Other futures?</a:t>
            </a:r>
            <a:endParaRPr lang="en-US" dirty="0"/>
          </a:p>
        </p:txBody>
      </p:sp>
      <p:sp>
        <p:nvSpPr>
          <p:cNvPr id="3" name="Content Placeholder 2"/>
          <p:cNvSpPr>
            <a:spLocks noGrp="1"/>
          </p:cNvSpPr>
          <p:nvPr>
            <p:ph sz="quarter" idx="1"/>
          </p:nvPr>
        </p:nvSpPr>
        <p:spPr/>
        <p:txBody>
          <a:bodyPr>
            <a:normAutofit/>
          </a:bodyPr>
          <a:lstStyle/>
          <a:p>
            <a:r>
              <a:rPr lang="en-US" dirty="0" smtClean="0"/>
              <a:t>Breakdown </a:t>
            </a:r>
          </a:p>
          <a:p>
            <a:pPr lvl="1"/>
            <a:r>
              <a:rPr lang="en-US" dirty="0" smtClean="0"/>
              <a:t>Radical </a:t>
            </a:r>
            <a:r>
              <a:rPr lang="en-US" dirty="0" err="1" smtClean="0"/>
              <a:t>polarisation</a:t>
            </a:r>
            <a:r>
              <a:rPr lang="en-US" dirty="0" smtClean="0"/>
              <a:t>, environmental constraints and demographic change lead to significant civil unrest, leading to crackdown and control. The emergence of ‘green zones’ for the wealthy and declining or loss of quality of life for the remainder</a:t>
            </a:r>
          </a:p>
          <a:p>
            <a:r>
              <a:rPr lang="en-US" dirty="0" smtClean="0"/>
              <a:t>Transition</a:t>
            </a:r>
          </a:p>
          <a:p>
            <a:pPr lvl="1"/>
            <a:r>
              <a:rPr lang="en-US" dirty="0" smtClean="0"/>
              <a:t>Social and environmental value become central goal and measure of policy making and public investment; increased </a:t>
            </a:r>
            <a:r>
              <a:rPr lang="en-US" dirty="0" err="1" smtClean="0"/>
              <a:t>localisation</a:t>
            </a:r>
            <a:r>
              <a:rPr lang="en-US" dirty="0" smtClean="0"/>
              <a:t> and commitment to sustainable economies; Transition towns </a:t>
            </a:r>
          </a:p>
          <a:p>
            <a:pPr>
              <a:buNone/>
            </a:pPr>
            <a:endParaRPr lang="en-US" dirty="0" smtClean="0"/>
          </a:p>
          <a:p>
            <a:pPr algn="r"/>
            <a:r>
              <a:rPr lang="en-US" dirty="0" smtClean="0"/>
              <a:t>See Global Scenarios Group/</a:t>
            </a:r>
            <a:r>
              <a:rPr lang="en-US" dirty="0" err="1" smtClean="0"/>
              <a:t>Tellus</a:t>
            </a:r>
            <a:r>
              <a:rPr lang="en-US" dirty="0" smtClean="0"/>
              <a:t> Institute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way do you think it’s going to go?</a:t>
            </a:r>
            <a:endParaRPr lang="en-US" dirty="0"/>
          </a:p>
        </p:txBody>
      </p:sp>
      <p:sp>
        <p:nvSpPr>
          <p:cNvPr id="3" name="Content Placeholder 2"/>
          <p:cNvSpPr>
            <a:spLocks noGrp="1"/>
          </p:cNvSpPr>
          <p:nvPr>
            <p:ph sz="quarter" idx="1"/>
          </p:nvPr>
        </p:nvSpPr>
        <p:spPr/>
        <p:txBody>
          <a:bodyPr/>
          <a:lstStyle/>
          <a:p>
            <a:r>
              <a:rPr lang="en-US" dirty="0" smtClean="0"/>
              <a:t>A – Business as usual – same values, no constraints</a:t>
            </a:r>
          </a:p>
          <a:p>
            <a:r>
              <a:rPr lang="en-US" dirty="0" smtClean="0"/>
              <a:t>B – Exert discipline to limit risks – same values, more control/tweaks</a:t>
            </a:r>
          </a:p>
          <a:p>
            <a:r>
              <a:rPr lang="en-US" dirty="0" smtClean="0"/>
              <a:t>C – Collapse/breakdown</a:t>
            </a:r>
          </a:p>
          <a:p>
            <a:r>
              <a:rPr lang="en-US" dirty="0" smtClean="0"/>
              <a:t>D – Transformation/Transition – new values, rethink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way do you want it to go?</a:t>
            </a:r>
            <a:endParaRPr lang="en-US" dirty="0"/>
          </a:p>
        </p:txBody>
      </p:sp>
      <p:sp>
        <p:nvSpPr>
          <p:cNvPr id="3" name="Content Placeholder 2"/>
          <p:cNvSpPr>
            <a:spLocks noGrp="1"/>
          </p:cNvSpPr>
          <p:nvPr>
            <p:ph sz="quarter" idx="1"/>
          </p:nvPr>
        </p:nvSpPr>
        <p:spPr/>
        <p:txBody>
          <a:bodyPr/>
          <a:lstStyle/>
          <a:p>
            <a:r>
              <a:rPr lang="en-US" dirty="0" smtClean="0"/>
              <a:t>A – Business as usual – same values, no constraints</a:t>
            </a:r>
          </a:p>
          <a:p>
            <a:r>
              <a:rPr lang="en-US" dirty="0" smtClean="0"/>
              <a:t>B – Exert discipline to limit risks – same values, more control/tweaks</a:t>
            </a:r>
          </a:p>
          <a:p>
            <a:r>
              <a:rPr lang="en-US" dirty="0" smtClean="0"/>
              <a:t>C – Collapse/breakdown</a:t>
            </a:r>
          </a:p>
          <a:p>
            <a:r>
              <a:rPr lang="en-US" dirty="0" smtClean="0"/>
              <a:t>D – Transformation/Transition – new values, rethink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Thread</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What would education look like that sought to prepare young people and societies for these different possible futures? </a:t>
            </a:r>
          </a:p>
          <a:p>
            <a:endParaRPr lang="en-US" dirty="0" smtClean="0"/>
          </a:p>
          <a:p>
            <a:r>
              <a:rPr lang="en-US" dirty="0" smtClean="0"/>
              <a:t>Discussion thread set up on this in the conference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normAutofit fontScale="90000"/>
          </a:bodyPr>
          <a:lstStyle/>
          <a:p>
            <a:r>
              <a:rPr lang="en-US" sz="3111" dirty="0" smtClean="0"/>
              <a:t>Learning to live in interesting times:</a:t>
            </a:r>
            <a:br>
              <a:rPr lang="en-US" sz="3111" dirty="0" smtClean="0"/>
            </a:br>
            <a:r>
              <a:rPr lang="en-US" sz="3111" dirty="0" smtClean="0"/>
              <a:t>what are educational institutions for?</a:t>
            </a:r>
            <a:r>
              <a:rPr lang="en-US" sz="4000" dirty="0" smtClean="0"/>
              <a:t> </a:t>
            </a:r>
            <a:endParaRPr lang="en-US" sz="4000" dirty="0"/>
          </a:p>
        </p:txBody>
      </p:sp>
      <p:sp>
        <p:nvSpPr>
          <p:cNvPr id="5" name="Subtitle 4"/>
          <p:cNvSpPr>
            <a:spLocks noGrp="1"/>
          </p:cNvSpPr>
          <p:nvPr>
            <p:ph type="subTitle" idx="1"/>
          </p:nvPr>
        </p:nvSpPr>
        <p:spPr/>
        <p:txBody>
          <a:bodyPr>
            <a:normAutofit fontScale="92500" lnSpcReduction="10000"/>
          </a:bodyPr>
          <a:lstStyle/>
          <a:p>
            <a:r>
              <a:rPr lang="en-US" sz="1400" dirty="0" smtClean="0"/>
              <a:t>Professor Keri Facer, Education and Social Research Institute, MMU </a:t>
            </a:r>
          </a:p>
          <a:p>
            <a:r>
              <a:rPr lang="en-US" sz="1400" dirty="0" smtClean="0"/>
              <a:t>@kerileef, k.facer@mmu.ac.uk</a:t>
            </a:r>
            <a:endParaRPr lang="en-US" sz="1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2971800"/>
            <a:ext cx="6858000" cy="914400"/>
          </a:xfrm>
        </p:spPr>
        <p:txBody>
          <a:bodyPr>
            <a:noAutofit/>
          </a:bodyPr>
          <a:lstStyle/>
          <a:p>
            <a:r>
              <a:rPr lang="en-US" sz="2350" dirty="0" smtClean="0"/>
              <a:t>In defense of a future-building </a:t>
            </a:r>
            <a:br>
              <a:rPr lang="en-US" sz="2350" dirty="0" smtClean="0"/>
            </a:br>
            <a:r>
              <a:rPr lang="en-US" sz="2350" dirty="0" smtClean="0"/>
              <a:t>education institution</a:t>
            </a:r>
            <a:endParaRPr lang="en-US" sz="235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future-proofing to future-building</a:t>
            </a:r>
            <a:endParaRPr lang="en-US" dirty="0"/>
          </a:p>
        </p:txBody>
      </p:sp>
      <p:sp>
        <p:nvSpPr>
          <p:cNvPr id="3" name="Content Placeholder 2"/>
          <p:cNvSpPr>
            <a:spLocks noGrp="1"/>
          </p:cNvSpPr>
          <p:nvPr>
            <p:ph sz="quarter" idx="1"/>
          </p:nvPr>
        </p:nvSpPr>
        <p:spPr/>
        <p:txBody>
          <a:bodyPr>
            <a:normAutofit/>
          </a:bodyPr>
          <a:lstStyle/>
          <a:p>
            <a:r>
              <a:rPr lang="en-US" dirty="0" smtClean="0"/>
              <a:t>Future-proofing is </a:t>
            </a:r>
          </a:p>
          <a:p>
            <a:pPr lvl="1"/>
            <a:r>
              <a:rPr lang="en-US" dirty="0" smtClean="0"/>
              <a:t>Being on the back foot, protecting individuals and institutions against change</a:t>
            </a:r>
          </a:p>
          <a:p>
            <a:pPr lvl="1"/>
            <a:r>
              <a:rPr lang="en-US" dirty="0" smtClean="0"/>
              <a:t>It is thinking that building flexibility, adaptability and responsiveness to change is sufficient</a:t>
            </a:r>
          </a:p>
          <a:p>
            <a:pPr lvl="1"/>
            <a:r>
              <a:rPr lang="en-US" dirty="0" smtClean="0"/>
              <a:t>It is assuming someone else is in charge of what will happen</a:t>
            </a:r>
          </a:p>
          <a:p>
            <a:endParaRPr lang="en-US" dirty="0" smtClean="0"/>
          </a:p>
          <a:p>
            <a:r>
              <a:rPr lang="en-US" dirty="0" smtClean="0"/>
              <a:t>Future-building is </a:t>
            </a:r>
          </a:p>
          <a:p>
            <a:pPr lvl="1"/>
            <a:r>
              <a:rPr lang="en-US" dirty="0" smtClean="0"/>
              <a:t>looking clearly at possible futures in development; and</a:t>
            </a:r>
          </a:p>
          <a:p>
            <a:pPr lvl="1"/>
            <a:r>
              <a:rPr lang="en-US" dirty="0" smtClean="0"/>
              <a:t>asking </a:t>
            </a:r>
            <a:r>
              <a:rPr lang="en-US" b="1" dirty="0" smtClean="0"/>
              <a:t>‘how can we work together to tip the balance in favour of futures that offer real wellbeing for our students’</a:t>
            </a:r>
          </a:p>
          <a:p>
            <a:pPr lvl="1">
              <a:buNone/>
            </a:pPr>
            <a:endParaRPr lang="en-US" dirty="0" smtClean="0"/>
          </a:p>
          <a:p>
            <a:pPr lvl="1"/>
            <a:endParaRPr lang="en-US" b="1"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2800" dirty="0" smtClean="0"/>
              <a:t>Rebuilding the educational contract</a:t>
            </a:r>
            <a:endParaRPr lang="en-US" sz="2800" dirty="0"/>
          </a:p>
        </p:txBody>
      </p:sp>
      <p:sp>
        <p:nvSpPr>
          <p:cNvPr id="6" name="Content Placeholder 5"/>
          <p:cNvSpPr>
            <a:spLocks noGrp="1"/>
          </p:cNvSpPr>
          <p:nvPr>
            <p:ph sz="quarter" idx="1"/>
          </p:nvPr>
        </p:nvSpPr>
        <p:spPr>
          <a:xfrm>
            <a:off x="457200" y="1143000"/>
            <a:ext cx="8229600" cy="5334000"/>
          </a:xfrm>
        </p:spPr>
        <p:txBody>
          <a:bodyPr>
            <a:normAutofit fontScale="77500" lnSpcReduction="20000"/>
          </a:bodyPr>
          <a:lstStyle/>
          <a:p>
            <a:pPr lvl="1"/>
            <a:endParaRPr lang="en-US" dirty="0" smtClean="0"/>
          </a:p>
          <a:p>
            <a:r>
              <a:rPr lang="en-US" sz="3100" dirty="0" smtClean="0"/>
              <a:t>Tipping the balance in favour of futures that offer real wellbeing for our students</a:t>
            </a:r>
          </a:p>
          <a:p>
            <a:endParaRPr lang="en-US" sz="3100" dirty="0" smtClean="0"/>
          </a:p>
          <a:p>
            <a:pPr lvl="1"/>
            <a:r>
              <a:rPr lang="en-US" sz="2600" dirty="0" smtClean="0"/>
              <a:t>Developing students’ capacities to shape their futures</a:t>
            </a:r>
          </a:p>
          <a:p>
            <a:pPr lvl="1"/>
            <a:r>
              <a:rPr lang="en-US" sz="2600" dirty="0" smtClean="0"/>
              <a:t>Building societies that are fair, democratic and sustainable</a:t>
            </a:r>
          </a:p>
          <a:p>
            <a:pPr lvl="1"/>
            <a:r>
              <a:rPr lang="en-US" sz="2600" dirty="0" smtClean="0"/>
              <a:t>Developing students’ capacities to create fair, democratic and sustainable futures</a:t>
            </a:r>
          </a:p>
          <a:p>
            <a:pPr lvl="1"/>
            <a:endParaRPr lang="en-US" sz="2600" dirty="0" smtClean="0"/>
          </a:p>
          <a:p>
            <a:r>
              <a:rPr lang="en-US" sz="3100" dirty="0" smtClean="0"/>
              <a:t>A student with a first class degree entering an impoverished world in breakdown is not guaranteed a great future</a:t>
            </a:r>
          </a:p>
          <a:p>
            <a:endParaRPr lang="en-US" sz="3100" dirty="0" smtClean="0"/>
          </a:p>
          <a:p>
            <a:r>
              <a:rPr lang="en-US" sz="3100" dirty="0" smtClean="0"/>
              <a:t>A student with a first class degree who treats the world and the people in it as their playthings is not building a future in which others should invest</a:t>
            </a:r>
          </a:p>
          <a:p>
            <a:endParaRPr lang="en-US" sz="3100" dirty="0" smtClean="0"/>
          </a:p>
          <a:p>
            <a:endParaRPr lang="en-US" sz="31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Principles for a future-building university</a:t>
            </a:r>
            <a:endParaRPr lang="en-US" dirty="0"/>
          </a:p>
        </p:txBody>
      </p:sp>
      <p:sp>
        <p:nvSpPr>
          <p:cNvPr id="3" name="Content Placeholder 2"/>
          <p:cNvSpPr>
            <a:spLocks noGrp="1"/>
          </p:cNvSpPr>
          <p:nvPr>
            <p:ph sz="quarter" idx="1"/>
          </p:nvPr>
        </p:nvSpPr>
        <p:spPr>
          <a:xfrm>
            <a:off x="457200" y="1219200"/>
            <a:ext cx="8229600" cy="5378152"/>
          </a:xfrm>
        </p:spPr>
        <p:txBody>
          <a:bodyPr>
            <a:normAutofit fontScale="85000" lnSpcReduction="20000"/>
          </a:bodyPr>
          <a:lstStyle/>
          <a:p>
            <a:r>
              <a:rPr lang="en-US" dirty="0" smtClean="0"/>
              <a:t>A curriculum for interdependence</a:t>
            </a:r>
          </a:p>
          <a:p>
            <a:pPr lvl="1"/>
            <a:r>
              <a:rPr lang="en-US" dirty="0" smtClean="0"/>
              <a:t>With other people/ with our socio-technical systems/ with the material world</a:t>
            </a:r>
          </a:p>
          <a:p>
            <a:pPr lvl="1"/>
            <a:endParaRPr lang="en-US" dirty="0" smtClean="0"/>
          </a:p>
          <a:p>
            <a:r>
              <a:rPr lang="en-US" dirty="0" smtClean="0"/>
              <a:t>A pedagogy of engagement</a:t>
            </a:r>
          </a:p>
          <a:p>
            <a:pPr lvl="1"/>
            <a:r>
              <a:rPr lang="en-US" dirty="0" smtClean="0"/>
              <a:t>Learning to contribute to the world, not simply inherit it</a:t>
            </a:r>
          </a:p>
          <a:p>
            <a:pPr lvl="1"/>
            <a:r>
              <a:rPr lang="en-US" dirty="0" smtClean="0"/>
              <a:t>Democratising research, design, production – tools for developing knowledge for survival</a:t>
            </a:r>
          </a:p>
          <a:p>
            <a:pPr lvl="1"/>
            <a:endParaRPr lang="en-US" dirty="0" smtClean="0"/>
          </a:p>
          <a:p>
            <a:r>
              <a:rPr lang="en-US" dirty="0" smtClean="0"/>
              <a:t>Valuing the local</a:t>
            </a:r>
          </a:p>
          <a:p>
            <a:pPr lvl="1"/>
            <a:r>
              <a:rPr lang="en-US" dirty="0" smtClean="0"/>
              <a:t>The local and institutional matters as a site for change</a:t>
            </a:r>
          </a:p>
          <a:p>
            <a:pPr lvl="1"/>
            <a:r>
              <a:rPr lang="en-US" dirty="0" smtClean="0"/>
              <a:t>The local as a public space to bring people together and encounter difference. Beyond the university a ‘spaceship’</a:t>
            </a:r>
          </a:p>
          <a:p>
            <a:pPr lvl="1"/>
            <a:endParaRPr lang="en-US" dirty="0" smtClean="0"/>
          </a:p>
          <a:p>
            <a:r>
              <a:rPr lang="en-US" dirty="0" smtClean="0"/>
              <a:t>Connected</a:t>
            </a:r>
          </a:p>
          <a:p>
            <a:pPr lvl="1"/>
            <a:r>
              <a:rPr lang="en-US" dirty="0" smtClean="0"/>
              <a:t>Learning from and contributing to the other organisations/sectors trying to build the same futures</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role of TEL in this agenda</a:t>
            </a:r>
            <a:endParaRPr lang="en-US" dirty="0"/>
          </a:p>
        </p:txBody>
      </p:sp>
      <p:sp>
        <p:nvSpPr>
          <p:cNvPr id="3" name="Content Placeholder 2"/>
          <p:cNvSpPr>
            <a:spLocks noGrp="1"/>
          </p:cNvSpPr>
          <p:nvPr>
            <p:ph sz="quarter" idx="1"/>
          </p:nvPr>
        </p:nvSpPr>
        <p:spPr>
          <a:xfrm>
            <a:off x="457200" y="1219200"/>
            <a:ext cx="8229600" cy="5090120"/>
          </a:xfrm>
        </p:spPr>
        <p:txBody>
          <a:bodyPr>
            <a:normAutofit fontScale="92500" lnSpcReduction="10000"/>
          </a:bodyPr>
          <a:lstStyle/>
          <a:p>
            <a:r>
              <a:rPr lang="en-US" dirty="0" smtClean="0"/>
              <a:t>A curriculum for interdependence</a:t>
            </a:r>
          </a:p>
          <a:p>
            <a:pPr lvl="1"/>
            <a:r>
              <a:rPr lang="en-US" dirty="0" smtClean="0"/>
              <a:t>Tools &amp; practices to make visible our interdependence</a:t>
            </a:r>
          </a:p>
          <a:p>
            <a:pPr lvl="1"/>
            <a:endParaRPr lang="en-US" dirty="0" smtClean="0"/>
          </a:p>
          <a:p>
            <a:r>
              <a:rPr lang="en-US" dirty="0" smtClean="0"/>
              <a:t>A pedagogy of engagement</a:t>
            </a:r>
          </a:p>
          <a:p>
            <a:pPr lvl="1"/>
            <a:r>
              <a:rPr lang="en-US" dirty="0" smtClean="0"/>
              <a:t>Powerful tools&amp; practices for building, sharing, critiquing and creating knowledge</a:t>
            </a:r>
          </a:p>
          <a:p>
            <a:pPr lvl="1"/>
            <a:endParaRPr lang="en-US" dirty="0" smtClean="0"/>
          </a:p>
          <a:p>
            <a:r>
              <a:rPr lang="en-US" dirty="0" smtClean="0"/>
              <a:t>Valuing the local</a:t>
            </a:r>
          </a:p>
          <a:p>
            <a:pPr lvl="1"/>
            <a:r>
              <a:rPr lang="en-US" dirty="0" smtClean="0"/>
              <a:t>Tools &amp; practices to map the local, develop community knowledge commons, build accountability and transparency</a:t>
            </a:r>
          </a:p>
          <a:p>
            <a:pPr lvl="1"/>
            <a:endParaRPr lang="en-US" dirty="0" smtClean="0"/>
          </a:p>
          <a:p>
            <a:r>
              <a:rPr lang="en-US" dirty="0" smtClean="0"/>
              <a:t>Connected</a:t>
            </a:r>
          </a:p>
          <a:p>
            <a:pPr lvl="1"/>
            <a:r>
              <a:rPr lang="en-US" dirty="0" smtClean="0"/>
              <a:t>Tools &amp; practices for connectivity beyond the institution, the local and the national </a:t>
            </a:r>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are other people asking these questions</a:t>
            </a:r>
            <a:endParaRPr lang="en-US" dirty="0"/>
          </a:p>
        </p:txBody>
      </p:sp>
      <p:sp>
        <p:nvSpPr>
          <p:cNvPr id="3" name="Content Placeholder 2"/>
          <p:cNvSpPr>
            <a:spLocks noGrp="1"/>
          </p:cNvSpPr>
          <p:nvPr>
            <p:ph sz="quarter" idx="1"/>
          </p:nvPr>
        </p:nvSpPr>
        <p:spPr/>
        <p:txBody>
          <a:bodyPr>
            <a:normAutofit/>
          </a:bodyPr>
          <a:lstStyle/>
          <a:p>
            <a:endParaRPr lang="en-US" dirty="0" smtClean="0"/>
          </a:p>
          <a:p>
            <a:pPr lvl="1"/>
            <a:r>
              <a:rPr lang="en-US" dirty="0" smtClean="0"/>
              <a:t>Democratic education movements</a:t>
            </a:r>
          </a:p>
          <a:p>
            <a:pPr lvl="1"/>
            <a:r>
              <a:rPr lang="en-US" dirty="0" smtClean="0"/>
              <a:t>Co-operative education movements</a:t>
            </a:r>
          </a:p>
          <a:p>
            <a:pPr lvl="1"/>
            <a:r>
              <a:rPr lang="en-US" dirty="0" smtClean="0"/>
              <a:t>International democratic research movements</a:t>
            </a:r>
          </a:p>
          <a:p>
            <a:pPr lvl="1"/>
            <a:r>
              <a:rPr lang="en-US" dirty="0" smtClean="0"/>
              <a:t>The Education Justice Collective</a:t>
            </a:r>
          </a:p>
          <a:p>
            <a:pPr lvl="1"/>
            <a:r>
              <a:rPr lang="en-US" dirty="0" smtClean="0"/>
              <a:t>Open Education Resources</a:t>
            </a:r>
          </a:p>
          <a:p>
            <a:pPr lvl="1"/>
            <a:r>
              <a:rPr lang="en-US" dirty="0" err="1" smtClean="0"/>
              <a:t>Wellcome</a:t>
            </a:r>
            <a:r>
              <a:rPr lang="en-US" dirty="0" smtClean="0"/>
              <a:t> Beacons for public engagement</a:t>
            </a:r>
          </a:p>
          <a:p>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fontScale="90000"/>
          </a:bodyPr>
          <a:lstStyle/>
          <a:p>
            <a:pPr fontAlgn="auto">
              <a:spcAft>
                <a:spcPts val="0"/>
              </a:spcAft>
              <a:defRPr/>
            </a:pPr>
            <a:r>
              <a:rPr lang="en-US" sz="3111" cap="none" dirty="0" smtClean="0"/>
              <a:t>L</a:t>
            </a:r>
            <a:r>
              <a:rPr lang="en-US" sz="3111" dirty="0" smtClean="0"/>
              <a:t>iving in interesting times</a:t>
            </a:r>
            <a:r>
              <a:rPr lang="en-US" cap="none" dirty="0" smtClean="0"/>
              <a:t/>
            </a:r>
            <a:br>
              <a:rPr lang="en-US" cap="none" dirty="0" smtClean="0"/>
            </a:br>
            <a:r>
              <a:rPr lang="en-US" cap="none" dirty="0" smtClean="0"/>
              <a:t/>
            </a:r>
            <a:br>
              <a:rPr lang="en-US" cap="none" dirty="0" smtClean="0"/>
            </a:br>
            <a:endParaRPr lang="en-US" cap="none"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Autofit/>
          </a:bodyPr>
          <a:lstStyle/>
          <a:p>
            <a:pPr eaLnBrk="1" hangingPunct="1"/>
            <a:r>
              <a:rPr lang="en-US" dirty="0" smtClean="0"/>
              <a:t>We have coped with change before</a:t>
            </a:r>
            <a:endParaRPr lang="en-US" dirty="0"/>
          </a:p>
        </p:txBody>
      </p:sp>
      <p:sp>
        <p:nvSpPr>
          <p:cNvPr id="41987" name="Rectangle 3"/>
          <p:cNvSpPr>
            <a:spLocks noGrp="1" noChangeArrowheads="1"/>
          </p:cNvSpPr>
          <p:nvPr>
            <p:ph sz="quarter" idx="1"/>
          </p:nvPr>
        </p:nvSpPr>
        <p:spPr>
          <a:xfrm>
            <a:off x="468313" y="1773238"/>
            <a:ext cx="3671887" cy="4751387"/>
          </a:xfrm>
        </p:spPr>
        <p:txBody>
          <a:bodyPr/>
          <a:lstStyle/>
          <a:p>
            <a:pPr eaLnBrk="1" hangingPunct="1">
              <a:lnSpc>
                <a:spcPct val="80000"/>
              </a:lnSpc>
            </a:pPr>
            <a:r>
              <a:rPr lang="en-US" sz="2400" dirty="0" err="1"/>
              <a:t>Industrialisation</a:t>
            </a:r>
            <a:r>
              <a:rPr lang="en-US" sz="2400" dirty="0"/>
              <a:t> - Electric light, phonographs, wireless cinema, early </a:t>
            </a:r>
            <a:r>
              <a:rPr lang="en-US" sz="2400" dirty="0" err="1"/>
              <a:t>globalisation</a:t>
            </a:r>
            <a:r>
              <a:rPr lang="en-US" sz="2400" dirty="0"/>
              <a:t>, mass production</a:t>
            </a:r>
          </a:p>
          <a:p>
            <a:pPr eaLnBrk="1" hangingPunct="1">
              <a:lnSpc>
                <a:spcPct val="80000"/>
              </a:lnSpc>
            </a:pPr>
            <a:endParaRPr lang="en-US" sz="2400" dirty="0"/>
          </a:p>
          <a:p>
            <a:pPr eaLnBrk="1" hangingPunct="1">
              <a:lnSpc>
                <a:spcPct val="80000"/>
              </a:lnSpc>
            </a:pPr>
            <a:r>
              <a:rPr lang="en-US" sz="2400" dirty="0"/>
              <a:t>Invented playgrounds and new school spaces, universal primary education, widening access to higher education and laws banning child </a:t>
            </a:r>
            <a:r>
              <a:rPr lang="en-US" sz="2400" dirty="0" err="1"/>
              <a:t>labour</a:t>
            </a:r>
            <a:endParaRPr lang="en-US" sz="2400" dirty="0"/>
          </a:p>
          <a:p>
            <a:pPr eaLnBrk="1" hangingPunct="1">
              <a:lnSpc>
                <a:spcPct val="80000"/>
              </a:lnSpc>
            </a:pPr>
            <a:endParaRPr lang="en-US" sz="2400" dirty="0"/>
          </a:p>
        </p:txBody>
      </p:sp>
      <p:pic>
        <p:nvPicPr>
          <p:cNvPr id="41988" name="Picture 5" descr="inside a school"/>
          <p:cNvPicPr>
            <a:picLocks noChangeAspect="1" noChangeArrowheads="1"/>
          </p:cNvPicPr>
          <p:nvPr/>
        </p:nvPicPr>
        <p:blipFill>
          <a:blip r:embed="rId2"/>
          <a:srcRect/>
          <a:stretch>
            <a:fillRect/>
          </a:stretch>
        </p:blipFill>
        <p:spPr bwMode="auto">
          <a:xfrm>
            <a:off x="4211638" y="1700213"/>
            <a:ext cx="4484687" cy="3408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4"/>
          <p:cNvSpPr>
            <a:spLocks noGrp="1"/>
          </p:cNvSpPr>
          <p:nvPr>
            <p:ph type="title"/>
          </p:nvPr>
        </p:nvSpPr>
        <p:spPr/>
        <p:txBody>
          <a:bodyPr>
            <a:normAutofit/>
          </a:bodyPr>
          <a:lstStyle/>
          <a:p>
            <a:r>
              <a:rPr lang="en-US" dirty="0" smtClean="0"/>
              <a:t>Flourishing in interesting times</a:t>
            </a:r>
            <a:endParaRPr lang="en-US" dirty="0"/>
          </a:p>
        </p:txBody>
      </p:sp>
      <p:sp>
        <p:nvSpPr>
          <p:cNvPr id="43011" name="Content Placeholder 2"/>
          <p:cNvSpPr>
            <a:spLocks noGrp="1"/>
          </p:cNvSpPr>
          <p:nvPr>
            <p:ph sz="quarter" idx="1"/>
          </p:nvPr>
        </p:nvSpPr>
        <p:spPr>
          <a:xfrm>
            <a:off x="457200" y="1828800"/>
            <a:ext cx="8229600" cy="4876800"/>
          </a:xfrm>
        </p:spPr>
        <p:txBody>
          <a:bodyPr/>
          <a:lstStyle/>
          <a:p>
            <a:pPr>
              <a:buFont typeface="Arial" pitchFamily="-65" charset="0"/>
              <a:buNone/>
            </a:pPr>
            <a:r>
              <a:rPr lang="en-GB" sz="2400" i="1" dirty="0" smtClean="0"/>
              <a:t>	Pessimism is a luxury of good times. In difficult times, pessimism is a self-fulfilling, self-inflicted death sentence. (</a:t>
            </a:r>
            <a:r>
              <a:rPr lang="en-GB" sz="2400" i="1" dirty="0" err="1" smtClean="0"/>
              <a:t>Evelin</a:t>
            </a:r>
            <a:r>
              <a:rPr lang="en-GB" sz="2400" i="1" dirty="0" smtClean="0"/>
              <a:t> Lindner) </a:t>
            </a:r>
          </a:p>
          <a:p>
            <a:endParaRPr lang="en-GB" sz="2400" dirty="0" smtClean="0"/>
          </a:p>
          <a:p>
            <a:pPr>
              <a:buFont typeface="Arial" pitchFamily="-65" charset="0"/>
              <a:buNone/>
            </a:pPr>
            <a:r>
              <a:rPr lang="en-GB" sz="2400" dirty="0" smtClean="0"/>
              <a:t>My aspiration for education:  </a:t>
            </a:r>
          </a:p>
          <a:p>
            <a:endParaRPr lang="en-GB" sz="2400" dirty="0" smtClean="0"/>
          </a:p>
          <a:p>
            <a:pPr>
              <a:buFont typeface="Arial" pitchFamily="-65" charset="0"/>
              <a:buNone/>
            </a:pPr>
            <a:r>
              <a:rPr lang="en-GB" sz="2400" i="1" dirty="0" smtClean="0"/>
              <a:t>	Educational institutions that build sustainable, fair and democratic futures for their students and the societies that they depend upon</a:t>
            </a:r>
            <a:endParaRPr lang="en-GB" sz="2400" dirty="0" smtClean="0"/>
          </a:p>
          <a:p>
            <a:endParaRPr lang="en-GB" sz="2400" dirty="0" smtClean="0"/>
          </a:p>
          <a:p>
            <a:pPr>
              <a:buFont typeface="Arial" pitchFamily="-65" charset="0"/>
              <a:buNone/>
            </a:pPr>
            <a:r>
              <a:rPr lang="en-GB" sz="2400" dirty="0" smtClean="0"/>
              <a:t>What is yours? Are you </a:t>
            </a:r>
            <a:r>
              <a:rPr lang="en-GB" sz="2400" dirty="0" err="1" smtClean="0"/>
              <a:t>doi</a:t>
            </a:r>
            <a:r>
              <a:rPr lang="en-US" sz="2400" dirty="0" err="1" smtClean="0"/>
              <a:t>ng</a:t>
            </a:r>
            <a:r>
              <a:rPr lang="en-GB" sz="2400" dirty="0" smtClean="0"/>
              <a:t> it already? And how are you going about it?</a:t>
            </a:r>
          </a:p>
          <a:p>
            <a:endParaRPr lang="en-GB" dirty="0" smtClean="0"/>
          </a:p>
          <a:p>
            <a:endParaRPr lang="en-GB" dirty="0" smtClean="0"/>
          </a:p>
          <a:p>
            <a:endParaRPr lang="en-GB" dirty="0" smtClean="0"/>
          </a:p>
          <a:p>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ctrTitle"/>
          </p:nvPr>
        </p:nvSpPr>
        <p:spPr/>
        <p:txBody>
          <a:bodyPr>
            <a:normAutofit fontScale="90000"/>
          </a:bodyPr>
          <a:lstStyle/>
          <a:p>
            <a:r>
              <a:rPr lang="en-GB" dirty="0"/>
              <a:t>Thank </a:t>
            </a:r>
            <a:r>
              <a:rPr lang="en-GB" dirty="0" smtClean="0"/>
              <a:t>you -  join Helen and myself online </a:t>
            </a:r>
            <a:r>
              <a:rPr lang="en-GB" smtClean="0"/>
              <a:t>for more discussion</a:t>
            </a:r>
            <a:endParaRPr lang="en-US" dirty="0"/>
          </a:p>
        </p:txBody>
      </p:sp>
      <p:sp>
        <p:nvSpPr>
          <p:cNvPr id="44035" name="Subtitle 4"/>
          <p:cNvSpPr>
            <a:spLocks noGrp="1"/>
          </p:cNvSpPr>
          <p:nvPr>
            <p:ph type="subTitle" idx="1"/>
          </p:nvPr>
        </p:nvSpPr>
        <p:spPr/>
        <p:txBody>
          <a:bodyPr/>
          <a:lstStyle/>
          <a:p>
            <a:r>
              <a:rPr lang="en-GB" dirty="0" smtClean="0">
                <a:solidFill>
                  <a:srgbClr val="000000"/>
                </a:solidFill>
              </a:rPr>
              <a:t>k.facer@mmu.ac.uk      @kerileef</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Interesting times</a:t>
            </a:r>
            <a:endParaRPr lang="en-US" dirty="0"/>
          </a:p>
        </p:txBody>
      </p:sp>
      <p:sp>
        <p:nvSpPr>
          <p:cNvPr id="3" name="Content Placeholder 2"/>
          <p:cNvSpPr>
            <a:spLocks noGrp="1"/>
          </p:cNvSpPr>
          <p:nvPr>
            <p:ph sz="quarter" idx="1"/>
          </p:nvPr>
        </p:nvSpPr>
        <p:spPr/>
        <p:txBody>
          <a:bodyPr/>
          <a:lstStyle/>
          <a:p>
            <a:endParaRPr lang="en-US" dirty="0" smtClean="0"/>
          </a:p>
          <a:p>
            <a:r>
              <a:rPr lang="en-US" dirty="0" smtClean="0"/>
              <a:t>Education makes a deal with students and with society – </a:t>
            </a:r>
            <a:r>
              <a:rPr lang="en-US" i="1" dirty="0" smtClean="0"/>
              <a:t>invest in education now and build a better future tomorrow </a:t>
            </a:r>
            <a:r>
              <a:rPr lang="en-US" dirty="0" smtClean="0"/>
              <a:t>– </a:t>
            </a:r>
          </a:p>
          <a:p>
            <a:endParaRPr lang="en-US" dirty="0" smtClean="0"/>
          </a:p>
          <a:p>
            <a:r>
              <a:rPr lang="en-US" dirty="0" smtClean="0"/>
              <a:t>There is declining confidence in that deal</a:t>
            </a:r>
          </a:p>
          <a:p>
            <a:endParaRPr lang="en-US" dirty="0" smtClean="0"/>
          </a:p>
          <a:p>
            <a:r>
              <a:rPr lang="en-US" dirty="0" smtClean="0"/>
              <a:t>Students, communities and the public are asking – does education really build better futures?  </a:t>
            </a:r>
          </a:p>
          <a:p>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t>Acknowledgements &amp; Links</a:t>
            </a:r>
          </a:p>
        </p:txBody>
      </p:sp>
      <p:sp>
        <p:nvSpPr>
          <p:cNvPr id="47108" name="Slide Number Placeholder 3"/>
          <p:cNvSpPr>
            <a:spLocks noGrp="1"/>
          </p:cNvSpPr>
          <p:nvPr>
            <p:ph type="sldNum" sz="quarter" idx="12"/>
          </p:nvPr>
        </p:nvSpPr>
        <p:spPr bwMode="auto">
          <a:xfrm>
            <a:off x="6553200" y="6356350"/>
            <a:ext cx="2133600" cy="365125"/>
          </a:xfrm>
          <a:prstGeom prst="rect">
            <a:avLst/>
          </a:prstGeom>
          <a:noFill/>
          <a:ln>
            <a:miter lim="800000"/>
            <a:headEnd/>
            <a:tailEnd/>
          </a:ln>
        </p:spPr>
        <p:txBody>
          <a:bodyPr/>
          <a:lstStyle/>
          <a:p>
            <a:fld id="{1B928CB3-120A-114D-9A94-A66A504D55A9}" type="slidenum">
              <a:rPr lang="en-US"/>
              <a:pPr/>
              <a:t>50</a:t>
            </a:fld>
            <a:endParaRPr lang="en-US"/>
          </a:p>
        </p:txBody>
      </p:sp>
      <p:sp>
        <p:nvSpPr>
          <p:cNvPr id="47107" name="Content Placeholder 2"/>
          <p:cNvSpPr>
            <a:spLocks noGrp="1"/>
          </p:cNvSpPr>
          <p:nvPr>
            <p:ph sz="quarter" idx="1"/>
          </p:nvPr>
        </p:nvSpPr>
        <p:spPr/>
        <p:txBody>
          <a:bodyPr>
            <a:normAutofit fontScale="92500" lnSpcReduction="20000"/>
          </a:bodyPr>
          <a:lstStyle/>
          <a:p>
            <a:r>
              <a:rPr lang="en-US" sz="1800" dirty="0" smtClean="0"/>
              <a:t>Thanks to the Create Research Group and Education and Social Research Institute, Manchester Metropolitan University, for their support and challenge in exploring these ideas. </a:t>
            </a:r>
          </a:p>
          <a:p>
            <a:endParaRPr lang="en-US" sz="1800" dirty="0" smtClean="0"/>
          </a:p>
          <a:p>
            <a:r>
              <a:rPr lang="en-US" sz="1800" dirty="0" smtClean="0"/>
              <a:t>The socio</a:t>
            </a:r>
            <a:r>
              <a:rPr lang="en-US" sz="1800" dirty="0"/>
              <a:t>-technical trends described here are derived from the work of the Beyond Current Horizons project which I led</a:t>
            </a:r>
            <a:r>
              <a:rPr lang="en-US" sz="1800" dirty="0" smtClean="0"/>
              <a:t> from 2007-2009 while </a:t>
            </a:r>
            <a:r>
              <a:rPr lang="en-US" sz="1800" dirty="0"/>
              <a:t>Research Director at </a:t>
            </a:r>
            <a:r>
              <a:rPr lang="en-US" sz="1800" dirty="0" smtClean="0"/>
              <a:t>Futurelab. </a:t>
            </a:r>
            <a:r>
              <a:rPr lang="en-US" sz="1800" dirty="0"/>
              <a:t>The research team</a:t>
            </a:r>
            <a:r>
              <a:rPr lang="en-US" sz="1800" dirty="0" smtClean="0"/>
              <a:t> on this project included </a:t>
            </a:r>
            <a:r>
              <a:rPr lang="en-US" sz="1800" dirty="0"/>
              <a:t>Richard </a:t>
            </a:r>
            <a:r>
              <a:rPr lang="en-US" sz="1800" dirty="0" err="1"/>
              <a:t>Sandford</a:t>
            </a:r>
            <a:r>
              <a:rPr lang="en-US" sz="1800" dirty="0"/>
              <a:t>, Dan </a:t>
            </a:r>
            <a:r>
              <a:rPr lang="en-US" sz="1800" dirty="0" err="1"/>
              <a:t>Sutch</a:t>
            </a:r>
            <a:r>
              <a:rPr lang="en-US" sz="1800" dirty="0"/>
              <a:t>, Steve Sayers and Mary </a:t>
            </a:r>
            <a:r>
              <a:rPr lang="en-US" sz="1800" dirty="0" err="1"/>
              <a:t>Ulicsak</a:t>
            </a:r>
            <a:r>
              <a:rPr lang="en-US" sz="1800" dirty="0"/>
              <a:t>. The implications for education presented here should be understood to be</a:t>
            </a:r>
            <a:r>
              <a:rPr lang="en-US" sz="1800" dirty="0" smtClean="0"/>
              <a:t> my personal views and do not reflect the views of participants of the </a:t>
            </a:r>
            <a:r>
              <a:rPr lang="en-US" sz="1800" dirty="0"/>
              <a:t>BCH </a:t>
            </a:r>
            <a:r>
              <a:rPr lang="en-US" sz="1800" dirty="0" err="1"/>
              <a:t>programme</a:t>
            </a:r>
            <a:r>
              <a:rPr lang="en-US" sz="1800" dirty="0"/>
              <a:t>, its participants or its funders. All members of the advisory group, challenge leads and review authors along with the full text of the final report from the </a:t>
            </a:r>
            <a:r>
              <a:rPr lang="en-US" sz="1800" dirty="0" err="1"/>
              <a:t>programme</a:t>
            </a:r>
            <a:r>
              <a:rPr lang="en-US" sz="1800" dirty="0"/>
              <a:t> can be found at:</a:t>
            </a:r>
            <a:r>
              <a:rPr lang="en-US" sz="1800" dirty="0" smtClean="0"/>
              <a:t> </a:t>
            </a:r>
          </a:p>
          <a:p>
            <a:pPr lvl="1"/>
            <a:r>
              <a:rPr lang="en-US" sz="1400" dirty="0"/>
              <a:t>www.beyondcurrenthorizons.org.uk/outcomes/reports/final-report-2009/</a:t>
            </a:r>
          </a:p>
          <a:p>
            <a:endParaRPr lang="en-US" sz="1800" dirty="0" smtClean="0"/>
          </a:p>
          <a:p>
            <a:r>
              <a:rPr lang="en-US" sz="1800" dirty="0"/>
              <a:t>Images/photographs are attributed to their author where possible. They are used under Creative Commons license which means that they can be displayed elsewhere, but only with attribution, and they should not be modified in any way or used for commercial purposes.  They were (almost) all sourced from </a:t>
            </a:r>
            <a:r>
              <a:rPr lang="en-US" sz="1800" dirty="0" err="1" smtClean="0"/>
              <a:t>Flickr</a:t>
            </a:r>
            <a:endParaRPr lang="en-US" sz="1800" dirty="0" smtClean="0"/>
          </a:p>
          <a:p>
            <a:endParaRPr lang="en-US" sz="1800" dirty="0"/>
          </a:p>
          <a:p>
            <a:r>
              <a:rPr lang="en-US" sz="1800" dirty="0"/>
              <a:t>The futures tools can be found as follows: </a:t>
            </a:r>
          </a:p>
          <a:p>
            <a:pPr lvl="1"/>
            <a:r>
              <a:rPr lang="en-US" sz="1400" dirty="0" err="1"/>
              <a:t>www.millionfutures.org.uk</a:t>
            </a:r>
            <a:r>
              <a:rPr lang="en-US" sz="1400" dirty="0"/>
              <a:t>; </a:t>
            </a:r>
            <a:r>
              <a:rPr lang="en-US" sz="1400" dirty="0" err="1"/>
              <a:t>www.visionmapper.org.uk</a:t>
            </a:r>
            <a:r>
              <a:rPr lang="en-US" sz="1400" dirty="0"/>
              <a:t>; </a:t>
            </a:r>
            <a:r>
              <a:rPr lang="en-US" sz="1400" dirty="0" err="1"/>
              <a:t>www.powerleague.org.uk</a:t>
            </a:r>
            <a:r>
              <a:rPr lang="en-US" sz="1400" dirty="0"/>
              <a:t>;</a:t>
            </a:r>
            <a:endParaRPr lang="en-US" sz="20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Some ideas to follow-up </a:t>
            </a:r>
            <a:endParaRPr lang="en-US" dirty="0"/>
          </a:p>
        </p:txBody>
      </p:sp>
      <p:sp>
        <p:nvSpPr>
          <p:cNvPr id="4" name="Content Placeholder 3"/>
          <p:cNvSpPr>
            <a:spLocks noGrp="1"/>
          </p:cNvSpPr>
          <p:nvPr>
            <p:ph sz="quarter" idx="1"/>
          </p:nvPr>
        </p:nvSpPr>
        <p:spPr/>
        <p:txBody>
          <a:bodyPr>
            <a:normAutofit fontScale="70000" lnSpcReduction="20000"/>
          </a:bodyPr>
          <a:lstStyle/>
          <a:p>
            <a:r>
              <a:rPr lang="en-US" dirty="0" smtClean="0"/>
              <a:t>Henry Giroux – educated hope (always a good, challenging read on the importance of the critical in education)</a:t>
            </a:r>
          </a:p>
          <a:p>
            <a:r>
              <a:rPr lang="en-US" dirty="0" err="1" smtClean="0"/>
              <a:t>Arjun</a:t>
            </a:r>
            <a:r>
              <a:rPr lang="en-US" dirty="0" smtClean="0"/>
              <a:t> </a:t>
            </a:r>
            <a:r>
              <a:rPr lang="en-US" dirty="0" err="1" smtClean="0"/>
              <a:t>Appadurai</a:t>
            </a:r>
            <a:r>
              <a:rPr lang="en-US" dirty="0" smtClean="0"/>
              <a:t> – democratic research (interesting international perspectives on why we need to support people to create strategic knowledge) </a:t>
            </a:r>
          </a:p>
          <a:p>
            <a:r>
              <a:rPr lang="en-US" dirty="0" smtClean="0"/>
              <a:t>Erik Olin Wright – real utopias (the case for challenging inherited futures and the need to create viable alternatives) </a:t>
            </a:r>
          </a:p>
          <a:p>
            <a:r>
              <a:rPr lang="en-US" dirty="0" smtClean="0"/>
              <a:t>Keri Facer – learning futures (book, due out 2011 published by Routledge, goes through many of the arguments from this talk in more detail)</a:t>
            </a:r>
          </a:p>
          <a:p>
            <a:r>
              <a:rPr lang="en-US" dirty="0" smtClean="0"/>
              <a:t>Jean </a:t>
            </a:r>
            <a:r>
              <a:rPr lang="en-US" dirty="0" err="1" smtClean="0"/>
              <a:t>Anyon</a:t>
            </a:r>
            <a:r>
              <a:rPr lang="en-US" dirty="0" smtClean="0"/>
              <a:t> – radical possibilities (the potential for local educational institutions to act as hubs for social change)</a:t>
            </a:r>
          </a:p>
          <a:p>
            <a:r>
              <a:rPr lang="en-US" dirty="0" err="1" smtClean="0"/>
              <a:t>Inayatullah</a:t>
            </a:r>
            <a:r>
              <a:rPr lang="en-US" dirty="0" smtClean="0"/>
              <a:t>, Slaughter, </a:t>
            </a:r>
            <a:r>
              <a:rPr lang="en-US" dirty="0" err="1" smtClean="0"/>
              <a:t>Dator</a:t>
            </a:r>
            <a:r>
              <a:rPr lang="en-US" dirty="0" smtClean="0"/>
              <a:t> – alternative educational futures (three of the big writers on educational futures)</a:t>
            </a:r>
          </a:p>
          <a:p>
            <a:r>
              <a:rPr lang="en-US" dirty="0" smtClean="0"/>
              <a:t>Global Scenarios Group/</a:t>
            </a:r>
            <a:r>
              <a:rPr lang="en-US" dirty="0" err="1" smtClean="0"/>
              <a:t>Tellus</a:t>
            </a:r>
            <a:r>
              <a:rPr lang="en-US" dirty="0" smtClean="0"/>
              <a:t> Institute – the great transition (a very useful set of future </a:t>
            </a:r>
            <a:r>
              <a:rPr lang="en-US" dirty="0" err="1" smtClean="0"/>
              <a:t>scenairos</a:t>
            </a:r>
            <a:r>
              <a:rPr lang="en-US" dirty="0" smtClean="0"/>
              <a:t> and the basis for the international transition movement)</a:t>
            </a:r>
          </a:p>
          <a:p>
            <a:r>
              <a:rPr lang="en-US" dirty="0" smtClean="0"/>
              <a:t>Danny Dorling – Inequality (</a:t>
            </a:r>
            <a:r>
              <a:rPr lang="en-US" dirty="0" err="1" smtClean="0"/>
              <a:t>v</a:t>
            </a:r>
            <a:r>
              <a:rPr lang="en-US" dirty="0" smtClean="0"/>
              <a:t>. interesting on myths underpinning justification for inequalities in education) </a:t>
            </a:r>
          </a:p>
          <a:p>
            <a:r>
              <a:rPr lang="en-US" dirty="0" smtClean="0"/>
              <a:t>Wilkinson &amp; Pickett – The spirit level (a book that makes the case that more equal societies benefit everyone in them)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r>
              <a:rPr lang="en-US" i="1" dirty="0" smtClean="0"/>
              <a:t>We work and we borrow in order to work and to borrow.  And the jobs we work toward are the jobs we already have.  Close to three quarters of students work while in school [college], many full-time; for most, the level of employment we obtain while students is the same that awaits after graduation.  Meanwhile, what we acquire isn’t education; it’s debt.  We work to make money we have already spent, and our future labor has already been sold on the worst market around.  [...] What we learn is the choreography of credit: you can’t walk to class without being offered another piece of plastic charging 20 percent interest.  Yesterday’s finance majors buy their summer homes with the bleak futures of today’s humanities majors. This is the prospect for which we have been preparing since grade-school</a:t>
            </a:r>
            <a:r>
              <a:rPr lang="en-US" baseline="30000" dirty="0" smtClean="0"/>
              <a:t>.</a:t>
            </a:r>
            <a:r>
              <a:rPr lang="en-US" dirty="0" smtClean="0"/>
              <a:t> </a:t>
            </a:r>
            <a:endParaRPr lang="en-GB" b="1" dirty="0" smtClean="0"/>
          </a:p>
          <a:p>
            <a:pPr algn="r"/>
            <a:r>
              <a:rPr lang="en-US" dirty="0" err="1" smtClean="0"/>
              <a:t>Wewanteverything</a:t>
            </a:r>
            <a:r>
              <a:rPr lang="en-US" dirty="0" smtClean="0"/>
              <a:t> (2009: US Student)</a:t>
            </a:r>
          </a:p>
          <a:p>
            <a:pPr algn="r"/>
            <a:endParaRPr lang="en-US" dirty="0" smtClean="0"/>
          </a:p>
          <a:p>
            <a:pPr algn="r"/>
            <a:r>
              <a:rPr lang="en-US" b="1" dirty="0" smtClean="0"/>
              <a:t>Will the education they are getting really help the individual in future?   </a:t>
            </a:r>
            <a:endParaRPr lang="en-GB" b="1"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i="1" dirty="0" smtClean="0"/>
              <a:t>Well then invest in education yourself then, why taxpayer's money need to invest YOUR education? Will you pay back to the coffer after you graduate? Where your family's money going? Why you guys always ask for aid? Don't you have any savings?</a:t>
            </a:r>
          </a:p>
          <a:p>
            <a:pPr>
              <a:buNone/>
            </a:pPr>
            <a:r>
              <a:rPr lang="en-US" i="1" dirty="0" smtClean="0"/>
              <a:t>	(comment on </a:t>
            </a:r>
            <a:r>
              <a:rPr lang="en-US" i="1" dirty="0" err="1" smtClean="0"/>
              <a:t>YouTube</a:t>
            </a:r>
            <a:r>
              <a:rPr lang="en-US" i="1" dirty="0" smtClean="0"/>
              <a:t> in response to film about university students paying fees)</a:t>
            </a:r>
          </a:p>
          <a:p>
            <a:pPr>
              <a:buNone/>
            </a:pPr>
            <a:endParaRPr lang="en-US" i="1" dirty="0" smtClean="0"/>
          </a:p>
          <a:p>
            <a:pPr algn="r"/>
            <a:r>
              <a:rPr lang="en-US" b="1" dirty="0" smtClean="0"/>
              <a:t>Will the education we’re offering really help </a:t>
            </a:r>
            <a:r>
              <a:rPr lang="en-US" b="1" i="1" dirty="0" smtClean="0"/>
              <a:t>all </a:t>
            </a:r>
            <a:r>
              <a:rPr lang="en-US" b="1" dirty="0" smtClean="0"/>
              <a:t>of society in future?</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r>
              <a:rPr lang="en-GB" i="1" dirty="0" smtClean="0"/>
              <a:t>America’s high schools are obsolete. By obsolete, I don’t just mean that our high schools are broken, flawed, and under-funded – though a case could be made for every one of those points. By obsolete, I mean that our high schools – even when they’re working exactly as designed – cannot teach our kids what they need to know today. Training the workforce of tomorrow with the high schools of today is like trying to teach kids about today’s computers on a 50-year-old mainframe. It’s the wrong tool for the times. Until we design them to meet the needs of the 21st century, we will keep limiting – even ruining – the lives of millions of Americans every year. </a:t>
            </a:r>
            <a:endParaRPr lang="en-GB" b="1" dirty="0" smtClean="0"/>
          </a:p>
          <a:p>
            <a:pPr algn="r"/>
            <a:r>
              <a:rPr lang="en-US" dirty="0" smtClean="0"/>
              <a:t>Gates (2005)</a:t>
            </a:r>
          </a:p>
          <a:p>
            <a:pPr algn="r"/>
            <a:endParaRPr lang="en-US" b="1" dirty="0" smtClean="0"/>
          </a:p>
          <a:p>
            <a:pPr algn="r"/>
            <a:r>
              <a:rPr lang="en-US" b="1" dirty="0" smtClean="0"/>
              <a:t>Are we preparing people for the right futures? </a:t>
            </a:r>
            <a:endParaRPr lang="en-GB" b="1"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222" dirty="0" smtClean="0"/>
              <a:t>What sorts of educational institutions would rebuild confidence that they are a sound investment for students’ and for society’s futures? </a:t>
            </a:r>
            <a:br>
              <a:rPr lang="en-US" sz="2222" dirty="0" smtClean="0"/>
            </a:b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Origin.thmx</Template>
  <TotalTime>2180</TotalTime>
  <Words>2956</Words>
  <Application>Microsoft Office PowerPoint</Application>
  <PresentationFormat>On-screen Show (4:3)</PresentationFormat>
  <Paragraphs>386</Paragraphs>
  <Slides>51</Slides>
  <Notes>17</Notes>
  <HiddenSlides>0</HiddenSlides>
  <MMClips>0</MMClips>
  <ScaleCrop>false</ScaleCrop>
  <HeadingPairs>
    <vt:vector size="4" baseType="variant">
      <vt:variant>
        <vt:lpstr>Theme</vt:lpstr>
      </vt:variant>
      <vt:variant>
        <vt:i4>2</vt:i4>
      </vt:variant>
      <vt:variant>
        <vt:lpstr>Slide Titles</vt:lpstr>
      </vt:variant>
      <vt:variant>
        <vt:i4>51</vt:i4>
      </vt:variant>
    </vt:vector>
  </HeadingPairs>
  <TitlesOfParts>
    <vt:vector size="53" baseType="lpstr">
      <vt:lpstr>Origin</vt:lpstr>
      <vt:lpstr>Office Theme</vt:lpstr>
      <vt:lpstr>Learning to live in interesting times – what are educational institutions for?</vt:lpstr>
      <vt:lpstr>PowerPoint Presentation</vt:lpstr>
      <vt:lpstr>PowerPoint Presentation</vt:lpstr>
      <vt:lpstr>Learning to live in interesting times: what are educational institutions for? </vt:lpstr>
      <vt:lpstr>Interesting times</vt:lpstr>
      <vt:lpstr>PowerPoint Presentation</vt:lpstr>
      <vt:lpstr>PowerPoint Presentation</vt:lpstr>
      <vt:lpstr>PowerPoint Presentation</vt:lpstr>
      <vt:lpstr>What sorts of educational institutions would rebuild confidence that they are a sound investment for students’ and for society’s futures?   </vt:lpstr>
      <vt:lpstr>To answer that question we need to ask another one first - what sorts of futures do we think we are preparing for?  </vt:lpstr>
      <vt:lpstr>Overview</vt:lpstr>
      <vt:lpstr>Before we start…</vt:lpstr>
      <vt:lpstr>Testing our dominant assumptions</vt:lpstr>
      <vt:lpstr>Thinking about possible futures</vt:lpstr>
      <vt:lpstr>THINKING ABOUT THE FUTURE IN EDUCATION</vt:lpstr>
      <vt:lpstr>Thinking about ‘the future’ in education is too often…</vt:lpstr>
      <vt:lpstr>Problems with these approaches to the future</vt:lpstr>
      <vt:lpstr>PowerPoint Presentation</vt:lpstr>
      <vt:lpstr>PowerPoint Presentation</vt:lpstr>
      <vt:lpstr>The beyond current horizons programme</vt:lpstr>
      <vt:lpstr>BCH Programme Aim</vt:lpstr>
      <vt:lpstr>The process 2007-2009</vt:lpstr>
      <vt:lpstr>Socio-technical futures to 2025</vt:lpstr>
      <vt:lpstr>1.  We will have the capacity to ‘know more stuff about more stuff’ </vt:lpstr>
      <vt:lpstr>2.  The personal ‘cloud’</vt:lpstr>
      <vt:lpstr>3. Working and living alongside machines becomes increasingly normal </vt:lpstr>
      <vt:lpstr>4. Changing organisation of space</vt:lpstr>
      <vt:lpstr>5 Weakening institutional boundaries </vt:lpstr>
      <vt:lpstr>The rise of the ‘knowledge worker’ ?</vt:lpstr>
      <vt:lpstr>Education for knowledge workers …?</vt:lpstr>
      <vt:lpstr>Is there a future for the physical university in 20 years in this knowledge economy?</vt:lpstr>
      <vt:lpstr>‘complicating factors’</vt:lpstr>
      <vt:lpstr>Aging Populations</vt:lpstr>
      <vt:lpstr>Declining confidence in the knowledge economy future</vt:lpstr>
      <vt:lpstr>Other futures?</vt:lpstr>
      <vt:lpstr>Other futures?</vt:lpstr>
      <vt:lpstr>Which way do you think it’s going to go?</vt:lpstr>
      <vt:lpstr>Which way do you want it to go?</vt:lpstr>
      <vt:lpstr>Discussion Thread</vt:lpstr>
      <vt:lpstr>In defense of a future-building  education institution</vt:lpstr>
      <vt:lpstr>From future-proofing to future-building</vt:lpstr>
      <vt:lpstr>Rebuilding the educational contract</vt:lpstr>
      <vt:lpstr>Principles for a future-building university</vt:lpstr>
      <vt:lpstr>The role of TEL in this agenda</vt:lpstr>
      <vt:lpstr>There are other people asking these questions</vt:lpstr>
      <vt:lpstr>Living in interesting times  </vt:lpstr>
      <vt:lpstr>We have coped with change before</vt:lpstr>
      <vt:lpstr>Flourishing in interesting times</vt:lpstr>
      <vt:lpstr>Thank you -  join Helen and myself online for more discussion</vt:lpstr>
      <vt:lpstr>Acknowledgements &amp; Links</vt:lpstr>
      <vt:lpstr>Some ideas to follow-up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Keri Facer</dc:creator>
  <cp:lastModifiedBy>Peter Chatterton</cp:lastModifiedBy>
  <cp:revision>32</cp:revision>
  <dcterms:created xsi:type="dcterms:W3CDTF">2010-11-12T09:45:57Z</dcterms:created>
  <dcterms:modified xsi:type="dcterms:W3CDTF">2010-11-22T07:01:42Z</dcterms:modified>
</cp:coreProperties>
</file>