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Default Extension="jpeg" ContentType="image/jpeg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505" r:id="rId2"/>
    <p:sldId id="464" r:id="rId3"/>
    <p:sldId id="478" r:id="rId4"/>
    <p:sldId id="502" r:id="rId5"/>
    <p:sldId id="512" r:id="rId6"/>
    <p:sldId id="513" r:id="rId7"/>
    <p:sldId id="499" r:id="rId8"/>
    <p:sldId id="500" r:id="rId9"/>
    <p:sldId id="498" r:id="rId10"/>
    <p:sldId id="514" r:id="rId11"/>
    <p:sldId id="493" r:id="rId12"/>
    <p:sldId id="494" r:id="rId13"/>
    <p:sldId id="458" r:id="rId14"/>
    <p:sldId id="434" r:id="rId15"/>
    <p:sldId id="515" r:id="rId16"/>
    <p:sldId id="475" r:id="rId17"/>
    <p:sldId id="516" r:id="rId18"/>
    <p:sldId id="511" r:id="rId19"/>
    <p:sldId id="480" r:id="rId20"/>
    <p:sldId id="462" r:id="rId21"/>
    <p:sldId id="477" r:id="rId22"/>
    <p:sldId id="517" r:id="rId23"/>
    <p:sldId id="508" r:id="rId24"/>
    <p:sldId id="506" r:id="rId25"/>
    <p:sldId id="509" r:id="rId26"/>
    <p:sldId id="507" r:id="rId27"/>
    <p:sldId id="510" r:id="rId28"/>
    <p:sldId id="496" r:id="rId29"/>
    <p:sldId id="518" r:id="rId30"/>
    <p:sldId id="483" r:id="rId31"/>
    <p:sldId id="489" r:id="rId32"/>
    <p:sldId id="503" r:id="rId33"/>
    <p:sldId id="504" r:id="rId34"/>
    <p:sldId id="485" r:id="rId35"/>
    <p:sldId id="490" r:id="rId36"/>
    <p:sldId id="467" r:id="rId37"/>
    <p:sldId id="411" r:id="rId38"/>
    <p:sldId id="258" r:id="rId39"/>
  </p:sldIdLst>
  <p:sldSz cx="9144000" cy="6858000" type="screen4x3"/>
  <p:notesSz cx="6754813" cy="98663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Verdana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Verdana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Verdana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Verdana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6267B"/>
    <a:srgbClr val="BBE1BD"/>
    <a:srgbClr val="A9B2DF"/>
    <a:srgbClr val="AFD7FF"/>
    <a:srgbClr val="73B9FF"/>
    <a:srgbClr val="005B80"/>
    <a:srgbClr val="000066"/>
    <a:srgbClr val="BD103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70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5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7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7463" y="0"/>
            <a:ext cx="2927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27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2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7463" y="9374188"/>
            <a:ext cx="2927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/>
            </a:lvl1pPr>
          </a:lstStyle>
          <a:p>
            <a:fld id="{D06FD067-FC15-0346-BB3C-BA42D3D0E381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7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7463" y="0"/>
            <a:ext cx="2927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686300"/>
            <a:ext cx="4954587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27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7463" y="9374188"/>
            <a:ext cx="2927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F91ACBEC-B9A5-9C4C-A64C-AD4A7BCADB6D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C2E601-A09A-46FD-B01F-E937C136928E}" type="slidenum">
              <a:rPr lang="en-GB"/>
              <a:pPr/>
              <a:t>1</a:t>
            </a:fld>
            <a:endParaRPr lang="en-GB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3DE739-2F7F-1C42-8C4F-6D9E7AA918BF}" type="slidenum">
              <a:rPr lang="en-GB"/>
              <a:pPr/>
              <a:t>14</a:t>
            </a:fld>
            <a:endParaRPr lang="en-GB"/>
          </a:p>
        </p:txBody>
      </p:sp>
      <p:sp>
        <p:nvSpPr>
          <p:cNvPr id="225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E5AC7E-4D58-5D4F-B656-C676AA076039}" type="slidenum">
              <a:rPr lang="en-GB"/>
              <a:pPr/>
              <a:t>16</a:t>
            </a:fld>
            <a:endParaRPr lang="en-GB"/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09638" y="739775"/>
            <a:ext cx="4935537" cy="3700463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99CBE-1F87-0249-A6C2-B210B05BF688}" type="slidenum">
              <a:rPr lang="en-GB"/>
              <a:pPr/>
              <a:t>36</a:t>
            </a:fld>
            <a:endParaRPr lang="en-GB"/>
          </a:p>
        </p:txBody>
      </p:sp>
      <p:sp>
        <p:nvSpPr>
          <p:cNvPr id="450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074738" y="860425"/>
            <a:ext cx="4610100" cy="3457575"/>
          </a:xfrm>
          <a:ln w="12700" cap="flat">
            <a:solidFill>
              <a:schemeClr val="tx1"/>
            </a:solidFill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4687888"/>
            <a:ext cx="4954587" cy="4154487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35F774-8BBF-574F-A320-E7EC2E65CB28}" type="slidenum">
              <a:rPr lang="en-GB"/>
              <a:pPr/>
              <a:t>38</a:t>
            </a:fld>
            <a:endParaRPr lang="en-GB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09638" y="739775"/>
            <a:ext cx="4935537" cy="3700463"/>
          </a:xfrm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305300" y="3252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714750" y="3252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3781425" y="3252788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3252788" y="2681288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pic>
        <p:nvPicPr>
          <p:cNvPr id="8" name="Picture 28" descr="NP4-Navy-Gree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42875" y="1471613"/>
            <a:ext cx="5386388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/>
          <a:lstStyle>
            <a:lvl1pPr>
              <a:defRPr sz="4000">
                <a:solidFill>
                  <a:srgbClr val="000066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9088" y="155575"/>
            <a:ext cx="2152650" cy="607695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1138" y="155575"/>
            <a:ext cx="6305550" cy="607695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138" y="1219200"/>
            <a:ext cx="4229100" cy="5013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2638" y="1219200"/>
            <a:ext cx="4229100" cy="5013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8" descr="NP4-Navy-Green"/>
          <p:cNvPicPr>
            <a:picLocks noChangeAspect="1" noChangeArrowheads="1"/>
          </p:cNvPicPr>
          <p:nvPr/>
        </p:nvPicPr>
        <p:blipFill>
          <a:blip r:embed="rId13">
            <a:lum bright="70000" contrast="-76000"/>
          </a:blip>
          <a:srcRect/>
          <a:stretch>
            <a:fillRect/>
          </a:stretch>
        </p:blipFill>
        <p:spPr bwMode="auto">
          <a:xfrm>
            <a:off x="142875" y="1471613"/>
            <a:ext cx="5386388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305300" y="3252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125538" y="1752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71438" y="6384925"/>
            <a:ext cx="8080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457695B7-1CA3-8240-A0AA-CC8F2ADB3F8A}" type="slidenum">
              <a:rPr lang="en-GB"/>
              <a:pPr algn="ctr" eaLnBrk="0" hangingPunct="0">
                <a:spcBef>
                  <a:spcPct val="50000"/>
                </a:spcBef>
              </a:pPr>
              <a:t>‹#›</a:t>
            </a:fld>
            <a:endParaRPr lang="en-GB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4075" y="155575"/>
            <a:ext cx="73834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1138" y="1219200"/>
            <a:ext cx="86106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27" name="Text Box 103"/>
          <p:cNvSpPr txBox="1">
            <a:spLocks noChangeArrowheads="1"/>
          </p:cNvSpPr>
          <p:nvPr/>
        </p:nvSpPr>
        <p:spPr bwMode="auto">
          <a:xfrm>
            <a:off x="4784725" y="2352675"/>
            <a:ext cx="184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134" name="Text Box 110"/>
          <p:cNvSpPr txBox="1">
            <a:spLocks noChangeArrowheads="1"/>
          </p:cNvSpPr>
          <p:nvPr/>
        </p:nvSpPr>
        <p:spPr bwMode="auto">
          <a:xfrm rot="5400000">
            <a:off x="5400676" y="3198812"/>
            <a:ext cx="6858000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 i="1">
                <a:solidFill>
                  <a:srgbClr val="A9B2DF"/>
                </a:solidFill>
              </a:rPr>
              <a:t>LEADERSHIP. LEARNING.TECHNOLOGY </a:t>
            </a:r>
          </a:p>
        </p:txBody>
      </p:sp>
      <p:sp>
        <p:nvSpPr>
          <p:cNvPr id="1135" name="Rectangle 111"/>
          <p:cNvSpPr>
            <a:spLocks noChangeArrowheads="1"/>
          </p:cNvSpPr>
          <p:nvPr/>
        </p:nvSpPr>
        <p:spPr bwMode="auto">
          <a:xfrm>
            <a:off x="2695575" y="855663"/>
            <a:ext cx="3700463" cy="103187"/>
          </a:xfrm>
          <a:prstGeom prst="rect">
            <a:avLst/>
          </a:prstGeom>
          <a:solidFill>
            <a:srgbClr val="BBE1BD"/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6267B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6267B"/>
          </a:solidFill>
          <a:latin typeface="Verdana" pitchFamily="-10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6267B"/>
          </a:solidFill>
          <a:latin typeface="Verdana" pitchFamily="-10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6267B"/>
          </a:solidFill>
          <a:latin typeface="Verdana" pitchFamily="-10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6267B"/>
          </a:solidFill>
          <a:latin typeface="Verdana" pitchFamily="-108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6267B"/>
          </a:solidFill>
          <a:latin typeface="Verdana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6267B"/>
          </a:solidFill>
          <a:latin typeface="Verdana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6267B"/>
          </a:solidFill>
          <a:latin typeface="Verdana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6267B"/>
          </a:solidFill>
          <a:latin typeface="Verdana" pitchFamily="-108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800">
          <a:solidFill>
            <a:srgbClr val="36267B"/>
          </a:solidFill>
          <a:latin typeface="+mn-lt"/>
          <a:ea typeface="ＭＳ Ｐゴシック" charset="-128"/>
          <a:cs typeface="ＭＳ Ｐゴシック" charset="-128"/>
        </a:defRPr>
      </a:lvl1pPr>
      <a:lvl2pPr marL="927100" indent="-469900" algn="l" rtl="0" eaLnBrk="0" fontAlgn="base" hangingPunct="0">
        <a:spcBef>
          <a:spcPct val="20000"/>
        </a:spcBef>
        <a:spcAft>
          <a:spcPct val="0"/>
        </a:spcAft>
        <a:buChar char="—"/>
        <a:defRPr sz="2400">
          <a:solidFill>
            <a:srgbClr val="36267B"/>
          </a:solidFill>
          <a:latin typeface="+mn-lt"/>
          <a:ea typeface="ＭＳ Ｐゴシック" pitchFamily="-108" charset="-128"/>
        </a:defRPr>
      </a:lvl2pPr>
      <a:lvl3pPr marL="1403350" indent="-361950" algn="l" rtl="0" eaLnBrk="0" fontAlgn="base" hangingPunct="0">
        <a:spcBef>
          <a:spcPct val="20000"/>
        </a:spcBef>
        <a:spcAft>
          <a:spcPct val="0"/>
        </a:spcAft>
        <a:buChar char="o"/>
        <a:defRPr sz="2400">
          <a:solidFill>
            <a:srgbClr val="36267B"/>
          </a:solidFill>
          <a:latin typeface="+mn-lt"/>
          <a:ea typeface="ＭＳ Ｐゴシック" pitchFamily="-108" charset="-128"/>
        </a:defRPr>
      </a:lvl3pPr>
      <a:lvl4pPr marL="1879600" indent="-3619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36267B"/>
          </a:solidFill>
          <a:latin typeface="+mn-lt"/>
          <a:ea typeface="ＭＳ Ｐゴシック" pitchFamily="-108" charset="-128"/>
        </a:defRPr>
      </a:lvl4pPr>
      <a:lvl5pPr marL="2355850" indent="-36195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rgbClr val="36267B"/>
          </a:solidFill>
          <a:latin typeface="+mn-lt"/>
          <a:ea typeface="ＭＳ Ｐゴシック" pitchFamily="-108" charset="-128"/>
        </a:defRPr>
      </a:lvl5pPr>
      <a:lvl6pPr marL="2813050" indent="-36195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36267B"/>
          </a:solidFill>
          <a:latin typeface="+mn-lt"/>
          <a:ea typeface="ＭＳ Ｐゴシック" pitchFamily="-108" charset="-128"/>
        </a:defRPr>
      </a:lvl6pPr>
      <a:lvl7pPr marL="3270250" indent="-36195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36267B"/>
          </a:solidFill>
          <a:latin typeface="+mn-lt"/>
          <a:ea typeface="ＭＳ Ｐゴシック" pitchFamily="-108" charset="-128"/>
        </a:defRPr>
      </a:lvl7pPr>
      <a:lvl8pPr marL="3727450" indent="-36195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36267B"/>
          </a:solidFill>
          <a:latin typeface="+mn-lt"/>
          <a:ea typeface="ＭＳ Ｐゴシック" pitchFamily="-108" charset="-128"/>
        </a:defRPr>
      </a:lvl8pPr>
      <a:lvl9pPr marL="4184650" indent="-36195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36267B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nigel@nigelpaine.com" TargetMode="External"/><Relationship Id="rId4" Type="http://schemas.openxmlformats.org/officeDocument/2006/relationships/hyperlink" Target="http://www.nigelpaine.com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391150" y="6394450"/>
            <a:ext cx="3429000" cy="215900"/>
          </a:xfrm>
          <a:prstGeom prst="rect">
            <a:avLst/>
          </a:prstGeom>
        </p:spPr>
        <p:txBody>
          <a:bodyPr/>
          <a:lstStyle/>
          <a:p>
            <a:fld id="{8D3EF231-FAC7-4B75-92A3-9F87041CEFF0}" type="datetime1">
              <a:rPr lang="en-GB"/>
              <a:pPr/>
              <a:t>11/27/09</a:t>
            </a:fld>
            <a:r>
              <a:rPr lang="en-GB"/>
              <a:t> </a:t>
            </a:r>
            <a:r>
              <a:rPr lang="en-GB" b="1">
                <a:solidFill>
                  <a:srgbClr val="9CA1BD"/>
                </a:solidFill>
              </a:rPr>
              <a:t>|</a:t>
            </a:r>
            <a:r>
              <a:rPr lang="en-GB"/>
              <a:t> slide </a:t>
            </a:r>
            <a:fld id="{FA41A66B-37E7-4FC6-B3B1-2B16BC6C2F58}" type="slidenum">
              <a:rPr lang="en-GB" b="1">
                <a:solidFill>
                  <a:srgbClr val="9CA1BD"/>
                </a:solidFill>
              </a:rPr>
              <a:pPr/>
              <a:t>1</a:t>
            </a:fld>
            <a:endParaRPr lang="en-GB" b="1">
              <a:solidFill>
                <a:srgbClr val="9CA1BD"/>
              </a:solidFill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50825" y="6381750"/>
            <a:ext cx="8637588" cy="252413"/>
          </a:xfrm>
          <a:prstGeom prst="rect">
            <a:avLst/>
          </a:prstGeom>
          <a:solidFill>
            <a:srgbClr val="29335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250825" y="261938"/>
            <a:ext cx="8637588" cy="1943100"/>
          </a:xfrm>
          <a:prstGeom prst="rect">
            <a:avLst/>
          </a:prstGeom>
          <a:solidFill>
            <a:srgbClr val="29335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50825" y="1125538"/>
            <a:ext cx="8569325" cy="574675"/>
          </a:xfrm>
          <a:noFill/>
          <a:ln/>
        </p:spPr>
        <p:txBody>
          <a:bodyPr/>
          <a:lstStyle/>
          <a:p>
            <a:r>
              <a:rPr lang="en-GB" sz="3000" dirty="0" smtClean="0">
                <a:solidFill>
                  <a:srgbClr val="9CA1BD"/>
                </a:solidFill>
              </a:rPr>
              <a:t>From Courses to Communities</a:t>
            </a:r>
            <a:endParaRPr lang="en-GB" sz="3000" dirty="0">
              <a:solidFill>
                <a:srgbClr val="9CA1BD"/>
              </a:solidFill>
            </a:endParaRP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0175" y="1771650"/>
            <a:ext cx="8688388" cy="288925"/>
          </a:xfrm>
          <a:prstGeom prst="rect">
            <a:avLst/>
          </a:prstGeom>
          <a:noFill/>
          <a:ln/>
        </p:spPr>
        <p:txBody>
          <a:bodyPr/>
          <a:lstStyle/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en-GB" sz="1600" dirty="0" smtClean="0">
                <a:solidFill>
                  <a:schemeClr val="bg1"/>
                </a:solidFill>
              </a:rPr>
              <a:t>Nigel Paine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2059" name="Picture 11" descr="10180742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406650"/>
            <a:ext cx="8636000" cy="3975100"/>
          </a:xfrm>
          <a:prstGeom prst="rect">
            <a:avLst/>
          </a:prstGeom>
          <a:noFill/>
        </p:spPr>
      </p:pic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234950" y="6381750"/>
            <a:ext cx="4337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000" b="1">
                <a:solidFill>
                  <a:srgbClr val="9CA1BD"/>
                </a:solidFill>
              </a:rPr>
              <a:t>Joint Information Systems Committee</a:t>
            </a: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4500563" y="6381750"/>
            <a:ext cx="4337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GB" sz="1000">
                <a:solidFill>
                  <a:schemeClr val="bg1"/>
                </a:solidFill>
              </a:rPr>
              <a:t>Supporting education and research</a:t>
            </a:r>
          </a:p>
        </p:txBody>
      </p:sp>
      <p:sp>
        <p:nvSpPr>
          <p:cNvPr id="2063" name="Freeform 15"/>
          <p:cNvSpPr>
            <a:spLocks noEditPoints="1"/>
          </p:cNvSpPr>
          <p:nvPr/>
        </p:nvSpPr>
        <p:spPr bwMode="auto">
          <a:xfrm>
            <a:off x="469900" y="446088"/>
            <a:ext cx="912813" cy="476250"/>
          </a:xfrm>
          <a:custGeom>
            <a:avLst/>
            <a:gdLst/>
            <a:ahLst/>
            <a:cxnLst>
              <a:cxn ang="0">
                <a:pos x="530" y="251"/>
              </a:cxn>
              <a:cxn ang="0">
                <a:pos x="461" y="254"/>
              </a:cxn>
              <a:cxn ang="0">
                <a:pos x="405" y="229"/>
              </a:cxn>
              <a:cxn ang="0">
                <a:pos x="376" y="192"/>
              </a:cxn>
              <a:cxn ang="0">
                <a:pos x="362" y="127"/>
              </a:cxn>
              <a:cxn ang="0">
                <a:pos x="373" y="73"/>
              </a:cxn>
              <a:cxn ang="0">
                <a:pos x="397" y="37"/>
              </a:cxn>
              <a:cxn ang="0">
                <a:pos x="445" y="8"/>
              </a:cxn>
              <a:cxn ang="0">
                <a:pos x="508" y="0"/>
              </a:cxn>
              <a:cxn ang="0">
                <a:pos x="566" y="13"/>
              </a:cxn>
              <a:cxn ang="0">
                <a:pos x="562" y="41"/>
              </a:cxn>
              <a:cxn ang="0">
                <a:pos x="516" y="16"/>
              </a:cxn>
              <a:cxn ang="0">
                <a:pos x="463" y="19"/>
              </a:cxn>
              <a:cxn ang="0">
                <a:pos x="429" y="40"/>
              </a:cxn>
              <a:cxn ang="0">
                <a:pos x="401" y="95"/>
              </a:cxn>
              <a:cxn ang="0">
                <a:pos x="400" y="159"/>
              </a:cxn>
              <a:cxn ang="0">
                <a:pos x="424" y="211"/>
              </a:cxn>
              <a:cxn ang="0">
                <a:pos x="464" y="237"/>
              </a:cxn>
              <a:cxn ang="0">
                <a:pos x="508" y="241"/>
              </a:cxn>
              <a:cxn ang="0">
                <a:pos x="561" y="220"/>
              </a:cxn>
              <a:cxn ang="0">
                <a:pos x="209" y="219"/>
              </a:cxn>
              <a:cxn ang="0">
                <a:pos x="256" y="241"/>
              </a:cxn>
              <a:cxn ang="0">
                <a:pos x="285" y="231"/>
              </a:cxn>
              <a:cxn ang="0">
                <a:pos x="303" y="208"/>
              </a:cxn>
              <a:cxn ang="0">
                <a:pos x="305" y="176"/>
              </a:cxn>
              <a:cxn ang="0">
                <a:pos x="289" y="152"/>
              </a:cxn>
              <a:cxn ang="0">
                <a:pos x="229" y="125"/>
              </a:cxn>
              <a:cxn ang="0">
                <a:pos x="201" y="100"/>
              </a:cxn>
              <a:cxn ang="0">
                <a:pos x="194" y="60"/>
              </a:cxn>
              <a:cxn ang="0">
                <a:pos x="212" y="21"/>
              </a:cxn>
              <a:cxn ang="0">
                <a:pos x="250" y="2"/>
              </a:cxn>
              <a:cxn ang="0">
                <a:pos x="301" y="4"/>
              </a:cxn>
              <a:cxn ang="0">
                <a:pos x="320" y="31"/>
              </a:cxn>
              <a:cxn ang="0">
                <a:pos x="300" y="28"/>
              </a:cxn>
              <a:cxn ang="0">
                <a:pos x="267" y="15"/>
              </a:cxn>
              <a:cxn ang="0">
                <a:pos x="238" y="24"/>
              </a:cxn>
              <a:cxn ang="0">
                <a:pos x="224" y="44"/>
              </a:cxn>
              <a:cxn ang="0">
                <a:pos x="224" y="74"/>
              </a:cxn>
              <a:cxn ang="0">
                <a:pos x="248" y="98"/>
              </a:cxn>
              <a:cxn ang="0">
                <a:pos x="313" y="129"/>
              </a:cxn>
              <a:cxn ang="0">
                <a:pos x="332" y="155"/>
              </a:cxn>
              <a:cxn ang="0">
                <a:pos x="332" y="196"/>
              </a:cxn>
              <a:cxn ang="0">
                <a:pos x="317" y="226"/>
              </a:cxn>
              <a:cxn ang="0">
                <a:pos x="285" y="249"/>
              </a:cxn>
              <a:cxn ang="0">
                <a:pos x="239" y="255"/>
              </a:cxn>
              <a:cxn ang="0">
                <a:pos x="199" y="244"/>
              </a:cxn>
              <a:cxn ang="0">
                <a:pos x="193" y="211"/>
              </a:cxn>
              <a:cxn ang="0">
                <a:pos x="142" y="5"/>
              </a:cxn>
              <a:cxn ang="0">
                <a:pos x="118" y="252"/>
              </a:cxn>
              <a:cxn ang="0">
                <a:pos x="74" y="243"/>
              </a:cxn>
              <a:cxn ang="0">
                <a:pos x="53" y="281"/>
              </a:cxn>
              <a:cxn ang="0">
                <a:pos x="12" y="299"/>
              </a:cxn>
              <a:cxn ang="0">
                <a:pos x="24" y="284"/>
              </a:cxn>
              <a:cxn ang="0">
                <a:pos x="40" y="264"/>
              </a:cxn>
              <a:cxn ang="0">
                <a:pos x="45" y="5"/>
              </a:cxn>
            </a:cxnLst>
            <a:rect l="0" t="0" r="r" b="b"/>
            <a:pathLst>
              <a:path w="575" h="300">
                <a:moveTo>
                  <a:pt x="568" y="235"/>
                </a:moveTo>
                <a:lnTo>
                  <a:pt x="564" y="238"/>
                </a:lnTo>
                <a:lnTo>
                  <a:pt x="560" y="241"/>
                </a:lnTo>
                <a:lnTo>
                  <a:pt x="550" y="245"/>
                </a:lnTo>
                <a:lnTo>
                  <a:pt x="541" y="248"/>
                </a:lnTo>
                <a:lnTo>
                  <a:pt x="530" y="251"/>
                </a:lnTo>
                <a:lnTo>
                  <a:pt x="520" y="253"/>
                </a:lnTo>
                <a:lnTo>
                  <a:pt x="510" y="255"/>
                </a:lnTo>
                <a:lnTo>
                  <a:pt x="499" y="256"/>
                </a:lnTo>
                <a:lnTo>
                  <a:pt x="489" y="256"/>
                </a:lnTo>
                <a:lnTo>
                  <a:pt x="474" y="255"/>
                </a:lnTo>
                <a:lnTo>
                  <a:pt x="461" y="254"/>
                </a:lnTo>
                <a:lnTo>
                  <a:pt x="448" y="251"/>
                </a:lnTo>
                <a:lnTo>
                  <a:pt x="442" y="249"/>
                </a:lnTo>
                <a:lnTo>
                  <a:pt x="436" y="247"/>
                </a:lnTo>
                <a:lnTo>
                  <a:pt x="424" y="242"/>
                </a:lnTo>
                <a:lnTo>
                  <a:pt x="414" y="236"/>
                </a:lnTo>
                <a:lnTo>
                  <a:pt x="405" y="229"/>
                </a:lnTo>
                <a:lnTo>
                  <a:pt x="400" y="225"/>
                </a:lnTo>
                <a:lnTo>
                  <a:pt x="396" y="221"/>
                </a:lnTo>
                <a:lnTo>
                  <a:pt x="388" y="212"/>
                </a:lnTo>
                <a:lnTo>
                  <a:pt x="385" y="207"/>
                </a:lnTo>
                <a:lnTo>
                  <a:pt x="381" y="202"/>
                </a:lnTo>
                <a:lnTo>
                  <a:pt x="376" y="192"/>
                </a:lnTo>
                <a:lnTo>
                  <a:pt x="371" y="180"/>
                </a:lnTo>
                <a:lnTo>
                  <a:pt x="369" y="174"/>
                </a:lnTo>
                <a:lnTo>
                  <a:pt x="367" y="168"/>
                </a:lnTo>
                <a:lnTo>
                  <a:pt x="364" y="155"/>
                </a:lnTo>
                <a:lnTo>
                  <a:pt x="363" y="141"/>
                </a:lnTo>
                <a:lnTo>
                  <a:pt x="362" y="127"/>
                </a:lnTo>
                <a:lnTo>
                  <a:pt x="362" y="120"/>
                </a:lnTo>
                <a:lnTo>
                  <a:pt x="363" y="112"/>
                </a:lnTo>
                <a:lnTo>
                  <a:pt x="365" y="98"/>
                </a:lnTo>
                <a:lnTo>
                  <a:pt x="368" y="85"/>
                </a:lnTo>
                <a:lnTo>
                  <a:pt x="370" y="79"/>
                </a:lnTo>
                <a:lnTo>
                  <a:pt x="373" y="73"/>
                </a:lnTo>
                <a:lnTo>
                  <a:pt x="375" y="67"/>
                </a:lnTo>
                <a:lnTo>
                  <a:pt x="378" y="62"/>
                </a:lnTo>
                <a:lnTo>
                  <a:pt x="382" y="56"/>
                </a:lnTo>
                <a:lnTo>
                  <a:pt x="385" y="51"/>
                </a:lnTo>
                <a:lnTo>
                  <a:pt x="393" y="42"/>
                </a:lnTo>
                <a:lnTo>
                  <a:pt x="397" y="37"/>
                </a:lnTo>
                <a:lnTo>
                  <a:pt x="402" y="33"/>
                </a:lnTo>
                <a:lnTo>
                  <a:pt x="411" y="25"/>
                </a:lnTo>
                <a:lnTo>
                  <a:pt x="416" y="22"/>
                </a:lnTo>
                <a:lnTo>
                  <a:pt x="422" y="19"/>
                </a:lnTo>
                <a:lnTo>
                  <a:pt x="433" y="13"/>
                </a:lnTo>
                <a:lnTo>
                  <a:pt x="445" y="8"/>
                </a:lnTo>
                <a:lnTo>
                  <a:pt x="451" y="6"/>
                </a:lnTo>
                <a:lnTo>
                  <a:pt x="457" y="5"/>
                </a:lnTo>
                <a:lnTo>
                  <a:pt x="470" y="2"/>
                </a:lnTo>
                <a:lnTo>
                  <a:pt x="484" y="0"/>
                </a:lnTo>
                <a:lnTo>
                  <a:pt x="498" y="0"/>
                </a:lnTo>
                <a:lnTo>
                  <a:pt x="508" y="0"/>
                </a:lnTo>
                <a:lnTo>
                  <a:pt x="518" y="1"/>
                </a:lnTo>
                <a:lnTo>
                  <a:pt x="528" y="2"/>
                </a:lnTo>
                <a:lnTo>
                  <a:pt x="537" y="4"/>
                </a:lnTo>
                <a:lnTo>
                  <a:pt x="547" y="7"/>
                </a:lnTo>
                <a:lnTo>
                  <a:pt x="557" y="9"/>
                </a:lnTo>
                <a:lnTo>
                  <a:pt x="566" y="13"/>
                </a:lnTo>
                <a:lnTo>
                  <a:pt x="575" y="16"/>
                </a:lnTo>
                <a:lnTo>
                  <a:pt x="573" y="23"/>
                </a:lnTo>
                <a:lnTo>
                  <a:pt x="571" y="30"/>
                </a:lnTo>
                <a:lnTo>
                  <a:pt x="568" y="44"/>
                </a:lnTo>
                <a:lnTo>
                  <a:pt x="565" y="44"/>
                </a:lnTo>
                <a:lnTo>
                  <a:pt x="562" y="41"/>
                </a:lnTo>
                <a:lnTo>
                  <a:pt x="558" y="37"/>
                </a:lnTo>
                <a:lnTo>
                  <a:pt x="551" y="32"/>
                </a:lnTo>
                <a:lnTo>
                  <a:pt x="543" y="27"/>
                </a:lnTo>
                <a:lnTo>
                  <a:pt x="533" y="22"/>
                </a:lnTo>
                <a:lnTo>
                  <a:pt x="522" y="17"/>
                </a:lnTo>
                <a:lnTo>
                  <a:pt x="516" y="16"/>
                </a:lnTo>
                <a:lnTo>
                  <a:pt x="510" y="15"/>
                </a:lnTo>
                <a:lnTo>
                  <a:pt x="503" y="14"/>
                </a:lnTo>
                <a:lnTo>
                  <a:pt x="497" y="13"/>
                </a:lnTo>
                <a:lnTo>
                  <a:pt x="484" y="14"/>
                </a:lnTo>
                <a:lnTo>
                  <a:pt x="473" y="16"/>
                </a:lnTo>
                <a:lnTo>
                  <a:pt x="463" y="19"/>
                </a:lnTo>
                <a:lnTo>
                  <a:pt x="453" y="23"/>
                </a:lnTo>
                <a:lnTo>
                  <a:pt x="444" y="28"/>
                </a:lnTo>
                <a:lnTo>
                  <a:pt x="440" y="31"/>
                </a:lnTo>
                <a:lnTo>
                  <a:pt x="436" y="34"/>
                </a:lnTo>
                <a:lnTo>
                  <a:pt x="432" y="37"/>
                </a:lnTo>
                <a:lnTo>
                  <a:pt x="429" y="40"/>
                </a:lnTo>
                <a:lnTo>
                  <a:pt x="422" y="48"/>
                </a:lnTo>
                <a:lnTo>
                  <a:pt x="416" y="56"/>
                </a:lnTo>
                <a:lnTo>
                  <a:pt x="411" y="65"/>
                </a:lnTo>
                <a:lnTo>
                  <a:pt x="407" y="75"/>
                </a:lnTo>
                <a:lnTo>
                  <a:pt x="404" y="85"/>
                </a:lnTo>
                <a:lnTo>
                  <a:pt x="401" y="95"/>
                </a:lnTo>
                <a:lnTo>
                  <a:pt x="399" y="106"/>
                </a:lnTo>
                <a:lnTo>
                  <a:pt x="398" y="117"/>
                </a:lnTo>
                <a:lnTo>
                  <a:pt x="398" y="128"/>
                </a:lnTo>
                <a:lnTo>
                  <a:pt x="398" y="141"/>
                </a:lnTo>
                <a:lnTo>
                  <a:pt x="399" y="153"/>
                </a:lnTo>
                <a:lnTo>
                  <a:pt x="400" y="159"/>
                </a:lnTo>
                <a:lnTo>
                  <a:pt x="402" y="165"/>
                </a:lnTo>
                <a:lnTo>
                  <a:pt x="405" y="175"/>
                </a:lnTo>
                <a:lnTo>
                  <a:pt x="408" y="185"/>
                </a:lnTo>
                <a:lnTo>
                  <a:pt x="413" y="195"/>
                </a:lnTo>
                <a:lnTo>
                  <a:pt x="418" y="203"/>
                </a:lnTo>
                <a:lnTo>
                  <a:pt x="424" y="211"/>
                </a:lnTo>
                <a:lnTo>
                  <a:pt x="431" y="218"/>
                </a:lnTo>
                <a:lnTo>
                  <a:pt x="438" y="224"/>
                </a:lnTo>
                <a:lnTo>
                  <a:pt x="442" y="227"/>
                </a:lnTo>
                <a:lnTo>
                  <a:pt x="446" y="230"/>
                </a:lnTo>
                <a:lnTo>
                  <a:pt x="455" y="234"/>
                </a:lnTo>
                <a:lnTo>
                  <a:pt x="464" y="237"/>
                </a:lnTo>
                <a:lnTo>
                  <a:pt x="474" y="240"/>
                </a:lnTo>
                <a:lnTo>
                  <a:pt x="478" y="241"/>
                </a:lnTo>
                <a:lnTo>
                  <a:pt x="484" y="241"/>
                </a:lnTo>
                <a:lnTo>
                  <a:pt x="494" y="242"/>
                </a:lnTo>
                <a:lnTo>
                  <a:pt x="501" y="242"/>
                </a:lnTo>
                <a:lnTo>
                  <a:pt x="508" y="241"/>
                </a:lnTo>
                <a:lnTo>
                  <a:pt x="515" y="240"/>
                </a:lnTo>
                <a:lnTo>
                  <a:pt x="521" y="238"/>
                </a:lnTo>
                <a:lnTo>
                  <a:pt x="533" y="234"/>
                </a:lnTo>
                <a:lnTo>
                  <a:pt x="544" y="230"/>
                </a:lnTo>
                <a:lnTo>
                  <a:pt x="553" y="225"/>
                </a:lnTo>
                <a:lnTo>
                  <a:pt x="561" y="220"/>
                </a:lnTo>
                <a:lnTo>
                  <a:pt x="567" y="216"/>
                </a:lnTo>
                <a:lnTo>
                  <a:pt x="570" y="213"/>
                </a:lnTo>
                <a:lnTo>
                  <a:pt x="568" y="235"/>
                </a:lnTo>
                <a:close/>
                <a:moveTo>
                  <a:pt x="198" y="203"/>
                </a:moveTo>
                <a:lnTo>
                  <a:pt x="203" y="211"/>
                </a:lnTo>
                <a:lnTo>
                  <a:pt x="209" y="219"/>
                </a:lnTo>
                <a:lnTo>
                  <a:pt x="215" y="225"/>
                </a:lnTo>
                <a:lnTo>
                  <a:pt x="222" y="230"/>
                </a:lnTo>
                <a:lnTo>
                  <a:pt x="229" y="235"/>
                </a:lnTo>
                <a:lnTo>
                  <a:pt x="237" y="238"/>
                </a:lnTo>
                <a:lnTo>
                  <a:pt x="246" y="240"/>
                </a:lnTo>
                <a:lnTo>
                  <a:pt x="256" y="241"/>
                </a:lnTo>
                <a:lnTo>
                  <a:pt x="262" y="240"/>
                </a:lnTo>
                <a:lnTo>
                  <a:pt x="267" y="239"/>
                </a:lnTo>
                <a:lnTo>
                  <a:pt x="272" y="238"/>
                </a:lnTo>
                <a:lnTo>
                  <a:pt x="276" y="236"/>
                </a:lnTo>
                <a:lnTo>
                  <a:pt x="281" y="234"/>
                </a:lnTo>
                <a:lnTo>
                  <a:pt x="285" y="231"/>
                </a:lnTo>
                <a:lnTo>
                  <a:pt x="289" y="228"/>
                </a:lnTo>
                <a:lnTo>
                  <a:pt x="292" y="225"/>
                </a:lnTo>
                <a:lnTo>
                  <a:pt x="295" y="221"/>
                </a:lnTo>
                <a:lnTo>
                  <a:pt x="298" y="217"/>
                </a:lnTo>
                <a:lnTo>
                  <a:pt x="301" y="213"/>
                </a:lnTo>
                <a:lnTo>
                  <a:pt x="303" y="208"/>
                </a:lnTo>
                <a:lnTo>
                  <a:pt x="304" y="203"/>
                </a:lnTo>
                <a:lnTo>
                  <a:pt x="305" y="198"/>
                </a:lnTo>
                <a:lnTo>
                  <a:pt x="306" y="193"/>
                </a:lnTo>
                <a:lnTo>
                  <a:pt x="306" y="188"/>
                </a:lnTo>
                <a:lnTo>
                  <a:pt x="306" y="182"/>
                </a:lnTo>
                <a:lnTo>
                  <a:pt x="305" y="176"/>
                </a:lnTo>
                <a:lnTo>
                  <a:pt x="303" y="171"/>
                </a:lnTo>
                <a:lnTo>
                  <a:pt x="301" y="167"/>
                </a:lnTo>
                <a:lnTo>
                  <a:pt x="299" y="163"/>
                </a:lnTo>
                <a:lnTo>
                  <a:pt x="296" y="159"/>
                </a:lnTo>
                <a:lnTo>
                  <a:pt x="292" y="156"/>
                </a:lnTo>
                <a:lnTo>
                  <a:pt x="289" y="152"/>
                </a:lnTo>
                <a:lnTo>
                  <a:pt x="280" y="147"/>
                </a:lnTo>
                <a:lnTo>
                  <a:pt x="271" y="142"/>
                </a:lnTo>
                <a:lnTo>
                  <a:pt x="260" y="138"/>
                </a:lnTo>
                <a:lnTo>
                  <a:pt x="250" y="134"/>
                </a:lnTo>
                <a:lnTo>
                  <a:pt x="239" y="129"/>
                </a:lnTo>
                <a:lnTo>
                  <a:pt x="229" y="125"/>
                </a:lnTo>
                <a:lnTo>
                  <a:pt x="220" y="119"/>
                </a:lnTo>
                <a:lnTo>
                  <a:pt x="215" y="116"/>
                </a:lnTo>
                <a:lnTo>
                  <a:pt x="211" y="112"/>
                </a:lnTo>
                <a:lnTo>
                  <a:pt x="207" y="108"/>
                </a:lnTo>
                <a:lnTo>
                  <a:pt x="204" y="104"/>
                </a:lnTo>
                <a:lnTo>
                  <a:pt x="201" y="100"/>
                </a:lnTo>
                <a:lnTo>
                  <a:pt x="198" y="95"/>
                </a:lnTo>
                <a:lnTo>
                  <a:pt x="196" y="89"/>
                </a:lnTo>
                <a:lnTo>
                  <a:pt x="195" y="83"/>
                </a:lnTo>
                <a:lnTo>
                  <a:pt x="194" y="76"/>
                </a:lnTo>
                <a:lnTo>
                  <a:pt x="193" y="69"/>
                </a:lnTo>
                <a:lnTo>
                  <a:pt x="194" y="60"/>
                </a:lnTo>
                <a:lnTo>
                  <a:pt x="195" y="52"/>
                </a:lnTo>
                <a:lnTo>
                  <a:pt x="197" y="45"/>
                </a:lnTo>
                <a:lnTo>
                  <a:pt x="200" y="38"/>
                </a:lnTo>
                <a:lnTo>
                  <a:pt x="203" y="32"/>
                </a:lnTo>
                <a:lnTo>
                  <a:pt x="207" y="26"/>
                </a:lnTo>
                <a:lnTo>
                  <a:pt x="212" y="21"/>
                </a:lnTo>
                <a:lnTo>
                  <a:pt x="217" y="17"/>
                </a:lnTo>
                <a:lnTo>
                  <a:pt x="223" y="13"/>
                </a:lnTo>
                <a:lnTo>
                  <a:pt x="229" y="9"/>
                </a:lnTo>
                <a:lnTo>
                  <a:pt x="236" y="6"/>
                </a:lnTo>
                <a:lnTo>
                  <a:pt x="243" y="4"/>
                </a:lnTo>
                <a:lnTo>
                  <a:pt x="250" y="2"/>
                </a:lnTo>
                <a:lnTo>
                  <a:pt x="258" y="1"/>
                </a:lnTo>
                <a:lnTo>
                  <a:pt x="265" y="0"/>
                </a:lnTo>
                <a:lnTo>
                  <a:pt x="273" y="0"/>
                </a:lnTo>
                <a:lnTo>
                  <a:pt x="280" y="0"/>
                </a:lnTo>
                <a:lnTo>
                  <a:pt x="287" y="1"/>
                </a:lnTo>
                <a:lnTo>
                  <a:pt x="301" y="4"/>
                </a:lnTo>
                <a:lnTo>
                  <a:pt x="307" y="6"/>
                </a:lnTo>
                <a:lnTo>
                  <a:pt x="314" y="9"/>
                </a:lnTo>
                <a:lnTo>
                  <a:pt x="320" y="13"/>
                </a:lnTo>
                <a:lnTo>
                  <a:pt x="325" y="17"/>
                </a:lnTo>
                <a:lnTo>
                  <a:pt x="322" y="24"/>
                </a:lnTo>
                <a:lnTo>
                  <a:pt x="320" y="31"/>
                </a:lnTo>
                <a:lnTo>
                  <a:pt x="315" y="46"/>
                </a:lnTo>
                <a:lnTo>
                  <a:pt x="312" y="46"/>
                </a:lnTo>
                <a:lnTo>
                  <a:pt x="308" y="39"/>
                </a:lnTo>
                <a:lnTo>
                  <a:pt x="304" y="33"/>
                </a:lnTo>
                <a:lnTo>
                  <a:pt x="302" y="30"/>
                </a:lnTo>
                <a:lnTo>
                  <a:pt x="300" y="28"/>
                </a:lnTo>
                <a:lnTo>
                  <a:pt x="294" y="23"/>
                </a:lnTo>
                <a:lnTo>
                  <a:pt x="288" y="20"/>
                </a:lnTo>
                <a:lnTo>
                  <a:pt x="282" y="17"/>
                </a:lnTo>
                <a:lnTo>
                  <a:pt x="278" y="16"/>
                </a:lnTo>
                <a:lnTo>
                  <a:pt x="275" y="15"/>
                </a:lnTo>
                <a:lnTo>
                  <a:pt x="267" y="15"/>
                </a:lnTo>
                <a:lnTo>
                  <a:pt x="262" y="15"/>
                </a:lnTo>
                <a:lnTo>
                  <a:pt x="258" y="16"/>
                </a:lnTo>
                <a:lnTo>
                  <a:pt x="254" y="17"/>
                </a:lnTo>
                <a:lnTo>
                  <a:pt x="249" y="18"/>
                </a:lnTo>
                <a:lnTo>
                  <a:pt x="242" y="22"/>
                </a:lnTo>
                <a:lnTo>
                  <a:pt x="238" y="24"/>
                </a:lnTo>
                <a:lnTo>
                  <a:pt x="235" y="26"/>
                </a:lnTo>
                <a:lnTo>
                  <a:pt x="232" y="29"/>
                </a:lnTo>
                <a:lnTo>
                  <a:pt x="229" y="33"/>
                </a:lnTo>
                <a:lnTo>
                  <a:pt x="227" y="36"/>
                </a:lnTo>
                <a:lnTo>
                  <a:pt x="225" y="40"/>
                </a:lnTo>
                <a:lnTo>
                  <a:pt x="224" y="44"/>
                </a:lnTo>
                <a:lnTo>
                  <a:pt x="223" y="48"/>
                </a:lnTo>
                <a:lnTo>
                  <a:pt x="222" y="52"/>
                </a:lnTo>
                <a:lnTo>
                  <a:pt x="222" y="57"/>
                </a:lnTo>
                <a:lnTo>
                  <a:pt x="222" y="63"/>
                </a:lnTo>
                <a:lnTo>
                  <a:pt x="223" y="69"/>
                </a:lnTo>
                <a:lnTo>
                  <a:pt x="224" y="74"/>
                </a:lnTo>
                <a:lnTo>
                  <a:pt x="227" y="78"/>
                </a:lnTo>
                <a:lnTo>
                  <a:pt x="229" y="82"/>
                </a:lnTo>
                <a:lnTo>
                  <a:pt x="232" y="86"/>
                </a:lnTo>
                <a:lnTo>
                  <a:pt x="236" y="89"/>
                </a:lnTo>
                <a:lnTo>
                  <a:pt x="239" y="93"/>
                </a:lnTo>
                <a:lnTo>
                  <a:pt x="248" y="98"/>
                </a:lnTo>
                <a:lnTo>
                  <a:pt x="258" y="103"/>
                </a:lnTo>
                <a:lnTo>
                  <a:pt x="278" y="112"/>
                </a:lnTo>
                <a:lnTo>
                  <a:pt x="289" y="116"/>
                </a:lnTo>
                <a:lnTo>
                  <a:pt x="299" y="121"/>
                </a:lnTo>
                <a:lnTo>
                  <a:pt x="309" y="126"/>
                </a:lnTo>
                <a:lnTo>
                  <a:pt x="313" y="129"/>
                </a:lnTo>
                <a:lnTo>
                  <a:pt x="317" y="132"/>
                </a:lnTo>
                <a:lnTo>
                  <a:pt x="321" y="136"/>
                </a:lnTo>
                <a:lnTo>
                  <a:pt x="325" y="140"/>
                </a:lnTo>
                <a:lnTo>
                  <a:pt x="328" y="145"/>
                </a:lnTo>
                <a:lnTo>
                  <a:pt x="330" y="149"/>
                </a:lnTo>
                <a:lnTo>
                  <a:pt x="332" y="155"/>
                </a:lnTo>
                <a:lnTo>
                  <a:pt x="334" y="161"/>
                </a:lnTo>
                <a:lnTo>
                  <a:pt x="335" y="167"/>
                </a:lnTo>
                <a:lnTo>
                  <a:pt x="335" y="174"/>
                </a:lnTo>
                <a:lnTo>
                  <a:pt x="335" y="183"/>
                </a:lnTo>
                <a:lnTo>
                  <a:pt x="333" y="192"/>
                </a:lnTo>
                <a:lnTo>
                  <a:pt x="332" y="196"/>
                </a:lnTo>
                <a:lnTo>
                  <a:pt x="331" y="201"/>
                </a:lnTo>
                <a:lnTo>
                  <a:pt x="330" y="205"/>
                </a:lnTo>
                <a:lnTo>
                  <a:pt x="328" y="208"/>
                </a:lnTo>
                <a:lnTo>
                  <a:pt x="324" y="216"/>
                </a:lnTo>
                <a:lnTo>
                  <a:pt x="320" y="222"/>
                </a:lnTo>
                <a:lnTo>
                  <a:pt x="317" y="226"/>
                </a:lnTo>
                <a:lnTo>
                  <a:pt x="315" y="229"/>
                </a:lnTo>
                <a:lnTo>
                  <a:pt x="309" y="234"/>
                </a:lnTo>
                <a:lnTo>
                  <a:pt x="303" y="239"/>
                </a:lnTo>
                <a:lnTo>
                  <a:pt x="296" y="243"/>
                </a:lnTo>
                <a:lnTo>
                  <a:pt x="288" y="247"/>
                </a:lnTo>
                <a:lnTo>
                  <a:pt x="285" y="249"/>
                </a:lnTo>
                <a:lnTo>
                  <a:pt x="281" y="250"/>
                </a:lnTo>
                <a:lnTo>
                  <a:pt x="273" y="253"/>
                </a:lnTo>
                <a:lnTo>
                  <a:pt x="264" y="254"/>
                </a:lnTo>
                <a:lnTo>
                  <a:pt x="255" y="255"/>
                </a:lnTo>
                <a:lnTo>
                  <a:pt x="246" y="256"/>
                </a:lnTo>
                <a:lnTo>
                  <a:pt x="239" y="255"/>
                </a:lnTo>
                <a:lnTo>
                  <a:pt x="231" y="254"/>
                </a:lnTo>
                <a:lnTo>
                  <a:pt x="223" y="253"/>
                </a:lnTo>
                <a:lnTo>
                  <a:pt x="215" y="250"/>
                </a:lnTo>
                <a:lnTo>
                  <a:pt x="211" y="249"/>
                </a:lnTo>
                <a:lnTo>
                  <a:pt x="207" y="247"/>
                </a:lnTo>
                <a:lnTo>
                  <a:pt x="199" y="244"/>
                </a:lnTo>
                <a:lnTo>
                  <a:pt x="193" y="240"/>
                </a:lnTo>
                <a:lnTo>
                  <a:pt x="190" y="238"/>
                </a:lnTo>
                <a:lnTo>
                  <a:pt x="187" y="235"/>
                </a:lnTo>
                <a:lnTo>
                  <a:pt x="190" y="227"/>
                </a:lnTo>
                <a:lnTo>
                  <a:pt x="192" y="219"/>
                </a:lnTo>
                <a:lnTo>
                  <a:pt x="193" y="211"/>
                </a:lnTo>
                <a:lnTo>
                  <a:pt x="194" y="203"/>
                </a:lnTo>
                <a:lnTo>
                  <a:pt x="198" y="203"/>
                </a:lnTo>
                <a:close/>
                <a:moveTo>
                  <a:pt x="118" y="5"/>
                </a:moveTo>
                <a:lnTo>
                  <a:pt x="126" y="5"/>
                </a:lnTo>
                <a:lnTo>
                  <a:pt x="134" y="6"/>
                </a:lnTo>
                <a:lnTo>
                  <a:pt x="142" y="5"/>
                </a:lnTo>
                <a:lnTo>
                  <a:pt x="150" y="5"/>
                </a:lnTo>
                <a:lnTo>
                  <a:pt x="150" y="252"/>
                </a:lnTo>
                <a:lnTo>
                  <a:pt x="142" y="251"/>
                </a:lnTo>
                <a:lnTo>
                  <a:pt x="134" y="250"/>
                </a:lnTo>
                <a:lnTo>
                  <a:pt x="126" y="251"/>
                </a:lnTo>
                <a:lnTo>
                  <a:pt x="118" y="252"/>
                </a:lnTo>
                <a:lnTo>
                  <a:pt x="118" y="5"/>
                </a:lnTo>
                <a:close/>
                <a:moveTo>
                  <a:pt x="76" y="219"/>
                </a:moveTo>
                <a:lnTo>
                  <a:pt x="76" y="227"/>
                </a:lnTo>
                <a:lnTo>
                  <a:pt x="76" y="236"/>
                </a:lnTo>
                <a:lnTo>
                  <a:pt x="75" y="239"/>
                </a:lnTo>
                <a:lnTo>
                  <a:pt x="74" y="243"/>
                </a:lnTo>
                <a:lnTo>
                  <a:pt x="72" y="251"/>
                </a:lnTo>
                <a:lnTo>
                  <a:pt x="70" y="258"/>
                </a:lnTo>
                <a:lnTo>
                  <a:pt x="66" y="264"/>
                </a:lnTo>
                <a:lnTo>
                  <a:pt x="62" y="271"/>
                </a:lnTo>
                <a:lnTo>
                  <a:pt x="58" y="276"/>
                </a:lnTo>
                <a:lnTo>
                  <a:pt x="53" y="281"/>
                </a:lnTo>
                <a:lnTo>
                  <a:pt x="47" y="286"/>
                </a:lnTo>
                <a:lnTo>
                  <a:pt x="41" y="290"/>
                </a:lnTo>
                <a:lnTo>
                  <a:pt x="35" y="293"/>
                </a:lnTo>
                <a:lnTo>
                  <a:pt x="27" y="296"/>
                </a:lnTo>
                <a:lnTo>
                  <a:pt x="20" y="298"/>
                </a:lnTo>
                <a:lnTo>
                  <a:pt x="12" y="299"/>
                </a:lnTo>
                <a:lnTo>
                  <a:pt x="3" y="300"/>
                </a:lnTo>
                <a:lnTo>
                  <a:pt x="0" y="290"/>
                </a:lnTo>
                <a:lnTo>
                  <a:pt x="7" y="290"/>
                </a:lnTo>
                <a:lnTo>
                  <a:pt x="14" y="288"/>
                </a:lnTo>
                <a:lnTo>
                  <a:pt x="19" y="286"/>
                </a:lnTo>
                <a:lnTo>
                  <a:pt x="24" y="284"/>
                </a:lnTo>
                <a:lnTo>
                  <a:pt x="28" y="281"/>
                </a:lnTo>
                <a:lnTo>
                  <a:pt x="30" y="279"/>
                </a:lnTo>
                <a:lnTo>
                  <a:pt x="32" y="277"/>
                </a:lnTo>
                <a:lnTo>
                  <a:pt x="35" y="273"/>
                </a:lnTo>
                <a:lnTo>
                  <a:pt x="37" y="268"/>
                </a:lnTo>
                <a:lnTo>
                  <a:pt x="40" y="264"/>
                </a:lnTo>
                <a:lnTo>
                  <a:pt x="41" y="258"/>
                </a:lnTo>
                <a:lnTo>
                  <a:pt x="42" y="253"/>
                </a:lnTo>
                <a:lnTo>
                  <a:pt x="43" y="247"/>
                </a:lnTo>
                <a:lnTo>
                  <a:pt x="44" y="236"/>
                </a:lnTo>
                <a:lnTo>
                  <a:pt x="45" y="224"/>
                </a:lnTo>
                <a:lnTo>
                  <a:pt x="45" y="5"/>
                </a:lnTo>
                <a:lnTo>
                  <a:pt x="53" y="5"/>
                </a:lnTo>
                <a:lnTo>
                  <a:pt x="61" y="6"/>
                </a:lnTo>
                <a:lnTo>
                  <a:pt x="68" y="5"/>
                </a:lnTo>
                <a:lnTo>
                  <a:pt x="76" y="5"/>
                </a:lnTo>
                <a:lnTo>
                  <a:pt x="76" y="219"/>
                </a:lnTo>
                <a:close/>
              </a:path>
            </a:pathLst>
          </a:custGeom>
          <a:solidFill>
            <a:srgbClr val="D95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930" y="162833"/>
            <a:ext cx="7383463" cy="609600"/>
          </a:xfrm>
        </p:spPr>
        <p:txBody>
          <a:bodyPr/>
          <a:lstStyle/>
          <a:p>
            <a:r>
              <a:rPr lang="en-US" dirty="0" smtClean="0"/>
              <a:t>Do You Feel You Work in a Great Environment?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D1039"/>
                </a:solidFill>
              </a:rPr>
              <a:t>Y</a:t>
            </a:r>
          </a:p>
          <a:p>
            <a:r>
              <a:rPr lang="en-US" dirty="0" smtClean="0">
                <a:solidFill>
                  <a:srgbClr val="BD1039"/>
                </a:solidFill>
              </a:rPr>
              <a:t>Or </a:t>
            </a:r>
          </a:p>
          <a:p>
            <a:r>
              <a:rPr lang="en-US" dirty="0" smtClean="0">
                <a:solidFill>
                  <a:srgbClr val="BD1039"/>
                </a:solidFill>
              </a:rPr>
              <a:t>N</a:t>
            </a:r>
            <a:endParaRPr lang="en-US" dirty="0">
              <a:solidFill>
                <a:srgbClr val="BD103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inners patrick dixon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8354" r="-18354"/>
          <a:stretch>
            <a:fillRect/>
          </a:stretch>
        </p:blipFill>
        <p:spPr>
          <a:xfrm>
            <a:off x="-1378588" y="0"/>
            <a:ext cx="11204975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8526" y="6427721"/>
            <a:ext cx="1878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Patrick Dixon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inners patrick dixon.tiff"/>
          <p:cNvPicPr>
            <a:picLocks noGrp="1" noChangeAspect="1"/>
          </p:cNvPicPr>
          <p:nvPr>
            <p:ph idx="1"/>
          </p:nvPr>
        </p:nvPicPr>
        <p:blipFill>
          <a:blip r:embed="rId2">
            <a:lum bright="3000" contrast="12000"/>
            <a:alphaModFix/>
          </a:blip>
          <a:srcRect l="-18354" r="-18354"/>
          <a:stretch>
            <a:fillRect/>
          </a:stretch>
        </p:blipFill>
        <p:spPr>
          <a:xfrm>
            <a:off x="-1378588" y="0"/>
            <a:ext cx="11204975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8526" y="6427721"/>
            <a:ext cx="1878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Patrick Dixon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833" y="1135111"/>
            <a:ext cx="7275093" cy="646331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Colleges/Universities who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Max DuPree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3600" i="1" smtClean="0"/>
          </a:p>
          <a:p>
            <a:pPr eaLnBrk="1" hangingPunct="1">
              <a:buFontTx/>
              <a:buNone/>
            </a:pPr>
            <a:endParaRPr lang="en-US" sz="3600" i="1" smtClean="0"/>
          </a:p>
          <a:p>
            <a:pPr eaLnBrk="1" hangingPunct="1">
              <a:buFontTx/>
              <a:buNone/>
            </a:pPr>
            <a:r>
              <a:rPr lang="en-US" sz="3600" i="1" smtClean="0">
                <a:solidFill>
                  <a:srgbClr val="4287AB"/>
                </a:solidFill>
              </a:rPr>
              <a:t>"The first job of a leader is to define reality,…...”</a:t>
            </a:r>
            <a:endParaRPr lang="en-US" smtClean="0">
              <a:solidFill>
                <a:srgbClr val="4287AB"/>
              </a:solidFill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8913" y="155575"/>
            <a:ext cx="8039100" cy="609600"/>
          </a:xfrm>
        </p:spPr>
        <p:txBody>
          <a:bodyPr/>
          <a:lstStyle/>
          <a:p>
            <a:pPr eaLnBrk="1" hangingPunct="1"/>
            <a:r>
              <a:rPr lang="en-US" smtClean="0"/>
              <a:t>For YOU and all Leaders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14350" y="1155700"/>
            <a:ext cx="7185025" cy="463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TO:</a:t>
            </a:r>
            <a:r>
              <a:rPr lang="en-US"/>
              <a:t>    </a:t>
            </a:r>
            <a:r>
              <a:rPr lang="en-US" sz="1060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Framing</a:t>
            </a:r>
            <a:endParaRPr lang="en-US" sz="10600">
              <a:solidFill>
                <a:srgbClr val="BD1039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ctr" eaLnBrk="0" hangingPunct="0">
              <a:spcBef>
                <a:spcPct val="50000"/>
              </a:spcBef>
            </a:pPr>
            <a:endParaRPr lang="en-US"/>
          </a:p>
          <a:p>
            <a:pPr algn="ctr" eaLnBrk="0" hangingPunct="0">
              <a:spcBef>
                <a:spcPct val="50000"/>
              </a:spcBef>
            </a:pPr>
            <a:r>
              <a:rPr lang="en-US" sz="3200"/>
              <a:t>FROM:</a:t>
            </a:r>
            <a:r>
              <a:rPr lang="en-US"/>
              <a:t> </a:t>
            </a:r>
            <a:r>
              <a:rPr lang="en-US" sz="10600">
                <a:solidFill>
                  <a:srgbClr val="FF0000"/>
                </a:solidFill>
              </a:rPr>
              <a:t>Shaping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Autonomy?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3011" y="2008279"/>
            <a:ext cx="735610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BD1039"/>
                </a:solidFill>
              </a:rPr>
              <a:t>A: Loads, I can just get on with it.</a:t>
            </a:r>
          </a:p>
          <a:p>
            <a:endParaRPr lang="en-US" sz="3200" dirty="0" smtClean="0">
              <a:solidFill>
                <a:srgbClr val="BD1039"/>
              </a:solidFill>
            </a:endParaRPr>
          </a:p>
          <a:p>
            <a:r>
              <a:rPr lang="en-US" sz="3200" dirty="0" smtClean="0">
                <a:solidFill>
                  <a:srgbClr val="BD1039"/>
                </a:solidFill>
              </a:rPr>
              <a:t>B: Some, I can get away with it.</a:t>
            </a:r>
          </a:p>
          <a:p>
            <a:endParaRPr lang="en-US" sz="3200" dirty="0" smtClean="0">
              <a:solidFill>
                <a:srgbClr val="BD1039"/>
              </a:solidFill>
            </a:endParaRPr>
          </a:p>
          <a:p>
            <a:r>
              <a:rPr lang="en-US" sz="3200" dirty="0" smtClean="0">
                <a:solidFill>
                  <a:srgbClr val="BD1039"/>
                </a:solidFill>
              </a:rPr>
              <a:t>C: A bit, but difficult.</a:t>
            </a:r>
          </a:p>
          <a:p>
            <a:endParaRPr lang="en-US" sz="3200" dirty="0" smtClean="0">
              <a:solidFill>
                <a:srgbClr val="BD1039"/>
              </a:solidFill>
            </a:endParaRPr>
          </a:p>
          <a:p>
            <a:r>
              <a:rPr lang="en-US" sz="3200" dirty="0" smtClean="0">
                <a:solidFill>
                  <a:srgbClr val="BD1039"/>
                </a:solidFill>
              </a:rPr>
              <a:t>D: None at all,  really.</a:t>
            </a:r>
            <a:endParaRPr lang="en-US" sz="3200" dirty="0">
              <a:solidFill>
                <a:srgbClr val="BD103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hlink"/>
                </a:solidFill>
              </a:rPr>
              <a:t>We Have to Change Learning!</a:t>
            </a:r>
            <a:endParaRPr lang="en-US" smtClean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750" y="969963"/>
            <a:ext cx="8610600" cy="5153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accent2"/>
                </a:solidFill>
              </a:rPr>
              <a:t>From courses 		 </a:t>
            </a:r>
            <a:r>
              <a:rPr lang="en-US" smtClean="0">
                <a:solidFill>
                  <a:schemeClr val="folHlink"/>
                </a:solidFill>
              </a:rPr>
              <a:t>TO</a:t>
            </a:r>
            <a:r>
              <a:rPr lang="en-US" smtClean="0">
                <a:solidFill>
                  <a:schemeClr val="accent2"/>
                </a:solidFill>
              </a:rPr>
              <a:t>		</a:t>
            </a:r>
            <a:r>
              <a:rPr lang="en-US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environments</a:t>
            </a:r>
            <a:r>
              <a:rPr lang="en-US" smtClean="0">
                <a:solidFill>
                  <a:schemeClr val="accent2"/>
                </a:solidFill>
              </a:rPr>
              <a:t> 			 				</a:t>
            </a:r>
            <a:endParaRPr lang="en-US" sz="36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accent2"/>
                </a:solidFill>
              </a:rPr>
              <a:t>From knowledge 	 </a:t>
            </a:r>
            <a:r>
              <a:rPr lang="en-US" smtClean="0">
                <a:solidFill>
                  <a:schemeClr val="folHlink"/>
                </a:solidFill>
              </a:rPr>
              <a:t>TO</a:t>
            </a:r>
            <a:r>
              <a:rPr lang="en-US" smtClean="0">
                <a:solidFill>
                  <a:schemeClr val="accent2"/>
                </a:solidFill>
              </a:rPr>
              <a:t>		</a:t>
            </a:r>
            <a:r>
              <a:rPr lang="en-US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knowledge</a:t>
            </a:r>
            <a:r>
              <a:rPr lang="en-US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mtClean="0">
                <a:solidFill>
                  <a:schemeClr val="accent2"/>
                </a:solidFill>
              </a:rPr>
              <a:t>	        	delivered 				</a:t>
            </a:r>
            <a:r>
              <a:rPr lang="en-US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shared</a:t>
            </a:r>
            <a:r>
              <a:rPr lang="en-US" smtClean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accent2"/>
                </a:solidFill>
              </a:rPr>
              <a:t>From control 	 	 </a:t>
            </a:r>
            <a:r>
              <a:rPr lang="en-US" smtClean="0">
                <a:solidFill>
                  <a:schemeClr val="folHlink"/>
                </a:solidFill>
              </a:rPr>
              <a:t>TO	</a:t>
            </a:r>
            <a:r>
              <a:rPr lang="en-US" smtClean="0">
                <a:solidFill>
                  <a:schemeClr val="accent2"/>
                </a:solidFill>
              </a:rPr>
              <a:t>	</a:t>
            </a:r>
            <a:r>
              <a:rPr lang="en-US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free flow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accent2"/>
                </a:solidFill>
              </a:rPr>
              <a:t>From individuals       </a:t>
            </a:r>
            <a:r>
              <a:rPr lang="en-US" smtClean="0">
                <a:solidFill>
                  <a:srgbClr val="008000"/>
                </a:solidFill>
              </a:rPr>
              <a:t>TO</a:t>
            </a:r>
            <a:r>
              <a:rPr lang="en-US" smtClean="0">
                <a:solidFill>
                  <a:schemeClr val="accent2"/>
                </a:solidFill>
              </a:rPr>
              <a:t>         </a:t>
            </a:r>
            <a:r>
              <a:rPr lang="en-US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communities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accent2"/>
                </a:solidFill>
              </a:rPr>
              <a:t>From  skills              </a:t>
            </a:r>
            <a:r>
              <a:rPr lang="en-US" smtClean="0">
                <a:solidFill>
                  <a:srgbClr val="008000"/>
                </a:solidFill>
              </a:rPr>
              <a:t>TO</a:t>
            </a:r>
            <a:r>
              <a:rPr lang="en-US" smtClean="0">
                <a:solidFill>
                  <a:schemeClr val="accent2"/>
                </a:solidFill>
              </a:rPr>
              <a:t>         </a:t>
            </a:r>
            <a:r>
              <a:rPr lang="en-US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values and 						    attitude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accent2"/>
                </a:solidFill>
              </a:rPr>
              <a:t>			</a:t>
            </a:r>
          </a:p>
        </p:txBody>
      </p:sp>
      <p:sp>
        <p:nvSpPr>
          <p:cNvPr id="33796" name="Action Button: Forward or Next 3"/>
          <p:cNvSpPr>
            <a:spLocks noChangeArrowheads="1"/>
          </p:cNvSpPr>
          <p:nvPr/>
        </p:nvSpPr>
        <p:spPr bwMode="auto">
          <a:xfrm>
            <a:off x="3716338" y="909638"/>
            <a:ext cx="990600" cy="823912"/>
          </a:xfrm>
          <a:prstGeom prst="actionButtonForwardNex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Action Button: Forward or Next 4"/>
          <p:cNvSpPr>
            <a:spLocks noChangeArrowheads="1"/>
          </p:cNvSpPr>
          <p:nvPr/>
        </p:nvSpPr>
        <p:spPr bwMode="auto">
          <a:xfrm>
            <a:off x="3736975" y="1806575"/>
            <a:ext cx="1012825" cy="887413"/>
          </a:xfrm>
          <a:prstGeom prst="actionButtonForwardNex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Action Button: Forward or Next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736975" y="3943350"/>
            <a:ext cx="1042988" cy="1042988"/>
          </a:xfrm>
          <a:prstGeom prst="actionButtonForwardNex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33799" name="Action Button: Forward or Next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706813" y="5295900"/>
            <a:ext cx="1042987" cy="1042988"/>
          </a:xfrm>
          <a:prstGeom prst="actionButtonForwardNex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33800" name="Action Button: Forward or Next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716338" y="2808288"/>
            <a:ext cx="1042987" cy="1042987"/>
          </a:xfrm>
          <a:prstGeom prst="actionButtonForwardNex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Most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"/>
            </a:pPr>
            <a:r>
              <a:rPr lang="en-US" dirty="0" smtClean="0">
                <a:solidFill>
                  <a:srgbClr val="BD1039"/>
                </a:solidFill>
              </a:rPr>
              <a:t>A</a:t>
            </a:r>
            <a:r>
              <a:rPr lang="en-US" dirty="0" smtClean="0"/>
              <a:t>: the learning environment</a:t>
            </a:r>
          </a:p>
          <a:p>
            <a:pPr>
              <a:buFont typeface="Wingdings" charset="2"/>
              <a:buChar char=""/>
            </a:pPr>
            <a:endParaRPr lang="en-US" dirty="0" smtClean="0"/>
          </a:p>
          <a:p>
            <a:pPr>
              <a:buFont typeface="Wingdings" charset="2"/>
              <a:buChar char=""/>
            </a:pPr>
            <a:r>
              <a:rPr lang="en-US" dirty="0" smtClean="0">
                <a:solidFill>
                  <a:srgbClr val="BD1039"/>
                </a:solidFill>
              </a:rPr>
              <a:t>B</a:t>
            </a:r>
            <a:r>
              <a:rPr lang="en-US" dirty="0" smtClean="0"/>
              <a:t>: Two way sharing/ building of knowledge</a:t>
            </a:r>
          </a:p>
          <a:p>
            <a:pPr>
              <a:buFont typeface="Wingdings" charset="2"/>
              <a:buChar char=""/>
            </a:pPr>
            <a:endParaRPr lang="en-US" dirty="0" smtClean="0"/>
          </a:p>
          <a:p>
            <a:pPr>
              <a:buFont typeface="Wingdings" charset="2"/>
              <a:buChar char=""/>
            </a:pPr>
            <a:r>
              <a:rPr lang="en-US" dirty="0" smtClean="0">
                <a:solidFill>
                  <a:srgbClr val="BD1039"/>
                </a:solidFill>
              </a:rPr>
              <a:t>C</a:t>
            </a:r>
            <a:r>
              <a:rPr lang="en-US" dirty="0" smtClean="0"/>
              <a:t>: More autonomy</a:t>
            </a:r>
          </a:p>
          <a:p>
            <a:pPr>
              <a:buFont typeface="Wingdings" charset="2"/>
              <a:buChar char=""/>
            </a:pPr>
            <a:r>
              <a:rPr lang="en-US" dirty="0" smtClean="0">
                <a:solidFill>
                  <a:srgbClr val="BD1039"/>
                </a:solidFill>
              </a:rPr>
              <a:t>D</a:t>
            </a:r>
            <a:r>
              <a:rPr lang="en-US" dirty="0" smtClean="0"/>
              <a:t>: </a:t>
            </a:r>
            <a:r>
              <a:rPr lang="en-US" dirty="0" err="1" smtClean="0"/>
              <a:t>Indiv</a:t>
            </a:r>
            <a:r>
              <a:rPr lang="en-US" dirty="0" smtClean="0"/>
              <a:t> to communities</a:t>
            </a:r>
          </a:p>
          <a:p>
            <a:pPr>
              <a:buFont typeface="Wingdings" charset="2"/>
              <a:buChar char=""/>
            </a:pPr>
            <a:r>
              <a:rPr lang="en-US" dirty="0" smtClean="0">
                <a:solidFill>
                  <a:srgbClr val="BD1039"/>
                </a:solidFill>
              </a:rPr>
              <a:t>E</a:t>
            </a:r>
            <a:r>
              <a:rPr lang="en-US" dirty="0" smtClean="0"/>
              <a:t>: Skills to values and attitudes 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MG_0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56319" cy="6858001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 bwMode="auto">
          <a:xfrm>
            <a:off x="244716" y="15226"/>
            <a:ext cx="2313748" cy="1211818"/>
          </a:xfrm>
          <a:prstGeom prst="wedgeEllipseCallout">
            <a:avLst>
              <a:gd name="adj1" fmla="val -39827"/>
              <a:gd name="adj2" fmla="val 9262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Verdana" pitchFamily="-108" charset="0"/>
              </a:rPr>
              <a:t>Learning to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Verdana" pitchFamily="-108" charset="0"/>
              </a:rPr>
              <a:t> Know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Verdana" pitchFamily="-108" charset="0"/>
            </a:endParaRPr>
          </a:p>
        </p:txBody>
      </p:sp>
      <p:sp>
        <p:nvSpPr>
          <p:cNvPr id="5" name="Oval Callout 4"/>
          <p:cNvSpPr/>
          <p:nvPr/>
        </p:nvSpPr>
        <p:spPr bwMode="auto">
          <a:xfrm>
            <a:off x="4576300" y="341316"/>
            <a:ext cx="2313748" cy="1211818"/>
          </a:xfrm>
          <a:prstGeom prst="wedgeEllipseCallou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Verdana" pitchFamily="-108" charset="0"/>
              </a:rPr>
              <a:t>Learning to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FFFF"/>
                </a:solidFill>
                <a:latin typeface="Verdana" pitchFamily="-108" charset="0"/>
              </a:rPr>
              <a:t>be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Verdana" pitchFamily="-108" charset="0"/>
            </a:endParaRPr>
          </a:p>
        </p:txBody>
      </p:sp>
      <p:sp>
        <p:nvSpPr>
          <p:cNvPr id="6" name="Oval Callout 5"/>
          <p:cNvSpPr/>
          <p:nvPr/>
        </p:nvSpPr>
        <p:spPr bwMode="auto">
          <a:xfrm>
            <a:off x="303941" y="5118183"/>
            <a:ext cx="2313748" cy="1211818"/>
          </a:xfrm>
          <a:prstGeom prst="wedgeEllipseCallout">
            <a:avLst>
              <a:gd name="adj1" fmla="val -39059"/>
              <a:gd name="adj2" fmla="val 81715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Verdana" pitchFamily="-108" charset="0"/>
              </a:rPr>
              <a:t>Learning to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Verdana" pitchFamily="-108" charset="0"/>
              </a:rPr>
              <a:t>live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Verdana" pitchFamily="-108" charset="0"/>
            </a:endParaRPr>
          </a:p>
        </p:txBody>
      </p:sp>
      <p:sp>
        <p:nvSpPr>
          <p:cNvPr id="7" name="Oval Callout 6"/>
          <p:cNvSpPr/>
          <p:nvPr/>
        </p:nvSpPr>
        <p:spPr bwMode="auto">
          <a:xfrm>
            <a:off x="6838664" y="1160814"/>
            <a:ext cx="2008180" cy="995422"/>
          </a:xfrm>
          <a:prstGeom prst="wedgeEllipseCallout">
            <a:avLst>
              <a:gd name="adj1" fmla="val -45698"/>
              <a:gd name="adj2" fmla="val 15897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-108" charset="0"/>
              </a:rPr>
              <a:t>Learning to do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pitchFamily="-10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Arrow 17"/>
          <p:cNvSpPr/>
          <p:nvPr/>
        </p:nvSpPr>
        <p:spPr>
          <a:xfrm rot="13082005">
            <a:off x="3640780" y="2544363"/>
            <a:ext cx="838200" cy="838200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648200" y="457200"/>
            <a:ext cx="3810000" cy="457200"/>
          </a:xfrm>
          <a:prstGeom prst="roundRect">
            <a:avLst/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solidFill>
              <a:srgbClr val="BDD8F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3C8FE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Radical New Models</a:t>
            </a:r>
            <a:endParaRPr lang="en-US" sz="24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399726" y="1523787"/>
            <a:ext cx="2438400" cy="1418069"/>
          </a:xfrm>
          <a:prstGeom prst="roundRect">
            <a:avLst>
              <a:gd name="adj" fmla="val 4430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solidFill>
              <a:srgbClr val="BDD8F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3C8FE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Peer Network selected by Learner</a:t>
            </a:r>
            <a:endParaRPr lang="en-US" sz="24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392437" y="3032903"/>
            <a:ext cx="1545260" cy="99451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solidFill>
              <a:srgbClr val="BDD8F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3C8FE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Learner</a:t>
            </a:r>
            <a:endParaRPr lang="en-US" sz="20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6553200" y="4419600"/>
            <a:ext cx="2057400" cy="1295400"/>
          </a:xfrm>
          <a:prstGeom prst="roundRect">
            <a:avLst>
              <a:gd name="adj" fmla="val 9167"/>
            </a:avLst>
          </a:prstGeom>
          <a:gradFill>
            <a:gsLst>
              <a:gs pos="17000">
                <a:srgbClr val="3C8FED"/>
              </a:gs>
              <a:gs pos="70000">
                <a:srgbClr val="8EC9FB"/>
              </a:gs>
            </a:gsLst>
            <a:lin ang="16200000" scaled="0"/>
          </a:gradFill>
          <a:ln>
            <a:solidFill>
              <a:srgbClr val="BDD8F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3C8FE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Mentors inside and outside</a:t>
            </a:r>
            <a:endParaRPr lang="en-US" sz="24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457200" y="3657600"/>
            <a:ext cx="3352800" cy="2057400"/>
          </a:xfrm>
          <a:prstGeom prst="roundRect">
            <a:avLst>
              <a:gd name="adj" fmla="val 4430"/>
            </a:avLst>
          </a:prstGeom>
          <a:gradFill>
            <a:gsLst>
              <a:gs pos="17000">
                <a:srgbClr val="F5802D"/>
              </a:gs>
              <a:gs pos="70000">
                <a:srgbClr val="F3BC1B"/>
              </a:gs>
            </a:gsLst>
            <a:lin ang="16200000" scaled="0"/>
          </a:gradFill>
          <a:ln>
            <a:solidFill>
              <a:srgbClr val="BDD8F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3C8FE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Personalised</a:t>
            </a:r>
            <a:r>
              <a:rPr lang="en-US" sz="2400" b="1" dirty="0" smtClean="0"/>
              <a:t> Information Feeds and Mobile Tools</a:t>
            </a:r>
            <a:endParaRPr lang="en-US" sz="24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1790700" y="1295400"/>
            <a:ext cx="2019300" cy="1447800"/>
          </a:xfrm>
          <a:prstGeom prst="roundRect">
            <a:avLst>
              <a:gd name="adj" fmla="val 4430"/>
            </a:avLst>
          </a:prstGeom>
          <a:gradFill>
            <a:gsLst>
              <a:gs pos="17000">
                <a:srgbClr val="F5802D"/>
              </a:gs>
              <a:gs pos="70000">
                <a:srgbClr val="F3BC1B"/>
              </a:gs>
            </a:gsLst>
            <a:lin ang="16200000" scaled="0"/>
          </a:gradFill>
          <a:ln>
            <a:solidFill>
              <a:srgbClr val="BDD8F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3C8FE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Personal Resources and Archives</a:t>
            </a:r>
            <a:endParaRPr lang="en-US" sz="24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700307" y="467845"/>
            <a:ext cx="533400" cy="457200"/>
          </a:xfrm>
          <a:prstGeom prst="roundRect">
            <a:avLst>
              <a:gd name="adj" fmla="val 4430"/>
            </a:avLst>
          </a:prstGeom>
          <a:gradFill>
            <a:gsLst>
              <a:gs pos="17000">
                <a:srgbClr val="F5802D"/>
              </a:gs>
              <a:gs pos="70000">
                <a:srgbClr val="F3BC1B"/>
              </a:gs>
            </a:gsLst>
            <a:lin ang="16200000" scaled="0"/>
          </a:gradFill>
          <a:ln>
            <a:solidFill>
              <a:srgbClr val="BDD8F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3C8FE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12" name="Right Arrow 11"/>
          <p:cNvSpPr/>
          <p:nvPr/>
        </p:nvSpPr>
        <p:spPr>
          <a:xfrm rot="20294162">
            <a:off x="5779486" y="2612301"/>
            <a:ext cx="533400" cy="609600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629499">
            <a:off x="5905500" y="3657600"/>
            <a:ext cx="647700" cy="762000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001822">
            <a:off x="3785783" y="3395142"/>
            <a:ext cx="838200" cy="838200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0" y="6426492"/>
            <a:ext cx="3706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Based on a slide from Martin Bean VC the OU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P718004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Drucker’s Definition of </a:t>
            </a:r>
            <a:r>
              <a:rPr lang="en-US" i="1" smtClean="0"/>
              <a:t>Innovation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2075" y="2303463"/>
            <a:ext cx="6200775" cy="1323975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“</a:t>
            </a:r>
            <a:r>
              <a:rPr lang="en-US" sz="3200">
                <a:solidFill>
                  <a:srgbClr val="800000"/>
                </a:solidFill>
              </a:rPr>
              <a:t>Change which creates a </a:t>
            </a:r>
            <a:r>
              <a:rPr lang="en-US" sz="320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new</a:t>
            </a:r>
            <a:r>
              <a:rPr lang="en-US" sz="3200">
                <a:solidFill>
                  <a:srgbClr val="800000"/>
                </a:solidFill>
              </a:rPr>
              <a:t>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dimension</a:t>
            </a:r>
            <a:r>
              <a:rPr lang="en-US" sz="3200">
                <a:solidFill>
                  <a:srgbClr val="800000"/>
                </a:solidFill>
              </a:rPr>
              <a:t> of performance</a:t>
            </a:r>
            <a:r>
              <a:rPr lang="en-US">
                <a:solidFill>
                  <a:srgbClr val="800000"/>
                </a:solidFill>
              </a:rPr>
              <a:t>.”</a:t>
            </a: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55575" y="155575"/>
            <a:ext cx="8081963" cy="609600"/>
          </a:xfrm>
        </p:spPr>
        <p:txBody>
          <a:bodyPr/>
          <a:lstStyle/>
          <a:p>
            <a:pPr eaLnBrk="1" hangingPunct="1"/>
            <a:r>
              <a:rPr lang="en-US" smtClean="0"/>
              <a:t>These Are Some Things They Said</a:t>
            </a: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536575" y="990600"/>
            <a:ext cx="7820395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/>
              <a:t>More talk; more sharing; more freedom</a:t>
            </a:r>
            <a:endParaRPr lang="en-GB" sz="2800" dirty="0"/>
          </a:p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</a:rPr>
              <a:t>Great leaps forward</a:t>
            </a:r>
            <a:endParaRPr lang="en-GB" sz="2800" dirty="0">
              <a:solidFill>
                <a:srgbClr val="FF0000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 dirty="0"/>
              <a:t>Fun environment, energetic</a:t>
            </a:r>
            <a:endParaRPr lang="en-GB" sz="2800" dirty="0"/>
          </a:p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</a:rPr>
              <a:t>Motivating,  competitive environment</a:t>
            </a:r>
            <a:endParaRPr lang="en-GB" sz="2800" dirty="0">
              <a:solidFill>
                <a:srgbClr val="FF0000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 dirty="0"/>
              <a:t>Unpredictable, </a:t>
            </a:r>
            <a:r>
              <a:rPr lang="en-US" sz="2800" dirty="0" smtClean="0"/>
              <a:t>Challenging, Learning 24/7</a:t>
            </a:r>
            <a:endParaRPr lang="en-GB" sz="2800" dirty="0" smtClean="0"/>
          </a:p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</a:rPr>
              <a:t>Risk taking, no blame culture</a:t>
            </a:r>
            <a:endParaRPr lang="en-GB" sz="2800" dirty="0">
              <a:solidFill>
                <a:srgbClr val="FF0000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 dirty="0"/>
              <a:t>Curiosity valued, sharing of ideas</a:t>
            </a:r>
            <a:endParaRPr lang="en-GB" sz="2800" dirty="0"/>
          </a:p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</a:rPr>
              <a:t>A place where you beg forgiveness 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dirty="0"/>
              <a:t>not ask permission</a:t>
            </a:r>
            <a:endParaRPr lang="en-GB" sz="2800" dirty="0"/>
          </a:p>
          <a:p>
            <a:pPr eaLnBrk="0" hangingPunct="0"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Learning-through-lif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960746" cy="68862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6991" y="1563201"/>
            <a:ext cx="3554579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 Stage Model for the </a:t>
            </a:r>
          </a:p>
          <a:p>
            <a:r>
              <a:rPr lang="en-US" b="1" dirty="0" smtClean="0"/>
              <a:t>Learning Lifespan</a:t>
            </a:r>
          </a:p>
          <a:p>
            <a:endParaRPr lang="en-US" dirty="0" smtClean="0"/>
          </a:p>
          <a:p>
            <a:r>
              <a:rPr lang="en-US" sz="3200" dirty="0" smtClean="0">
                <a:solidFill>
                  <a:srgbClr val="FF0000"/>
                </a:solidFill>
              </a:rPr>
              <a:t>(18) – 25</a:t>
            </a: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25 – 50</a:t>
            </a: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50 – 75</a:t>
            </a: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75+</a:t>
            </a:r>
          </a:p>
          <a:p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3 Transition Points</a:t>
            </a:r>
            <a:endParaRPr lang="en-US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networked learner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553758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Networked Learner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312803"/>
            <a:ext cx="868055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‘It will become more difficult to distinguish the</a:t>
            </a:r>
          </a:p>
          <a:p>
            <a:r>
              <a:rPr lang="en-US" sz="2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individual learner from the networks of people</a:t>
            </a:r>
          </a:p>
          <a:p>
            <a:r>
              <a:rPr lang="en-US" sz="2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information and tools, with which they </a:t>
            </a:r>
          </a:p>
          <a:p>
            <a:r>
              <a:rPr lang="en-US" sz="2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are connected.’</a:t>
            </a:r>
            <a:endParaRPr lang="en-US" sz="28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formal:informal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34751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and Informal Learning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1112" y="2096028"/>
            <a:ext cx="8620269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BD1039"/>
                </a:solidFill>
              </a:rPr>
              <a:t>Participation in, and </a:t>
            </a:r>
            <a:r>
              <a:rPr lang="en-US" sz="3200" dirty="0" err="1" smtClean="0">
                <a:solidFill>
                  <a:srgbClr val="BD1039"/>
                </a:solidFill>
              </a:rPr>
              <a:t>mobilisation</a:t>
            </a:r>
            <a:r>
              <a:rPr lang="en-US" sz="3200" dirty="0" smtClean="0">
                <a:solidFill>
                  <a:srgbClr val="BD1039"/>
                </a:solidFill>
              </a:rPr>
              <a:t> of, </a:t>
            </a:r>
          </a:p>
          <a:p>
            <a:r>
              <a:rPr lang="en-US" sz="3200" dirty="0" smtClean="0">
                <a:solidFill>
                  <a:srgbClr val="BD1039"/>
                </a:solidFill>
              </a:rPr>
              <a:t>social networks will reinforce offline </a:t>
            </a:r>
          </a:p>
          <a:p>
            <a:r>
              <a:rPr lang="en-US" sz="3200" dirty="0" smtClean="0">
                <a:solidFill>
                  <a:srgbClr val="BD1039"/>
                </a:solidFill>
              </a:rPr>
              <a:t>and informal patterns of communication,</a:t>
            </a:r>
          </a:p>
          <a:p>
            <a:r>
              <a:rPr lang="en-US" sz="3200" dirty="0" smtClean="0">
                <a:solidFill>
                  <a:srgbClr val="BD1039"/>
                </a:solidFill>
              </a:rPr>
              <a:t>i</a:t>
            </a:r>
            <a:r>
              <a:rPr lang="en-US" sz="3200" dirty="0" smtClean="0">
                <a:solidFill>
                  <a:srgbClr val="BD1039"/>
                </a:solidFill>
              </a:rPr>
              <a:t>nformation and knowledge exchange.  </a:t>
            </a:r>
          </a:p>
          <a:p>
            <a:r>
              <a:rPr lang="en-US" sz="3200" dirty="0" smtClean="0">
                <a:solidFill>
                  <a:srgbClr val="BD1039"/>
                </a:solidFill>
              </a:rPr>
              <a:t>Formal education will have to follow </a:t>
            </a:r>
          </a:p>
          <a:p>
            <a:r>
              <a:rPr lang="en-US" sz="3200" dirty="0" smtClean="0">
                <a:solidFill>
                  <a:srgbClr val="BD1039"/>
                </a:solidFill>
              </a:rPr>
              <a:t>that direction.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Frances Hesselbein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288" y="1495425"/>
            <a:ext cx="8083550" cy="4278094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Imperatives of leadership 2010 – 2020</a:t>
            </a:r>
          </a:p>
          <a:p>
            <a:pPr eaLnBrk="0" hangingPunct="0">
              <a:spcBef>
                <a:spcPct val="50000"/>
              </a:spcBef>
            </a:pPr>
            <a:endParaRPr lang="en-US" dirty="0"/>
          </a:p>
          <a:p>
            <a:pPr eaLnBrk="0" hangingPunct="0">
              <a:spcBef>
                <a:spcPct val="50000"/>
              </a:spcBef>
              <a:buFontTx/>
              <a:buAutoNum type="arabicPeriod"/>
            </a:pPr>
            <a:r>
              <a:rPr lang="en-US" sz="2400" dirty="0"/>
              <a:t>Move innovation right across the </a:t>
            </a:r>
            <a:r>
              <a:rPr lang="en-US" sz="2400" dirty="0" err="1"/>
              <a:t>organisation</a:t>
            </a:r>
            <a:r>
              <a:rPr lang="en-US" sz="2400" dirty="0"/>
              <a:t>.</a:t>
            </a:r>
          </a:p>
          <a:p>
            <a:pPr eaLnBrk="0" hangingPunct="0">
              <a:spcBef>
                <a:spcPct val="50000"/>
              </a:spcBef>
              <a:buFontTx/>
              <a:buAutoNum type="arabicPeriod"/>
            </a:pPr>
            <a:r>
              <a:rPr lang="en-US" sz="2400" dirty="0">
                <a:solidFill>
                  <a:srgbClr val="D9D9D9"/>
                </a:solidFill>
              </a:rPr>
              <a:t>Disperse the demands of leadership right through the </a:t>
            </a:r>
            <a:r>
              <a:rPr lang="en-US" sz="2400" dirty="0" err="1">
                <a:solidFill>
                  <a:srgbClr val="D9D9D9"/>
                </a:solidFill>
              </a:rPr>
              <a:t>organisation</a:t>
            </a:r>
            <a:r>
              <a:rPr lang="en-US" sz="2400" dirty="0">
                <a:solidFill>
                  <a:srgbClr val="D9D9D9"/>
                </a:solidFill>
              </a:rPr>
              <a:t>.</a:t>
            </a:r>
          </a:p>
          <a:p>
            <a:pPr eaLnBrk="0" hangingPunct="0">
              <a:spcBef>
                <a:spcPct val="50000"/>
              </a:spcBef>
              <a:buFontTx/>
              <a:buAutoNum type="arabicPeriod"/>
            </a:pPr>
            <a:r>
              <a:rPr lang="en-US" sz="2400" dirty="0"/>
              <a:t>Build collaboration: leading outside the walls</a:t>
            </a:r>
          </a:p>
          <a:p>
            <a:pPr eaLnBrk="0" hangingPunct="0">
              <a:spcBef>
                <a:spcPct val="50000"/>
              </a:spcBef>
              <a:buFontTx/>
              <a:buAutoNum type="arabicPeriod"/>
            </a:pPr>
            <a:r>
              <a:rPr lang="en-US" sz="2400" dirty="0">
                <a:solidFill>
                  <a:srgbClr val="D9D9D9"/>
                </a:solidFill>
              </a:rPr>
              <a:t>Build: access for growth, development and participation </a:t>
            </a:r>
          </a:p>
          <a:p>
            <a:pPr eaLnBrk="0" hangingPunct="0"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ADD?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Photos, Pics &amp; Ladies\screenroom\more pics\1007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44500"/>
            <a:ext cx="8686800" cy="5969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oodenough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4266" r="-4266"/>
          <a:stretch>
            <a:fillRect/>
          </a:stretch>
        </p:blipFill>
        <p:spPr>
          <a:xfrm>
            <a:off x="-1" y="0"/>
            <a:ext cx="8613939" cy="6858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000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4503" r="-64503"/>
          <a:stretch>
            <a:fillRect/>
          </a:stretch>
        </p:blipFill>
        <p:spPr>
          <a:xfrm>
            <a:off x="-5726878" y="0"/>
            <a:ext cx="20377332" cy="6858000"/>
          </a:xfrm>
        </p:spPr>
      </p:pic>
      <p:sp>
        <p:nvSpPr>
          <p:cNvPr id="5" name="TextBox 4"/>
          <p:cNvSpPr txBox="1"/>
          <p:nvPr/>
        </p:nvSpPr>
        <p:spPr>
          <a:xfrm>
            <a:off x="690744" y="679534"/>
            <a:ext cx="7648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Venue is important for online and f2f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000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4408" r="-14408"/>
          <a:stretch>
            <a:fillRect/>
          </a:stretch>
        </p:blipFill>
        <p:spPr>
          <a:xfrm>
            <a:off x="-1303500" y="1"/>
            <a:ext cx="11637481" cy="6015544"/>
          </a:xfrm>
        </p:spPr>
      </p:pic>
      <p:sp>
        <p:nvSpPr>
          <p:cNvPr id="5" name="TextBox 4"/>
          <p:cNvSpPr txBox="1"/>
          <p:nvPr/>
        </p:nvSpPr>
        <p:spPr>
          <a:xfrm>
            <a:off x="0" y="6037825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key to learning success</a:t>
            </a:r>
            <a:r>
              <a:rPr lang="en-US" sz="3600" b="1" dirty="0" smtClean="0"/>
              <a:t>:  FUN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reworks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4408" r="-14408"/>
          <a:stretch>
            <a:fillRect/>
          </a:stretch>
        </p:blipFill>
        <p:spPr>
          <a:xfrm>
            <a:off x="-1328574" y="0"/>
            <a:ext cx="1177886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25244" y="334197"/>
            <a:ext cx="546090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Develop tools for communities </a:t>
            </a:r>
          </a:p>
          <a:p>
            <a:r>
              <a:rPr lang="en-US" sz="2400" b="1" dirty="0" smtClean="0">
                <a:solidFill>
                  <a:srgbClr val="FFFFFF"/>
                </a:solidFill>
              </a:rPr>
              <a:t>not communities for tools!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137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4408" r="-14408"/>
          <a:stretch>
            <a:fillRect/>
          </a:stretch>
        </p:blipFill>
        <p:spPr>
          <a:xfrm>
            <a:off x="-982914" y="0"/>
            <a:ext cx="9962584" cy="5670208"/>
          </a:xfrm>
        </p:spPr>
      </p:pic>
      <p:sp>
        <p:nvSpPr>
          <p:cNvPr id="5" name="TextBox 4"/>
          <p:cNvSpPr txBox="1"/>
          <p:nvPr/>
        </p:nvSpPr>
        <p:spPr>
          <a:xfrm>
            <a:off x="167116" y="5748187"/>
            <a:ext cx="71220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Make it easy to get started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002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7155" r="-27155"/>
          <a:stretch>
            <a:fillRect/>
          </a:stretch>
        </p:blipFill>
        <p:spPr>
          <a:xfrm>
            <a:off x="-2293826" y="0"/>
            <a:ext cx="12989213" cy="6858000"/>
          </a:xfrm>
        </p:spPr>
      </p:pic>
      <p:sp>
        <p:nvSpPr>
          <p:cNvPr id="5" name="TextBox 4"/>
          <p:cNvSpPr txBox="1"/>
          <p:nvPr/>
        </p:nvSpPr>
        <p:spPr>
          <a:xfrm>
            <a:off x="4088758" y="5258032"/>
            <a:ext cx="435019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FFFF"/>
                </a:solidFill>
              </a:rPr>
              <a:t>Be flexible</a:t>
            </a:r>
          </a:p>
          <a:p>
            <a:r>
              <a:rPr lang="en-US" sz="4400" b="1" dirty="0" smtClean="0">
                <a:solidFill>
                  <a:srgbClr val="FFFFFF"/>
                </a:solidFill>
              </a:rPr>
              <a:t>Be emotional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162800" cy="1143000"/>
          </a:xfrm>
        </p:spPr>
        <p:txBody>
          <a:bodyPr lIns="92069" tIns="46035" rIns="92069" bIns="46035"/>
          <a:lstStyle/>
          <a:p>
            <a:pPr eaLnBrk="1" hangingPunct="1"/>
            <a:r>
              <a:rPr lang="en-GB">
                <a:solidFill>
                  <a:schemeClr val="bg2"/>
                </a:solidFill>
              </a:rPr>
              <a:t>The Virtuous Learning Circle</a:t>
            </a:r>
            <a:endParaRPr lang="en-GB"/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220663" y="2573338"/>
            <a:ext cx="2803878" cy="206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69" tIns="46035" rIns="92069" bIns="46035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Personal Growth and Organisational Success</a:t>
            </a:r>
            <a:endParaRPr lang="en-GB" sz="2400" b="1" dirty="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5738813" y="1633538"/>
            <a:ext cx="5467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9" tIns="46035" rIns="92069" bIns="46035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3600" b="1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Performance</a:t>
            </a:r>
            <a:endParaRPr lang="en-GB" sz="2800" b="1">
              <a:solidFill>
                <a:srgbClr val="CC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44037" name="Freeform 5"/>
          <p:cNvSpPr>
            <a:spLocks/>
          </p:cNvSpPr>
          <p:nvPr/>
        </p:nvSpPr>
        <p:spPr bwMode="auto">
          <a:xfrm rot="21422463">
            <a:off x="3188968" y="3266286"/>
            <a:ext cx="2557463" cy="1454150"/>
          </a:xfrm>
          <a:custGeom>
            <a:avLst/>
            <a:gdLst>
              <a:gd name="T0" fmla="*/ 1311707 w 1745"/>
              <a:gd name="T1" fmla="*/ 1430338 h 916"/>
              <a:gd name="T2" fmla="*/ 1382056 w 1745"/>
              <a:gd name="T3" fmla="*/ 1416050 h 916"/>
              <a:gd name="T4" fmla="*/ 1436283 w 1745"/>
              <a:gd name="T5" fmla="*/ 1401763 h 916"/>
              <a:gd name="T6" fmla="*/ 1493441 w 1745"/>
              <a:gd name="T7" fmla="*/ 1384300 h 916"/>
              <a:gd name="T8" fmla="*/ 1549134 w 1745"/>
              <a:gd name="T9" fmla="*/ 1362075 h 916"/>
              <a:gd name="T10" fmla="*/ 1616551 w 1745"/>
              <a:gd name="T11" fmla="*/ 1335088 h 916"/>
              <a:gd name="T12" fmla="*/ 1679572 w 1745"/>
              <a:gd name="T13" fmla="*/ 1304925 h 916"/>
              <a:gd name="T14" fmla="*/ 1741127 w 1745"/>
              <a:gd name="T15" fmla="*/ 1271588 h 916"/>
              <a:gd name="T16" fmla="*/ 1790957 w 1745"/>
              <a:gd name="T17" fmla="*/ 1236663 h 916"/>
              <a:gd name="T18" fmla="*/ 1845184 w 1745"/>
              <a:gd name="T19" fmla="*/ 1200150 h 916"/>
              <a:gd name="T20" fmla="*/ 1903808 w 1745"/>
              <a:gd name="T21" fmla="*/ 1155700 h 916"/>
              <a:gd name="T22" fmla="*/ 1955104 w 1745"/>
              <a:gd name="T23" fmla="*/ 1114425 h 916"/>
              <a:gd name="T24" fmla="*/ 2032780 w 1745"/>
              <a:gd name="T25" fmla="*/ 1042988 h 916"/>
              <a:gd name="T26" fmla="*/ 2106060 w 1745"/>
              <a:gd name="T27" fmla="*/ 958850 h 916"/>
              <a:gd name="T28" fmla="*/ 2161752 w 1745"/>
              <a:gd name="T29" fmla="*/ 887413 h 916"/>
              <a:gd name="T30" fmla="*/ 2221842 w 1745"/>
              <a:gd name="T31" fmla="*/ 806450 h 916"/>
              <a:gd name="T32" fmla="*/ 2280466 w 1745"/>
              <a:gd name="T33" fmla="*/ 711200 h 916"/>
              <a:gd name="T34" fmla="*/ 2286328 w 1745"/>
              <a:gd name="T35" fmla="*/ 0 h 916"/>
              <a:gd name="T36" fmla="*/ 1705952 w 1745"/>
              <a:gd name="T37" fmla="*/ 347663 h 916"/>
              <a:gd name="T38" fmla="*/ 1654657 w 1745"/>
              <a:gd name="T39" fmla="*/ 420688 h 916"/>
              <a:gd name="T40" fmla="*/ 1601895 w 1745"/>
              <a:gd name="T41" fmla="*/ 484188 h 916"/>
              <a:gd name="T42" fmla="*/ 1556462 w 1745"/>
              <a:gd name="T43" fmla="*/ 534988 h 916"/>
              <a:gd name="T44" fmla="*/ 1500769 w 1745"/>
              <a:gd name="T45" fmla="*/ 581025 h 916"/>
              <a:gd name="T46" fmla="*/ 1437749 w 1745"/>
              <a:gd name="T47" fmla="*/ 628650 h 916"/>
              <a:gd name="T48" fmla="*/ 1376194 w 1745"/>
              <a:gd name="T49" fmla="*/ 665163 h 916"/>
              <a:gd name="T50" fmla="*/ 1316104 w 1745"/>
              <a:gd name="T51" fmla="*/ 688975 h 916"/>
              <a:gd name="T52" fmla="*/ 1242824 w 1745"/>
              <a:gd name="T53" fmla="*/ 712788 h 916"/>
              <a:gd name="T54" fmla="*/ 1157820 w 1745"/>
              <a:gd name="T55" fmla="*/ 723900 h 916"/>
              <a:gd name="T56" fmla="*/ 1014192 w 1745"/>
              <a:gd name="T57" fmla="*/ 728663 h 916"/>
              <a:gd name="T58" fmla="*/ 894013 w 1745"/>
              <a:gd name="T59" fmla="*/ 704850 h 916"/>
              <a:gd name="T60" fmla="*/ 769437 w 1745"/>
              <a:gd name="T61" fmla="*/ 657225 h 916"/>
              <a:gd name="T62" fmla="*/ 658052 w 1745"/>
              <a:gd name="T63" fmla="*/ 588963 h 916"/>
              <a:gd name="T64" fmla="*/ 0 w 1745"/>
              <a:gd name="T65" fmla="*/ 917575 h 916"/>
              <a:gd name="T66" fmla="*/ 60089 w 1745"/>
              <a:gd name="T67" fmla="*/ 985838 h 916"/>
              <a:gd name="T68" fmla="*/ 118713 w 1745"/>
              <a:gd name="T69" fmla="*/ 1046163 h 916"/>
              <a:gd name="T70" fmla="*/ 181734 w 1745"/>
              <a:gd name="T71" fmla="*/ 1109663 h 916"/>
              <a:gd name="T72" fmla="*/ 246220 w 1745"/>
              <a:gd name="T73" fmla="*/ 1162050 h 916"/>
              <a:gd name="T74" fmla="*/ 319500 w 1745"/>
              <a:gd name="T75" fmla="*/ 1214438 h 916"/>
              <a:gd name="T76" fmla="*/ 389848 w 1745"/>
              <a:gd name="T77" fmla="*/ 1260475 h 916"/>
              <a:gd name="T78" fmla="*/ 455800 w 1745"/>
              <a:gd name="T79" fmla="*/ 1298575 h 916"/>
              <a:gd name="T80" fmla="*/ 539339 w 1745"/>
              <a:gd name="T81" fmla="*/ 1339850 h 916"/>
              <a:gd name="T82" fmla="*/ 621412 w 1745"/>
              <a:gd name="T83" fmla="*/ 1371600 h 916"/>
              <a:gd name="T84" fmla="*/ 696158 w 1745"/>
              <a:gd name="T85" fmla="*/ 1398588 h 916"/>
              <a:gd name="T86" fmla="*/ 772368 w 1745"/>
              <a:gd name="T87" fmla="*/ 1419225 h 916"/>
              <a:gd name="T88" fmla="*/ 860304 w 1745"/>
              <a:gd name="T89" fmla="*/ 1436688 h 916"/>
              <a:gd name="T90" fmla="*/ 952637 w 1745"/>
              <a:gd name="T91" fmla="*/ 1447800 h 916"/>
              <a:gd name="T92" fmla="*/ 1036176 w 1745"/>
              <a:gd name="T93" fmla="*/ 1452563 h 916"/>
              <a:gd name="T94" fmla="*/ 1121180 w 1745"/>
              <a:gd name="T95" fmla="*/ 1450975 h 916"/>
              <a:gd name="T96" fmla="*/ 1207650 w 1745"/>
              <a:gd name="T97" fmla="*/ 1446213 h 916"/>
              <a:gd name="T98" fmla="*/ 1283861 w 1745"/>
              <a:gd name="T99" fmla="*/ 1435100 h 91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745"/>
              <a:gd name="T151" fmla="*/ 0 h 916"/>
              <a:gd name="T152" fmla="*/ 1745 w 1745"/>
              <a:gd name="T153" fmla="*/ 916 h 91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745" h="916">
                <a:moveTo>
                  <a:pt x="876" y="904"/>
                </a:moveTo>
                <a:lnTo>
                  <a:pt x="895" y="901"/>
                </a:lnTo>
                <a:lnTo>
                  <a:pt x="919" y="897"/>
                </a:lnTo>
                <a:lnTo>
                  <a:pt x="943" y="892"/>
                </a:lnTo>
                <a:lnTo>
                  <a:pt x="960" y="888"/>
                </a:lnTo>
                <a:lnTo>
                  <a:pt x="980" y="883"/>
                </a:lnTo>
                <a:lnTo>
                  <a:pt x="999" y="877"/>
                </a:lnTo>
                <a:lnTo>
                  <a:pt x="1019" y="872"/>
                </a:lnTo>
                <a:lnTo>
                  <a:pt x="1037" y="866"/>
                </a:lnTo>
                <a:lnTo>
                  <a:pt x="1057" y="858"/>
                </a:lnTo>
                <a:lnTo>
                  <a:pt x="1082" y="850"/>
                </a:lnTo>
                <a:lnTo>
                  <a:pt x="1103" y="841"/>
                </a:lnTo>
                <a:lnTo>
                  <a:pt x="1123" y="832"/>
                </a:lnTo>
                <a:lnTo>
                  <a:pt x="1146" y="822"/>
                </a:lnTo>
                <a:lnTo>
                  <a:pt x="1168" y="811"/>
                </a:lnTo>
                <a:lnTo>
                  <a:pt x="1188" y="801"/>
                </a:lnTo>
                <a:lnTo>
                  <a:pt x="1205" y="789"/>
                </a:lnTo>
                <a:lnTo>
                  <a:pt x="1222" y="779"/>
                </a:lnTo>
                <a:lnTo>
                  <a:pt x="1240" y="767"/>
                </a:lnTo>
                <a:lnTo>
                  <a:pt x="1259" y="756"/>
                </a:lnTo>
                <a:lnTo>
                  <a:pt x="1280" y="743"/>
                </a:lnTo>
                <a:lnTo>
                  <a:pt x="1299" y="728"/>
                </a:lnTo>
                <a:lnTo>
                  <a:pt x="1318" y="714"/>
                </a:lnTo>
                <a:lnTo>
                  <a:pt x="1334" y="702"/>
                </a:lnTo>
                <a:lnTo>
                  <a:pt x="1362" y="679"/>
                </a:lnTo>
                <a:lnTo>
                  <a:pt x="1387" y="657"/>
                </a:lnTo>
                <a:lnTo>
                  <a:pt x="1412" y="632"/>
                </a:lnTo>
                <a:lnTo>
                  <a:pt x="1437" y="604"/>
                </a:lnTo>
                <a:lnTo>
                  <a:pt x="1455" y="583"/>
                </a:lnTo>
                <a:lnTo>
                  <a:pt x="1475" y="559"/>
                </a:lnTo>
                <a:lnTo>
                  <a:pt x="1497" y="533"/>
                </a:lnTo>
                <a:lnTo>
                  <a:pt x="1516" y="508"/>
                </a:lnTo>
                <a:lnTo>
                  <a:pt x="1534" y="480"/>
                </a:lnTo>
                <a:lnTo>
                  <a:pt x="1556" y="448"/>
                </a:lnTo>
                <a:lnTo>
                  <a:pt x="1744" y="557"/>
                </a:lnTo>
                <a:lnTo>
                  <a:pt x="1560" y="0"/>
                </a:lnTo>
                <a:lnTo>
                  <a:pt x="964" y="106"/>
                </a:lnTo>
                <a:lnTo>
                  <a:pt x="1164" y="219"/>
                </a:lnTo>
                <a:lnTo>
                  <a:pt x="1147" y="244"/>
                </a:lnTo>
                <a:lnTo>
                  <a:pt x="1129" y="265"/>
                </a:lnTo>
                <a:lnTo>
                  <a:pt x="1111" y="286"/>
                </a:lnTo>
                <a:lnTo>
                  <a:pt x="1093" y="305"/>
                </a:lnTo>
                <a:lnTo>
                  <a:pt x="1078" y="320"/>
                </a:lnTo>
                <a:lnTo>
                  <a:pt x="1062" y="337"/>
                </a:lnTo>
                <a:lnTo>
                  <a:pt x="1044" y="351"/>
                </a:lnTo>
                <a:lnTo>
                  <a:pt x="1024" y="366"/>
                </a:lnTo>
                <a:lnTo>
                  <a:pt x="1000" y="382"/>
                </a:lnTo>
                <a:lnTo>
                  <a:pt x="981" y="396"/>
                </a:lnTo>
                <a:lnTo>
                  <a:pt x="964" y="405"/>
                </a:lnTo>
                <a:lnTo>
                  <a:pt x="939" y="419"/>
                </a:lnTo>
                <a:lnTo>
                  <a:pt x="917" y="428"/>
                </a:lnTo>
                <a:lnTo>
                  <a:pt x="898" y="434"/>
                </a:lnTo>
                <a:lnTo>
                  <a:pt x="877" y="441"/>
                </a:lnTo>
                <a:lnTo>
                  <a:pt x="848" y="449"/>
                </a:lnTo>
                <a:lnTo>
                  <a:pt x="819" y="453"/>
                </a:lnTo>
                <a:lnTo>
                  <a:pt x="790" y="456"/>
                </a:lnTo>
                <a:lnTo>
                  <a:pt x="748" y="458"/>
                </a:lnTo>
                <a:lnTo>
                  <a:pt x="692" y="459"/>
                </a:lnTo>
                <a:lnTo>
                  <a:pt x="649" y="453"/>
                </a:lnTo>
                <a:lnTo>
                  <a:pt x="610" y="444"/>
                </a:lnTo>
                <a:lnTo>
                  <a:pt x="565" y="431"/>
                </a:lnTo>
                <a:lnTo>
                  <a:pt x="525" y="414"/>
                </a:lnTo>
                <a:lnTo>
                  <a:pt x="485" y="395"/>
                </a:lnTo>
                <a:lnTo>
                  <a:pt x="449" y="371"/>
                </a:lnTo>
                <a:lnTo>
                  <a:pt x="413" y="340"/>
                </a:lnTo>
                <a:lnTo>
                  <a:pt x="0" y="578"/>
                </a:lnTo>
                <a:lnTo>
                  <a:pt x="17" y="598"/>
                </a:lnTo>
                <a:lnTo>
                  <a:pt x="41" y="621"/>
                </a:lnTo>
                <a:lnTo>
                  <a:pt x="61" y="640"/>
                </a:lnTo>
                <a:lnTo>
                  <a:pt x="81" y="659"/>
                </a:lnTo>
                <a:lnTo>
                  <a:pt x="101" y="678"/>
                </a:lnTo>
                <a:lnTo>
                  <a:pt x="124" y="699"/>
                </a:lnTo>
                <a:lnTo>
                  <a:pt x="146" y="716"/>
                </a:lnTo>
                <a:lnTo>
                  <a:pt x="168" y="732"/>
                </a:lnTo>
                <a:lnTo>
                  <a:pt x="193" y="748"/>
                </a:lnTo>
                <a:lnTo>
                  <a:pt x="218" y="765"/>
                </a:lnTo>
                <a:lnTo>
                  <a:pt x="243" y="781"/>
                </a:lnTo>
                <a:lnTo>
                  <a:pt x="266" y="794"/>
                </a:lnTo>
                <a:lnTo>
                  <a:pt x="289" y="807"/>
                </a:lnTo>
                <a:lnTo>
                  <a:pt x="311" y="818"/>
                </a:lnTo>
                <a:lnTo>
                  <a:pt x="340" y="832"/>
                </a:lnTo>
                <a:lnTo>
                  <a:pt x="368" y="844"/>
                </a:lnTo>
                <a:lnTo>
                  <a:pt x="400" y="856"/>
                </a:lnTo>
                <a:lnTo>
                  <a:pt x="424" y="864"/>
                </a:lnTo>
                <a:lnTo>
                  <a:pt x="448" y="873"/>
                </a:lnTo>
                <a:lnTo>
                  <a:pt x="475" y="881"/>
                </a:lnTo>
                <a:lnTo>
                  <a:pt x="501" y="888"/>
                </a:lnTo>
                <a:lnTo>
                  <a:pt x="527" y="894"/>
                </a:lnTo>
                <a:lnTo>
                  <a:pt x="557" y="900"/>
                </a:lnTo>
                <a:lnTo>
                  <a:pt x="587" y="905"/>
                </a:lnTo>
                <a:lnTo>
                  <a:pt x="618" y="909"/>
                </a:lnTo>
                <a:lnTo>
                  <a:pt x="650" y="912"/>
                </a:lnTo>
                <a:lnTo>
                  <a:pt x="674" y="913"/>
                </a:lnTo>
                <a:lnTo>
                  <a:pt x="707" y="915"/>
                </a:lnTo>
                <a:lnTo>
                  <a:pt x="740" y="915"/>
                </a:lnTo>
                <a:lnTo>
                  <a:pt x="765" y="914"/>
                </a:lnTo>
                <a:lnTo>
                  <a:pt x="793" y="913"/>
                </a:lnTo>
                <a:lnTo>
                  <a:pt x="824" y="911"/>
                </a:lnTo>
                <a:lnTo>
                  <a:pt x="852" y="907"/>
                </a:lnTo>
                <a:lnTo>
                  <a:pt x="876" y="904"/>
                </a:lnTo>
              </a:path>
            </a:pathLst>
          </a:custGeom>
          <a:solidFill>
            <a:srgbClr val="0000FF"/>
          </a:solidFill>
          <a:ln w="9525" cap="rnd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44038" name="Freeform 6"/>
          <p:cNvSpPr>
            <a:spLocks/>
          </p:cNvSpPr>
          <p:nvPr/>
        </p:nvSpPr>
        <p:spPr bwMode="auto">
          <a:xfrm rot="256990">
            <a:off x="2715064" y="1621233"/>
            <a:ext cx="1295400" cy="2595562"/>
          </a:xfrm>
          <a:custGeom>
            <a:avLst/>
            <a:gdLst>
              <a:gd name="T0" fmla="*/ 1266059 w 883"/>
              <a:gd name="T1" fmla="*/ 4760 h 1636"/>
              <a:gd name="T2" fmla="*/ 1200042 w 883"/>
              <a:gd name="T3" fmla="*/ 19038 h 1636"/>
              <a:gd name="T4" fmla="*/ 1142827 w 883"/>
              <a:gd name="T5" fmla="*/ 34904 h 1636"/>
              <a:gd name="T6" fmla="*/ 1085613 w 883"/>
              <a:gd name="T7" fmla="*/ 52355 h 1636"/>
              <a:gd name="T8" fmla="*/ 1029865 w 883"/>
              <a:gd name="T9" fmla="*/ 74567 h 1636"/>
              <a:gd name="T10" fmla="*/ 963848 w 883"/>
              <a:gd name="T11" fmla="*/ 103124 h 1636"/>
              <a:gd name="T12" fmla="*/ 900765 w 883"/>
              <a:gd name="T13" fmla="*/ 133269 h 1636"/>
              <a:gd name="T14" fmla="*/ 840616 w 883"/>
              <a:gd name="T15" fmla="*/ 164999 h 1636"/>
              <a:gd name="T16" fmla="*/ 787803 w 883"/>
              <a:gd name="T17" fmla="*/ 199903 h 1636"/>
              <a:gd name="T18" fmla="*/ 733522 w 883"/>
              <a:gd name="T19" fmla="*/ 236393 h 1636"/>
              <a:gd name="T20" fmla="*/ 676307 w 883"/>
              <a:gd name="T21" fmla="*/ 282402 h 1636"/>
              <a:gd name="T22" fmla="*/ 624961 w 883"/>
              <a:gd name="T23" fmla="*/ 323652 h 1636"/>
              <a:gd name="T24" fmla="*/ 544273 w 883"/>
              <a:gd name="T25" fmla="*/ 402979 h 1636"/>
              <a:gd name="T26" fmla="*/ 473855 w 883"/>
              <a:gd name="T27" fmla="*/ 480719 h 1636"/>
              <a:gd name="T28" fmla="*/ 418108 w 883"/>
              <a:gd name="T29" fmla="*/ 552112 h 1636"/>
              <a:gd name="T30" fmla="*/ 360893 w 883"/>
              <a:gd name="T31" fmla="*/ 634612 h 1636"/>
              <a:gd name="T32" fmla="*/ 306612 w 883"/>
              <a:gd name="T33" fmla="*/ 726631 h 1636"/>
              <a:gd name="T34" fmla="*/ 258200 w 883"/>
              <a:gd name="T35" fmla="*/ 813890 h 1636"/>
              <a:gd name="T36" fmla="*/ 217123 w 883"/>
              <a:gd name="T37" fmla="*/ 913841 h 1636"/>
              <a:gd name="T38" fmla="*/ 181913 w 883"/>
              <a:gd name="T39" fmla="*/ 1020139 h 1636"/>
              <a:gd name="T40" fmla="*/ 145237 w 883"/>
              <a:gd name="T41" fmla="*/ 1151821 h 1636"/>
              <a:gd name="T42" fmla="*/ 123232 w 883"/>
              <a:gd name="T43" fmla="*/ 1280330 h 1636"/>
              <a:gd name="T44" fmla="*/ 105627 w 883"/>
              <a:gd name="T45" fmla="*/ 1446915 h 1636"/>
              <a:gd name="T46" fmla="*/ 105627 w 883"/>
              <a:gd name="T47" fmla="*/ 1589703 h 1636"/>
              <a:gd name="T48" fmla="*/ 118831 w 883"/>
              <a:gd name="T49" fmla="*/ 1722972 h 1636"/>
              <a:gd name="T50" fmla="*/ 139369 w 883"/>
              <a:gd name="T51" fmla="*/ 1856240 h 1636"/>
              <a:gd name="T52" fmla="*/ 178979 w 883"/>
              <a:gd name="T53" fmla="*/ 2005374 h 1636"/>
              <a:gd name="T54" fmla="*/ 225925 w 883"/>
              <a:gd name="T55" fmla="*/ 2141815 h 1636"/>
              <a:gd name="T56" fmla="*/ 290475 w 883"/>
              <a:gd name="T57" fmla="*/ 2273497 h 1636"/>
              <a:gd name="T58" fmla="*/ 887562 w 883"/>
              <a:gd name="T59" fmla="*/ 2593976 h 1636"/>
              <a:gd name="T60" fmla="*/ 872891 w 883"/>
              <a:gd name="T61" fmla="*/ 1907009 h 1636"/>
              <a:gd name="T62" fmla="*/ 818611 w 883"/>
              <a:gd name="T63" fmla="*/ 1799125 h 1636"/>
              <a:gd name="T64" fmla="*/ 786336 w 883"/>
              <a:gd name="T65" fmla="*/ 1696001 h 1636"/>
              <a:gd name="T66" fmla="*/ 774599 w 883"/>
              <a:gd name="T67" fmla="*/ 1594463 h 1636"/>
              <a:gd name="T68" fmla="*/ 770198 w 883"/>
              <a:gd name="T69" fmla="*/ 1496098 h 1636"/>
              <a:gd name="T70" fmla="*/ 779000 w 883"/>
              <a:gd name="T71" fmla="*/ 1381868 h 1636"/>
              <a:gd name="T72" fmla="*/ 803940 w 883"/>
              <a:gd name="T73" fmla="*/ 1267637 h 1636"/>
              <a:gd name="T74" fmla="*/ 842083 w 883"/>
              <a:gd name="T75" fmla="*/ 1161340 h 1636"/>
              <a:gd name="T76" fmla="*/ 887562 w 883"/>
              <a:gd name="T77" fmla="*/ 1078840 h 1636"/>
              <a:gd name="T78" fmla="*/ 927172 w 883"/>
              <a:gd name="T79" fmla="*/ 1016966 h 1636"/>
              <a:gd name="T80" fmla="*/ 977051 w 883"/>
              <a:gd name="T81" fmla="*/ 955091 h 1636"/>
              <a:gd name="T82" fmla="*/ 1023997 w 883"/>
              <a:gd name="T83" fmla="*/ 904322 h 1636"/>
              <a:gd name="T84" fmla="*/ 1076810 w 883"/>
              <a:gd name="T85" fmla="*/ 858313 h 1636"/>
              <a:gd name="T86" fmla="*/ 1141360 w 883"/>
              <a:gd name="T87" fmla="*/ 812303 h 1636"/>
              <a:gd name="T88" fmla="*/ 1202976 w 883"/>
              <a:gd name="T89" fmla="*/ 775813 h 1636"/>
              <a:gd name="T90" fmla="*/ 1293933 w 883"/>
              <a:gd name="T91" fmla="*/ 742496 h 16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83"/>
              <a:gd name="T139" fmla="*/ 0 h 1636"/>
              <a:gd name="T140" fmla="*/ 883 w 883"/>
              <a:gd name="T141" fmla="*/ 1636 h 16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83" h="1636">
                <a:moveTo>
                  <a:pt x="882" y="0"/>
                </a:moveTo>
                <a:lnTo>
                  <a:pt x="863" y="3"/>
                </a:lnTo>
                <a:lnTo>
                  <a:pt x="843" y="6"/>
                </a:lnTo>
                <a:lnTo>
                  <a:pt x="818" y="12"/>
                </a:lnTo>
                <a:lnTo>
                  <a:pt x="799" y="16"/>
                </a:lnTo>
                <a:lnTo>
                  <a:pt x="779" y="22"/>
                </a:lnTo>
                <a:lnTo>
                  <a:pt x="760" y="28"/>
                </a:lnTo>
                <a:lnTo>
                  <a:pt x="740" y="33"/>
                </a:lnTo>
                <a:lnTo>
                  <a:pt x="721" y="39"/>
                </a:lnTo>
                <a:lnTo>
                  <a:pt x="702" y="47"/>
                </a:lnTo>
                <a:lnTo>
                  <a:pt x="678" y="56"/>
                </a:lnTo>
                <a:lnTo>
                  <a:pt x="657" y="65"/>
                </a:lnTo>
                <a:lnTo>
                  <a:pt x="636" y="74"/>
                </a:lnTo>
                <a:lnTo>
                  <a:pt x="614" y="84"/>
                </a:lnTo>
                <a:lnTo>
                  <a:pt x="593" y="95"/>
                </a:lnTo>
                <a:lnTo>
                  <a:pt x="573" y="104"/>
                </a:lnTo>
                <a:lnTo>
                  <a:pt x="554" y="116"/>
                </a:lnTo>
                <a:lnTo>
                  <a:pt x="537" y="126"/>
                </a:lnTo>
                <a:lnTo>
                  <a:pt x="520" y="138"/>
                </a:lnTo>
                <a:lnTo>
                  <a:pt x="500" y="149"/>
                </a:lnTo>
                <a:lnTo>
                  <a:pt x="480" y="163"/>
                </a:lnTo>
                <a:lnTo>
                  <a:pt x="461" y="178"/>
                </a:lnTo>
                <a:lnTo>
                  <a:pt x="443" y="192"/>
                </a:lnTo>
                <a:lnTo>
                  <a:pt x="426" y="204"/>
                </a:lnTo>
                <a:lnTo>
                  <a:pt x="398" y="227"/>
                </a:lnTo>
                <a:lnTo>
                  <a:pt x="371" y="254"/>
                </a:lnTo>
                <a:lnTo>
                  <a:pt x="349" y="274"/>
                </a:lnTo>
                <a:lnTo>
                  <a:pt x="323" y="303"/>
                </a:lnTo>
                <a:lnTo>
                  <a:pt x="305" y="324"/>
                </a:lnTo>
                <a:lnTo>
                  <a:pt x="285" y="348"/>
                </a:lnTo>
                <a:lnTo>
                  <a:pt x="264" y="375"/>
                </a:lnTo>
                <a:lnTo>
                  <a:pt x="246" y="400"/>
                </a:lnTo>
                <a:lnTo>
                  <a:pt x="228" y="430"/>
                </a:lnTo>
                <a:lnTo>
                  <a:pt x="209" y="458"/>
                </a:lnTo>
                <a:lnTo>
                  <a:pt x="191" y="488"/>
                </a:lnTo>
                <a:lnTo>
                  <a:pt x="176" y="513"/>
                </a:lnTo>
                <a:lnTo>
                  <a:pt x="162" y="545"/>
                </a:lnTo>
                <a:lnTo>
                  <a:pt x="148" y="576"/>
                </a:lnTo>
                <a:lnTo>
                  <a:pt x="136" y="608"/>
                </a:lnTo>
                <a:lnTo>
                  <a:pt x="124" y="643"/>
                </a:lnTo>
                <a:lnTo>
                  <a:pt x="109" y="687"/>
                </a:lnTo>
                <a:lnTo>
                  <a:pt x="99" y="726"/>
                </a:lnTo>
                <a:lnTo>
                  <a:pt x="89" y="767"/>
                </a:lnTo>
                <a:lnTo>
                  <a:pt x="84" y="807"/>
                </a:lnTo>
                <a:lnTo>
                  <a:pt x="77" y="854"/>
                </a:lnTo>
                <a:lnTo>
                  <a:pt x="72" y="912"/>
                </a:lnTo>
                <a:lnTo>
                  <a:pt x="71" y="957"/>
                </a:lnTo>
                <a:lnTo>
                  <a:pt x="72" y="1002"/>
                </a:lnTo>
                <a:lnTo>
                  <a:pt x="76" y="1046"/>
                </a:lnTo>
                <a:lnTo>
                  <a:pt x="81" y="1086"/>
                </a:lnTo>
                <a:lnTo>
                  <a:pt x="86" y="1127"/>
                </a:lnTo>
                <a:lnTo>
                  <a:pt x="95" y="1170"/>
                </a:lnTo>
                <a:lnTo>
                  <a:pt x="107" y="1216"/>
                </a:lnTo>
                <a:lnTo>
                  <a:pt x="122" y="1264"/>
                </a:lnTo>
                <a:lnTo>
                  <a:pt x="137" y="1308"/>
                </a:lnTo>
                <a:lnTo>
                  <a:pt x="154" y="1350"/>
                </a:lnTo>
                <a:lnTo>
                  <a:pt x="174" y="1393"/>
                </a:lnTo>
                <a:lnTo>
                  <a:pt x="198" y="1433"/>
                </a:lnTo>
                <a:lnTo>
                  <a:pt x="0" y="1545"/>
                </a:lnTo>
                <a:lnTo>
                  <a:pt x="605" y="1635"/>
                </a:lnTo>
                <a:lnTo>
                  <a:pt x="827" y="1078"/>
                </a:lnTo>
                <a:lnTo>
                  <a:pt x="595" y="1202"/>
                </a:lnTo>
                <a:lnTo>
                  <a:pt x="572" y="1166"/>
                </a:lnTo>
                <a:lnTo>
                  <a:pt x="558" y="1134"/>
                </a:lnTo>
                <a:lnTo>
                  <a:pt x="545" y="1102"/>
                </a:lnTo>
                <a:lnTo>
                  <a:pt x="536" y="1069"/>
                </a:lnTo>
                <a:lnTo>
                  <a:pt x="530" y="1037"/>
                </a:lnTo>
                <a:lnTo>
                  <a:pt x="528" y="1005"/>
                </a:lnTo>
                <a:lnTo>
                  <a:pt x="525" y="974"/>
                </a:lnTo>
                <a:lnTo>
                  <a:pt x="525" y="943"/>
                </a:lnTo>
                <a:lnTo>
                  <a:pt x="527" y="907"/>
                </a:lnTo>
                <a:lnTo>
                  <a:pt x="531" y="871"/>
                </a:lnTo>
                <a:lnTo>
                  <a:pt x="539" y="831"/>
                </a:lnTo>
                <a:lnTo>
                  <a:pt x="548" y="799"/>
                </a:lnTo>
                <a:lnTo>
                  <a:pt x="562" y="763"/>
                </a:lnTo>
                <a:lnTo>
                  <a:pt x="574" y="732"/>
                </a:lnTo>
                <a:lnTo>
                  <a:pt x="591" y="703"/>
                </a:lnTo>
                <a:lnTo>
                  <a:pt x="605" y="680"/>
                </a:lnTo>
                <a:lnTo>
                  <a:pt x="618" y="660"/>
                </a:lnTo>
                <a:lnTo>
                  <a:pt x="632" y="641"/>
                </a:lnTo>
                <a:lnTo>
                  <a:pt x="648" y="622"/>
                </a:lnTo>
                <a:lnTo>
                  <a:pt x="666" y="602"/>
                </a:lnTo>
                <a:lnTo>
                  <a:pt x="681" y="588"/>
                </a:lnTo>
                <a:lnTo>
                  <a:pt x="698" y="570"/>
                </a:lnTo>
                <a:lnTo>
                  <a:pt x="715" y="556"/>
                </a:lnTo>
                <a:lnTo>
                  <a:pt x="734" y="541"/>
                </a:lnTo>
                <a:lnTo>
                  <a:pt x="758" y="525"/>
                </a:lnTo>
                <a:lnTo>
                  <a:pt x="778" y="512"/>
                </a:lnTo>
                <a:lnTo>
                  <a:pt x="795" y="503"/>
                </a:lnTo>
                <a:lnTo>
                  <a:pt x="820" y="489"/>
                </a:lnTo>
                <a:lnTo>
                  <a:pt x="843" y="479"/>
                </a:lnTo>
                <a:lnTo>
                  <a:pt x="882" y="468"/>
                </a:lnTo>
                <a:lnTo>
                  <a:pt x="882" y="0"/>
                </a:lnTo>
              </a:path>
            </a:pathLst>
          </a:custGeom>
          <a:solidFill>
            <a:schemeClr val="tx2"/>
          </a:solidFill>
          <a:ln w="9525" cap="rnd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44039" name="Freeform 7"/>
          <p:cNvSpPr>
            <a:spLocks/>
          </p:cNvSpPr>
          <p:nvPr/>
        </p:nvSpPr>
        <p:spPr bwMode="auto">
          <a:xfrm>
            <a:off x="3708109" y="1310880"/>
            <a:ext cx="1927225" cy="2351088"/>
          </a:xfrm>
          <a:custGeom>
            <a:avLst/>
            <a:gdLst>
              <a:gd name="T0" fmla="*/ 761210 w 1314"/>
              <a:gd name="T1" fmla="*/ 349250 h 1481"/>
              <a:gd name="T2" fmla="*/ 831611 w 1314"/>
              <a:gd name="T3" fmla="*/ 365125 h 1481"/>
              <a:gd name="T4" fmla="*/ 884411 w 1314"/>
              <a:gd name="T5" fmla="*/ 379413 h 1481"/>
              <a:gd name="T6" fmla="*/ 941612 w 1314"/>
              <a:gd name="T7" fmla="*/ 398463 h 1481"/>
              <a:gd name="T8" fmla="*/ 998813 w 1314"/>
              <a:gd name="T9" fmla="*/ 419100 h 1481"/>
              <a:gd name="T10" fmla="*/ 1064814 w 1314"/>
              <a:gd name="T11" fmla="*/ 446088 h 1481"/>
              <a:gd name="T12" fmla="*/ 1126415 w 1314"/>
              <a:gd name="T13" fmla="*/ 476250 h 1481"/>
              <a:gd name="T14" fmla="*/ 1188015 w 1314"/>
              <a:gd name="T15" fmla="*/ 509588 h 1481"/>
              <a:gd name="T16" fmla="*/ 1240816 w 1314"/>
              <a:gd name="T17" fmla="*/ 544513 h 1481"/>
              <a:gd name="T18" fmla="*/ 1295083 w 1314"/>
              <a:gd name="T19" fmla="*/ 581025 h 1481"/>
              <a:gd name="T20" fmla="*/ 1352284 w 1314"/>
              <a:gd name="T21" fmla="*/ 627063 h 1481"/>
              <a:gd name="T22" fmla="*/ 1403618 w 1314"/>
              <a:gd name="T23" fmla="*/ 669925 h 1481"/>
              <a:gd name="T24" fmla="*/ 1485753 w 1314"/>
              <a:gd name="T25" fmla="*/ 746125 h 1481"/>
              <a:gd name="T26" fmla="*/ 1556154 w 1314"/>
              <a:gd name="T27" fmla="*/ 823913 h 1481"/>
              <a:gd name="T28" fmla="*/ 1610421 w 1314"/>
              <a:gd name="T29" fmla="*/ 896938 h 1481"/>
              <a:gd name="T30" fmla="*/ 1669088 w 1314"/>
              <a:gd name="T31" fmla="*/ 981075 h 1481"/>
              <a:gd name="T32" fmla="*/ 1723356 w 1314"/>
              <a:gd name="T33" fmla="*/ 1069975 h 1481"/>
              <a:gd name="T34" fmla="*/ 1771756 w 1314"/>
              <a:gd name="T35" fmla="*/ 1158875 h 1481"/>
              <a:gd name="T36" fmla="*/ 1812824 w 1314"/>
              <a:gd name="T37" fmla="*/ 1258888 h 1481"/>
              <a:gd name="T38" fmla="*/ 1848024 w 1314"/>
              <a:gd name="T39" fmla="*/ 1363663 h 1481"/>
              <a:gd name="T40" fmla="*/ 1884691 w 1314"/>
              <a:gd name="T41" fmla="*/ 1497013 h 1481"/>
              <a:gd name="T42" fmla="*/ 1906691 w 1314"/>
              <a:gd name="T43" fmla="*/ 1624013 h 1481"/>
              <a:gd name="T44" fmla="*/ 1924292 w 1314"/>
              <a:gd name="T45" fmla="*/ 1792288 h 1481"/>
              <a:gd name="T46" fmla="*/ 1924292 w 1314"/>
              <a:gd name="T47" fmla="*/ 1933575 h 1481"/>
              <a:gd name="T48" fmla="*/ 1911091 w 1314"/>
              <a:gd name="T49" fmla="*/ 2066925 h 1481"/>
              <a:gd name="T50" fmla="*/ 1890558 w 1314"/>
              <a:gd name="T51" fmla="*/ 2201863 h 1481"/>
              <a:gd name="T52" fmla="*/ 1850957 w 1314"/>
              <a:gd name="T53" fmla="*/ 2349500 h 1481"/>
              <a:gd name="T54" fmla="*/ 1243749 w 1314"/>
              <a:gd name="T55" fmla="*/ 2014538 h 1481"/>
              <a:gd name="T56" fmla="*/ 1259883 w 1314"/>
              <a:gd name="T57" fmla="*/ 1892300 h 1481"/>
              <a:gd name="T58" fmla="*/ 1256950 w 1314"/>
              <a:gd name="T59" fmla="*/ 1782763 h 1481"/>
              <a:gd name="T60" fmla="*/ 1237883 w 1314"/>
              <a:gd name="T61" fmla="*/ 1662113 h 1481"/>
              <a:gd name="T62" fmla="*/ 1204149 w 1314"/>
              <a:gd name="T63" fmla="*/ 1555750 h 1481"/>
              <a:gd name="T64" fmla="*/ 1161615 w 1314"/>
              <a:gd name="T65" fmla="*/ 1458913 h 1481"/>
              <a:gd name="T66" fmla="*/ 1120548 w 1314"/>
              <a:gd name="T67" fmla="*/ 1390650 h 1481"/>
              <a:gd name="T68" fmla="*/ 1078014 w 1314"/>
              <a:gd name="T69" fmla="*/ 1330325 h 1481"/>
              <a:gd name="T70" fmla="*/ 1029613 w 1314"/>
              <a:gd name="T71" fmla="*/ 1277938 h 1481"/>
              <a:gd name="T72" fmla="*/ 979746 w 1314"/>
              <a:gd name="T73" fmla="*/ 1227138 h 1481"/>
              <a:gd name="T74" fmla="*/ 915212 w 1314"/>
              <a:gd name="T75" fmla="*/ 1179513 h 1481"/>
              <a:gd name="T76" fmla="*/ 860945 w 1314"/>
              <a:gd name="T77" fmla="*/ 1143000 h 1481"/>
              <a:gd name="T78" fmla="*/ 793477 w 1314"/>
              <a:gd name="T79" fmla="*/ 1106488 h 1481"/>
              <a:gd name="T80" fmla="*/ 734810 w 1314"/>
              <a:gd name="T81" fmla="*/ 1084263 h 1481"/>
              <a:gd name="T82" fmla="*/ 649742 w 1314"/>
              <a:gd name="T83" fmla="*/ 1065213 h 1481"/>
              <a:gd name="T84" fmla="*/ 566141 w 1314"/>
              <a:gd name="T85" fmla="*/ 1057275 h 1481"/>
              <a:gd name="T86" fmla="*/ 542674 w 1314"/>
              <a:gd name="T87" fmla="*/ 1438275 h 1481"/>
              <a:gd name="T88" fmla="*/ 541207 w 1314"/>
              <a:gd name="T89" fmla="*/ 0 h 1481"/>
              <a:gd name="T90" fmla="*/ 570541 w 1314"/>
              <a:gd name="T91" fmla="*/ 330200 h 1481"/>
              <a:gd name="T92" fmla="*/ 655609 w 1314"/>
              <a:gd name="T93" fmla="*/ 334963 h 1481"/>
              <a:gd name="T94" fmla="*/ 733343 w 1314"/>
              <a:gd name="T95" fmla="*/ 344488 h 148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314"/>
              <a:gd name="T145" fmla="*/ 0 h 1481"/>
              <a:gd name="T146" fmla="*/ 1314 w 1314"/>
              <a:gd name="T147" fmla="*/ 1481 h 148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314" h="1481">
                <a:moveTo>
                  <a:pt x="500" y="217"/>
                </a:moveTo>
                <a:lnTo>
                  <a:pt x="519" y="220"/>
                </a:lnTo>
                <a:lnTo>
                  <a:pt x="543" y="224"/>
                </a:lnTo>
                <a:lnTo>
                  <a:pt x="567" y="230"/>
                </a:lnTo>
                <a:lnTo>
                  <a:pt x="583" y="234"/>
                </a:lnTo>
                <a:lnTo>
                  <a:pt x="603" y="239"/>
                </a:lnTo>
                <a:lnTo>
                  <a:pt x="622" y="245"/>
                </a:lnTo>
                <a:lnTo>
                  <a:pt x="642" y="251"/>
                </a:lnTo>
                <a:lnTo>
                  <a:pt x="660" y="256"/>
                </a:lnTo>
                <a:lnTo>
                  <a:pt x="681" y="264"/>
                </a:lnTo>
                <a:lnTo>
                  <a:pt x="705" y="274"/>
                </a:lnTo>
                <a:lnTo>
                  <a:pt x="726" y="281"/>
                </a:lnTo>
                <a:lnTo>
                  <a:pt x="745" y="290"/>
                </a:lnTo>
                <a:lnTo>
                  <a:pt x="768" y="300"/>
                </a:lnTo>
                <a:lnTo>
                  <a:pt x="790" y="311"/>
                </a:lnTo>
                <a:lnTo>
                  <a:pt x="810" y="321"/>
                </a:lnTo>
                <a:lnTo>
                  <a:pt x="829" y="333"/>
                </a:lnTo>
                <a:lnTo>
                  <a:pt x="846" y="343"/>
                </a:lnTo>
                <a:lnTo>
                  <a:pt x="864" y="355"/>
                </a:lnTo>
                <a:lnTo>
                  <a:pt x="883" y="366"/>
                </a:lnTo>
                <a:lnTo>
                  <a:pt x="903" y="381"/>
                </a:lnTo>
                <a:lnTo>
                  <a:pt x="922" y="395"/>
                </a:lnTo>
                <a:lnTo>
                  <a:pt x="940" y="409"/>
                </a:lnTo>
                <a:lnTo>
                  <a:pt x="957" y="422"/>
                </a:lnTo>
                <a:lnTo>
                  <a:pt x="985" y="445"/>
                </a:lnTo>
                <a:lnTo>
                  <a:pt x="1013" y="470"/>
                </a:lnTo>
                <a:lnTo>
                  <a:pt x="1035" y="490"/>
                </a:lnTo>
                <a:lnTo>
                  <a:pt x="1061" y="519"/>
                </a:lnTo>
                <a:lnTo>
                  <a:pt x="1078" y="541"/>
                </a:lnTo>
                <a:lnTo>
                  <a:pt x="1098" y="565"/>
                </a:lnTo>
                <a:lnTo>
                  <a:pt x="1120" y="592"/>
                </a:lnTo>
                <a:lnTo>
                  <a:pt x="1138" y="618"/>
                </a:lnTo>
                <a:lnTo>
                  <a:pt x="1156" y="647"/>
                </a:lnTo>
                <a:lnTo>
                  <a:pt x="1175" y="674"/>
                </a:lnTo>
                <a:lnTo>
                  <a:pt x="1192" y="704"/>
                </a:lnTo>
                <a:lnTo>
                  <a:pt x="1208" y="730"/>
                </a:lnTo>
                <a:lnTo>
                  <a:pt x="1223" y="762"/>
                </a:lnTo>
                <a:lnTo>
                  <a:pt x="1236" y="793"/>
                </a:lnTo>
                <a:lnTo>
                  <a:pt x="1248" y="825"/>
                </a:lnTo>
                <a:lnTo>
                  <a:pt x="1260" y="859"/>
                </a:lnTo>
                <a:lnTo>
                  <a:pt x="1275" y="903"/>
                </a:lnTo>
                <a:lnTo>
                  <a:pt x="1285" y="943"/>
                </a:lnTo>
                <a:lnTo>
                  <a:pt x="1295" y="984"/>
                </a:lnTo>
                <a:lnTo>
                  <a:pt x="1300" y="1023"/>
                </a:lnTo>
                <a:lnTo>
                  <a:pt x="1307" y="1070"/>
                </a:lnTo>
                <a:lnTo>
                  <a:pt x="1312" y="1129"/>
                </a:lnTo>
                <a:lnTo>
                  <a:pt x="1313" y="1174"/>
                </a:lnTo>
                <a:lnTo>
                  <a:pt x="1312" y="1218"/>
                </a:lnTo>
                <a:lnTo>
                  <a:pt x="1308" y="1262"/>
                </a:lnTo>
                <a:lnTo>
                  <a:pt x="1303" y="1302"/>
                </a:lnTo>
                <a:lnTo>
                  <a:pt x="1298" y="1344"/>
                </a:lnTo>
                <a:lnTo>
                  <a:pt x="1289" y="1387"/>
                </a:lnTo>
                <a:lnTo>
                  <a:pt x="1277" y="1432"/>
                </a:lnTo>
                <a:lnTo>
                  <a:pt x="1262" y="1480"/>
                </a:lnTo>
                <a:lnTo>
                  <a:pt x="1176" y="1212"/>
                </a:lnTo>
                <a:lnTo>
                  <a:pt x="848" y="1269"/>
                </a:lnTo>
                <a:lnTo>
                  <a:pt x="856" y="1221"/>
                </a:lnTo>
                <a:lnTo>
                  <a:pt x="859" y="1192"/>
                </a:lnTo>
                <a:lnTo>
                  <a:pt x="859" y="1160"/>
                </a:lnTo>
                <a:lnTo>
                  <a:pt x="857" y="1123"/>
                </a:lnTo>
                <a:lnTo>
                  <a:pt x="852" y="1087"/>
                </a:lnTo>
                <a:lnTo>
                  <a:pt x="844" y="1047"/>
                </a:lnTo>
                <a:lnTo>
                  <a:pt x="835" y="1016"/>
                </a:lnTo>
                <a:lnTo>
                  <a:pt x="821" y="980"/>
                </a:lnTo>
                <a:lnTo>
                  <a:pt x="808" y="949"/>
                </a:lnTo>
                <a:lnTo>
                  <a:pt x="792" y="919"/>
                </a:lnTo>
                <a:lnTo>
                  <a:pt x="778" y="896"/>
                </a:lnTo>
                <a:lnTo>
                  <a:pt x="764" y="876"/>
                </a:lnTo>
                <a:lnTo>
                  <a:pt x="750" y="857"/>
                </a:lnTo>
                <a:lnTo>
                  <a:pt x="735" y="838"/>
                </a:lnTo>
                <a:lnTo>
                  <a:pt x="717" y="819"/>
                </a:lnTo>
                <a:lnTo>
                  <a:pt x="702" y="805"/>
                </a:lnTo>
                <a:lnTo>
                  <a:pt x="685" y="788"/>
                </a:lnTo>
                <a:lnTo>
                  <a:pt x="668" y="773"/>
                </a:lnTo>
                <a:lnTo>
                  <a:pt x="648" y="758"/>
                </a:lnTo>
                <a:lnTo>
                  <a:pt x="624" y="743"/>
                </a:lnTo>
                <a:lnTo>
                  <a:pt x="604" y="729"/>
                </a:lnTo>
                <a:lnTo>
                  <a:pt x="587" y="720"/>
                </a:lnTo>
                <a:lnTo>
                  <a:pt x="563" y="705"/>
                </a:lnTo>
                <a:lnTo>
                  <a:pt x="541" y="697"/>
                </a:lnTo>
                <a:lnTo>
                  <a:pt x="522" y="690"/>
                </a:lnTo>
                <a:lnTo>
                  <a:pt x="501" y="683"/>
                </a:lnTo>
                <a:lnTo>
                  <a:pt x="471" y="676"/>
                </a:lnTo>
                <a:lnTo>
                  <a:pt x="443" y="671"/>
                </a:lnTo>
                <a:lnTo>
                  <a:pt x="414" y="668"/>
                </a:lnTo>
                <a:lnTo>
                  <a:pt x="386" y="666"/>
                </a:lnTo>
                <a:lnTo>
                  <a:pt x="370" y="665"/>
                </a:lnTo>
                <a:lnTo>
                  <a:pt x="370" y="906"/>
                </a:lnTo>
                <a:lnTo>
                  <a:pt x="0" y="460"/>
                </a:lnTo>
                <a:lnTo>
                  <a:pt x="369" y="0"/>
                </a:lnTo>
                <a:lnTo>
                  <a:pt x="369" y="207"/>
                </a:lnTo>
                <a:lnTo>
                  <a:pt x="389" y="208"/>
                </a:lnTo>
                <a:lnTo>
                  <a:pt x="417" y="209"/>
                </a:lnTo>
                <a:lnTo>
                  <a:pt x="447" y="211"/>
                </a:lnTo>
                <a:lnTo>
                  <a:pt x="476" y="214"/>
                </a:lnTo>
                <a:lnTo>
                  <a:pt x="500" y="217"/>
                </a:lnTo>
              </a:path>
            </a:pathLst>
          </a:custGeom>
          <a:solidFill>
            <a:srgbClr val="FF0000"/>
          </a:solidFill>
          <a:ln w="9525" cap="rnd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95275" y="4654550"/>
            <a:ext cx="731838" cy="476250"/>
          </a:xfrm>
        </p:spPr>
        <p:txBody>
          <a:bodyPr lIns="88895" tIns="44447" rIns="88895" bIns="44447"/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sz="1400" b="1">
              <a:latin typeface="Times New Roman" charset="0"/>
            </a:endParaRP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4078288" y="5116513"/>
            <a:ext cx="3403600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34" tIns="45717" rIns="91434" bIns="45717">
            <a:prstTxWarp prst="textNoShape">
              <a:avLst/>
            </a:prstTxWarp>
            <a:spAutoFit/>
          </a:bodyPr>
          <a:lstStyle/>
          <a:p>
            <a:pPr defTabSz="762000" eaLnBrk="0" hangingPunct="0"/>
            <a:r>
              <a:rPr lang="en-GB" sz="3200" b="1">
                <a:solidFill>
                  <a:srgbClr val="1A1A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Cohesion</a:t>
            </a:r>
            <a:r>
              <a:rPr lang="en-GB" sz="2400" b="1">
                <a:solidFill>
                  <a:srgbClr val="CC3300"/>
                </a:solidFill>
                <a:latin typeface="Times New Roman" charset="0"/>
              </a:rPr>
              <a:t> 		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0" y="6521450"/>
            <a:ext cx="257333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34" tIns="45717" rIns="91434" bIns="45717">
            <a:prstTxWarp prst="textNoShape">
              <a:avLst/>
            </a:prstTxWarp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US" sz="1600">
                <a:solidFill>
                  <a:srgbClr val="C41805"/>
                </a:solidFill>
                <a:latin typeface="Times New Roman" charset="0"/>
              </a:rPr>
              <a:t>Chris Yapp:</a:t>
            </a:r>
            <a:endParaRPr lang="en-US" sz="3200">
              <a:solidFill>
                <a:srgbClr val="C41805"/>
              </a:solidFill>
              <a:latin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6699" y="2893618"/>
            <a:ext cx="1585913" cy="401637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solidFill>
                  <a:srgbClr val="4287AB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Knowledge</a:t>
            </a: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Not Everything is Equally Important</a:t>
            </a:r>
          </a:p>
        </p:txBody>
      </p:sp>
      <p:pic>
        <p:nvPicPr>
          <p:cNvPr id="51203" name="Content Placeholder 3" descr="thomas_pain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2811" r="-52811"/>
          <a:stretch>
            <a:fillRect/>
          </a:stretch>
        </p:blipFill>
        <p:spPr>
          <a:xfrm>
            <a:off x="196850" y="1125538"/>
            <a:ext cx="8610600" cy="5324475"/>
          </a:xfrm>
        </p:spPr>
      </p:pic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7988"/>
            <a:ext cx="7883525" cy="4899025"/>
          </a:xfrm>
        </p:spPr>
        <p:txBody>
          <a:bodyPr lIns="84854" tIns="42428" rIns="84854" bIns="42428"/>
          <a:lstStyle/>
          <a:p>
            <a:pPr eaLnBrk="1" hangingPunct="1"/>
            <a:r>
              <a:rPr lang="en-US" sz="5400" dirty="0" smtClean="0"/>
              <a:t>From Courses to Communities</a:t>
            </a:r>
          </a:p>
          <a:p>
            <a:pPr eaLnBrk="1" hangingPunct="1"/>
            <a:r>
              <a:rPr lang="en-GB" sz="3600" dirty="0" smtClean="0">
                <a:solidFill>
                  <a:srgbClr val="BE0000"/>
                </a:solidFill>
              </a:rPr>
              <a:t>Friday 27</a:t>
            </a:r>
            <a:r>
              <a:rPr lang="en-GB" sz="3600" baseline="30000" dirty="0" smtClean="0">
                <a:solidFill>
                  <a:srgbClr val="BE0000"/>
                </a:solidFill>
              </a:rPr>
              <a:t>th</a:t>
            </a:r>
            <a:r>
              <a:rPr lang="en-GB" sz="3600" dirty="0" smtClean="0">
                <a:solidFill>
                  <a:srgbClr val="BE0000"/>
                </a:solidFill>
              </a:rPr>
              <a:t> November 2009</a:t>
            </a:r>
          </a:p>
          <a:p>
            <a:pPr eaLnBrk="1" hangingPunct="1"/>
            <a:r>
              <a:rPr lang="en-GB" sz="3600" dirty="0" smtClean="0">
                <a:solidFill>
                  <a:srgbClr val="BE0000"/>
                </a:solidFill>
              </a:rPr>
              <a:t>JISC Innovating </a:t>
            </a:r>
            <a:r>
              <a:rPr lang="en-GB" sz="3600" dirty="0" err="1" smtClean="0">
                <a:solidFill>
                  <a:srgbClr val="BE0000"/>
                </a:solidFill>
              </a:rPr>
              <a:t>e</a:t>
            </a:r>
            <a:r>
              <a:rPr lang="en-GB" sz="3600" dirty="0" smtClean="0">
                <a:solidFill>
                  <a:srgbClr val="BE0000"/>
                </a:solidFill>
              </a:rPr>
              <a:t>-learning </a:t>
            </a:r>
            <a:r>
              <a:rPr lang="en-GB" sz="3600" dirty="0" smtClean="0">
                <a:solidFill>
                  <a:srgbClr val="BE0000"/>
                </a:solidFill>
              </a:rPr>
              <a:t>2009</a:t>
            </a:r>
            <a:endParaRPr lang="en-GB" sz="3600" dirty="0" smtClean="0">
              <a:solidFill>
                <a:srgbClr val="BE0000"/>
              </a:solidFill>
            </a:endParaRPr>
          </a:p>
          <a:p>
            <a:pPr eaLnBrk="1" hangingPunct="1"/>
            <a:r>
              <a:rPr lang="en-GB" dirty="0" smtClean="0">
                <a:solidFill>
                  <a:srgbClr val="BE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Nigel </a:t>
            </a:r>
            <a:r>
              <a:rPr lang="en-GB" dirty="0" smtClean="0">
                <a:solidFill>
                  <a:srgbClr val="BE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Paine</a:t>
            </a:r>
            <a:endParaRPr lang="en-GB" sz="4000" dirty="0" smtClean="0">
              <a:solidFill>
                <a:srgbClr val="BE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/>
            <a:r>
              <a:rPr lang="en-GB" sz="2000" dirty="0" smtClean="0">
                <a:solidFill>
                  <a:srgbClr val="BD103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hlinkClick r:id="rId3"/>
              </a:rPr>
              <a:t>nigel@nigelpaine.com</a:t>
            </a:r>
            <a:endParaRPr lang="en-GB" sz="2000" dirty="0" smtClean="0">
              <a:solidFill>
                <a:srgbClr val="BD1039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/>
            <a:r>
              <a:rPr lang="en-GB" sz="2000" dirty="0" smtClean="0">
                <a:solidFill>
                  <a:srgbClr val="BD103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hlinkClick r:id="rId4"/>
              </a:rPr>
              <a:t>www.nigelpaine.com</a:t>
            </a:r>
            <a:endParaRPr lang="en-GB" sz="2000" dirty="0" smtClean="0">
              <a:solidFill>
                <a:srgbClr val="BD1039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/>
            <a:r>
              <a:rPr lang="en-GB" sz="2000" dirty="0" smtClean="0">
                <a:solidFill>
                  <a:srgbClr val="BE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Twitter - </a:t>
            </a:r>
            <a:r>
              <a:rPr lang="en-GB" sz="2000" dirty="0" err="1" smtClean="0">
                <a:solidFill>
                  <a:srgbClr val="BE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ebase</a:t>
            </a:r>
            <a:endParaRPr lang="en-GB" sz="2000" dirty="0" smtClean="0">
              <a:solidFill>
                <a:srgbClr val="BE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/>
            <a:endParaRPr lang="en-GB" sz="2000" dirty="0" smtClean="0">
              <a:solidFill>
                <a:srgbClr val="BE0000"/>
              </a:solidFill>
            </a:endParaRPr>
          </a:p>
          <a:p>
            <a:pPr eaLnBrk="1" hangingPunct="1"/>
            <a:endParaRPr lang="en-GB" sz="5400" dirty="0" smtClean="0">
              <a:solidFill>
                <a:srgbClr val="BE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/>
            <a:endParaRPr lang="en-GB" sz="5400" dirty="0" smtClean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 dir="r"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6988" y="857772"/>
            <a:ext cx="584997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Share highlights</a:t>
            </a:r>
          </a:p>
          <a:p>
            <a:endParaRPr lang="en-US" dirty="0"/>
          </a:p>
        </p:txBody>
      </p:sp>
      <p:pic>
        <p:nvPicPr>
          <p:cNvPr id="7" name="Content Placeholder 6" descr="IMG_165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4408" r="-14408"/>
          <a:stretch>
            <a:fillRect/>
          </a:stretch>
        </p:blipFill>
        <p:spPr>
          <a:xfrm>
            <a:off x="-1395706" y="0"/>
            <a:ext cx="11701159" cy="6858000"/>
          </a:xfrm>
        </p:spPr>
      </p:pic>
      <p:sp>
        <p:nvSpPr>
          <p:cNvPr id="8" name="TextBox 7"/>
          <p:cNvSpPr txBox="1"/>
          <p:nvPr/>
        </p:nvSpPr>
        <p:spPr>
          <a:xfrm>
            <a:off x="0" y="0"/>
            <a:ext cx="929161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FF"/>
                </a:solidFill>
              </a:rPr>
              <a:t>Open:  </a:t>
            </a:r>
            <a:r>
              <a:rPr lang="en-US" sz="4800" dirty="0" smtClean="0">
                <a:solidFill>
                  <a:srgbClr val="FFFFFF"/>
                </a:solidFill>
              </a:rPr>
              <a:t>what </a:t>
            </a:r>
            <a:r>
              <a:rPr lang="en-US" sz="4800" i="1" dirty="0" smtClean="0">
                <a:solidFill>
                  <a:srgbClr val="FFFFFF"/>
                </a:solidFill>
              </a:rPr>
              <a:t>might</a:t>
            </a:r>
            <a:r>
              <a:rPr lang="en-US" sz="4800" dirty="0" smtClean="0">
                <a:solidFill>
                  <a:srgbClr val="FFFFFF"/>
                </a:solidFill>
              </a:rPr>
              <a:t> work</a:t>
            </a:r>
          </a:p>
          <a:p>
            <a:r>
              <a:rPr lang="en-US" sz="4800" b="1" dirty="0" smtClean="0">
                <a:solidFill>
                  <a:srgbClr val="FFFFFF"/>
                </a:solidFill>
              </a:rPr>
              <a:t>Cull: </a:t>
            </a:r>
            <a:r>
              <a:rPr lang="en-US" sz="4800" dirty="0" smtClean="0">
                <a:solidFill>
                  <a:srgbClr val="FFFFFF"/>
                </a:solidFill>
              </a:rPr>
              <a:t>what </a:t>
            </a:r>
            <a:r>
              <a:rPr lang="en-US" sz="4800" i="1" dirty="0" smtClean="0">
                <a:solidFill>
                  <a:srgbClr val="FFFFFF"/>
                </a:solidFill>
              </a:rPr>
              <a:t>will</a:t>
            </a:r>
            <a:r>
              <a:rPr lang="en-US" sz="4800" dirty="0" smtClean="0">
                <a:solidFill>
                  <a:srgbClr val="FFFFFF"/>
                </a:solidFill>
              </a:rPr>
              <a:t> work</a:t>
            </a:r>
          </a:p>
          <a:p>
            <a:r>
              <a:rPr lang="en-US" sz="4800" b="1" dirty="0" smtClean="0">
                <a:solidFill>
                  <a:srgbClr val="FFFFFF"/>
                </a:solidFill>
              </a:rPr>
              <a:t>Focus: </a:t>
            </a:r>
            <a:r>
              <a:rPr lang="en-US" sz="4800" dirty="0" smtClean="0">
                <a:solidFill>
                  <a:srgbClr val="FFFFFF"/>
                </a:solidFill>
              </a:rPr>
              <a:t>energies on success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3208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Donald Taylor</a:t>
            </a:r>
            <a:endParaRPr lang="en-US" sz="1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332" y="477645"/>
            <a:ext cx="1976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Question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8476" y="2105979"/>
            <a:ext cx="764839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 you prefer JISCEL09 as an online conference</a:t>
            </a:r>
          </a:p>
          <a:p>
            <a:r>
              <a:rPr lang="en-US" sz="2400" dirty="0" smtClean="0"/>
              <a:t>To a face to face physical conference?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BD1039"/>
                </a:solidFill>
              </a:rPr>
              <a:t>Y or N</a:t>
            </a:r>
            <a:endParaRPr lang="en-US" dirty="0">
              <a:solidFill>
                <a:srgbClr val="BD103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2046" y="379945"/>
            <a:ext cx="1689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Insight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Just A People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056" y="1219200"/>
            <a:ext cx="7131750" cy="4881625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Up Arrow 3"/>
          <p:cNvSpPr/>
          <p:nvPr/>
        </p:nvSpPr>
        <p:spPr bwMode="auto">
          <a:xfrm>
            <a:off x="2626916" y="1834590"/>
            <a:ext cx="379925" cy="4070835"/>
          </a:xfrm>
          <a:prstGeom prst="up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08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2909146" y="5655746"/>
            <a:ext cx="3994648" cy="325667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0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041" y="2746457"/>
            <a:ext cx="2082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Creating Great</a:t>
            </a:r>
          </a:p>
          <a:p>
            <a:r>
              <a:rPr lang="en-US" dirty="0" smtClean="0"/>
              <a:t>Environments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80522" y="6111680"/>
            <a:ext cx="33521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Developing Great People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 rot="16200000" flipH="1">
            <a:off x="3218425" y="3718029"/>
            <a:ext cx="3625757" cy="1085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3365057" y="3734313"/>
            <a:ext cx="3614723" cy="1085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093681" y="4374791"/>
            <a:ext cx="1561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D1039"/>
                </a:solidFill>
              </a:rPr>
              <a:t>low </a:t>
            </a:r>
            <a:r>
              <a:rPr lang="en-US" dirty="0" err="1" smtClean="0">
                <a:solidFill>
                  <a:srgbClr val="BD1039"/>
                </a:solidFill>
              </a:rPr>
              <a:t>calibre</a:t>
            </a:r>
            <a:endParaRPr lang="en-US" dirty="0">
              <a:solidFill>
                <a:srgbClr val="BD103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5513" y="4453502"/>
            <a:ext cx="3003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D1039"/>
                </a:solidFill>
              </a:rPr>
              <a:t>retarded performance</a:t>
            </a:r>
            <a:endParaRPr lang="en-US" dirty="0">
              <a:solidFill>
                <a:srgbClr val="BD103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41232" y="2383938"/>
            <a:ext cx="1813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D1039"/>
                </a:solidFill>
              </a:rPr>
              <a:t>‘Can Do’ </a:t>
            </a:r>
          </a:p>
          <a:p>
            <a:r>
              <a:rPr lang="en-US" dirty="0" smtClean="0">
                <a:solidFill>
                  <a:srgbClr val="BD1039"/>
                </a:solidFill>
              </a:rPr>
              <a:t>environment</a:t>
            </a:r>
            <a:endParaRPr lang="en-US" dirty="0">
              <a:solidFill>
                <a:srgbClr val="BD103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47156" y="2506477"/>
            <a:ext cx="2568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High Performance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447" y="6459059"/>
            <a:ext cx="16869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Strategic Dimensions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Just A People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056" y="1219200"/>
            <a:ext cx="7131750" cy="4881625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Up Arrow 3"/>
          <p:cNvSpPr/>
          <p:nvPr/>
        </p:nvSpPr>
        <p:spPr bwMode="auto">
          <a:xfrm>
            <a:off x="2626916" y="1834590"/>
            <a:ext cx="379925" cy="4070835"/>
          </a:xfrm>
          <a:prstGeom prst="up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08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2909146" y="5655746"/>
            <a:ext cx="3994648" cy="325667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0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041" y="2746457"/>
            <a:ext cx="2082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Creating Great</a:t>
            </a:r>
          </a:p>
          <a:p>
            <a:r>
              <a:rPr lang="en-US" dirty="0" smtClean="0"/>
              <a:t>Environments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2158" y="6111680"/>
            <a:ext cx="33521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Developing Great People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 rot="16200000" flipH="1">
            <a:off x="3218425" y="3718029"/>
            <a:ext cx="3625757" cy="1085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3365057" y="3734313"/>
            <a:ext cx="3614723" cy="1085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093681" y="4374791"/>
            <a:ext cx="1561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D1039"/>
                </a:solidFill>
              </a:rPr>
              <a:t>low </a:t>
            </a:r>
            <a:r>
              <a:rPr lang="en-US" dirty="0" err="1" smtClean="0">
                <a:solidFill>
                  <a:srgbClr val="BD1039"/>
                </a:solidFill>
              </a:rPr>
              <a:t>calibre</a:t>
            </a:r>
            <a:endParaRPr lang="en-US" dirty="0">
              <a:solidFill>
                <a:srgbClr val="BD103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5513" y="4453502"/>
            <a:ext cx="3003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D1039"/>
                </a:solidFill>
              </a:rPr>
              <a:t>retarded performance</a:t>
            </a:r>
            <a:endParaRPr lang="en-US" dirty="0">
              <a:solidFill>
                <a:srgbClr val="BD103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41232" y="2383938"/>
            <a:ext cx="1813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D1039"/>
                </a:solidFill>
              </a:rPr>
              <a:t>‘Can Do’ </a:t>
            </a:r>
          </a:p>
          <a:p>
            <a:r>
              <a:rPr lang="en-US" dirty="0" smtClean="0">
                <a:solidFill>
                  <a:srgbClr val="BD1039"/>
                </a:solidFill>
              </a:rPr>
              <a:t>environment</a:t>
            </a:r>
            <a:endParaRPr lang="en-US" dirty="0">
              <a:solidFill>
                <a:srgbClr val="BD103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47156" y="2506477"/>
            <a:ext cx="2568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High Performance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7" name="Curved Left Arrow 16"/>
          <p:cNvSpPr/>
          <p:nvPr/>
        </p:nvSpPr>
        <p:spPr bwMode="auto">
          <a:xfrm>
            <a:off x="2876581" y="5069546"/>
            <a:ext cx="1013751" cy="1443790"/>
          </a:xfrm>
          <a:prstGeom prst="curvedLeftArrow">
            <a:avLst>
              <a:gd name="adj1" fmla="val 18472"/>
              <a:gd name="adj2" fmla="val 50000"/>
              <a:gd name="adj3" fmla="val 25000"/>
            </a:avLst>
          </a:prstGeom>
          <a:solidFill>
            <a:srgbClr val="FFFF00">
              <a:alpha val="9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08" charset="0"/>
            </a:endParaRPr>
          </a:p>
        </p:txBody>
      </p:sp>
      <p:sp>
        <p:nvSpPr>
          <p:cNvPr id="21" name="Left Arrow 20"/>
          <p:cNvSpPr/>
          <p:nvPr/>
        </p:nvSpPr>
        <p:spPr bwMode="auto">
          <a:xfrm>
            <a:off x="4472269" y="3962279"/>
            <a:ext cx="978408" cy="412512"/>
          </a:xfrm>
          <a:prstGeom prst="left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08" charset="0"/>
            </a:endParaRPr>
          </a:p>
        </p:txBody>
      </p:sp>
      <p:sp>
        <p:nvSpPr>
          <p:cNvPr id="22" name="Curved Right Arrow 21"/>
          <p:cNvSpPr/>
          <p:nvPr/>
        </p:nvSpPr>
        <p:spPr bwMode="auto">
          <a:xfrm rot="17970815">
            <a:off x="4667659" y="2431647"/>
            <a:ext cx="1052938" cy="1487211"/>
          </a:xfrm>
          <a:prstGeom prst="curvedRight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08" charset="0"/>
            </a:endParaRPr>
          </a:p>
        </p:txBody>
      </p:sp>
      <p:sp>
        <p:nvSpPr>
          <p:cNvPr id="23" name="Curved Up Arrow 22"/>
          <p:cNvSpPr/>
          <p:nvPr/>
        </p:nvSpPr>
        <p:spPr bwMode="auto">
          <a:xfrm rot="20387678">
            <a:off x="6826818" y="1224796"/>
            <a:ext cx="1544350" cy="870617"/>
          </a:xfrm>
          <a:prstGeom prst="curvedUp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0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7027" y="6427113"/>
            <a:ext cx="16869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Strategic Dimensions</a:t>
            </a:r>
          </a:p>
          <a:p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astfoo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4503" r="-64503"/>
          <a:stretch>
            <a:fillRect/>
          </a:stretch>
        </p:blipFill>
        <p:spPr>
          <a:xfrm>
            <a:off x="-4253762" y="0"/>
            <a:ext cx="1511626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9">
      <a:dk1>
        <a:srgbClr val="000080"/>
      </a:dk1>
      <a:lt1>
        <a:srgbClr val="FFFFFF"/>
      </a:lt1>
      <a:dk2>
        <a:srgbClr val="000080"/>
      </a:dk2>
      <a:lt2>
        <a:srgbClr val="C0C0C0"/>
      </a:lt2>
      <a:accent1>
        <a:srgbClr val="494ABA"/>
      </a:accent1>
      <a:accent2>
        <a:srgbClr val="4A95BD"/>
      </a:accent2>
      <a:accent3>
        <a:srgbClr val="FFFFFF"/>
      </a:accent3>
      <a:accent4>
        <a:srgbClr val="00006C"/>
      </a:accent4>
      <a:accent5>
        <a:srgbClr val="B1B1D9"/>
      </a:accent5>
      <a:accent6>
        <a:srgbClr val="4287AB"/>
      </a:accent6>
      <a:hlink>
        <a:srgbClr val="B5C5E3"/>
      </a:hlink>
      <a:folHlink>
        <a:srgbClr val="59B065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66"/>
        </a:dk1>
        <a:lt1>
          <a:srgbClr val="FFFFFF"/>
        </a:lt1>
        <a:dk2>
          <a:srgbClr val="FFFFFF"/>
        </a:dk2>
        <a:lt2>
          <a:srgbClr val="C0C0C0"/>
        </a:lt2>
        <a:accent1>
          <a:srgbClr val="0033CC"/>
        </a:accent1>
        <a:accent2>
          <a:srgbClr val="3366FF"/>
        </a:accent2>
        <a:accent3>
          <a:srgbClr val="FFFFFF"/>
        </a:accent3>
        <a:accent4>
          <a:srgbClr val="000056"/>
        </a:accent4>
        <a:accent5>
          <a:srgbClr val="AAADE2"/>
        </a:accent5>
        <a:accent6>
          <a:srgbClr val="2D5CE7"/>
        </a:accent6>
        <a:hlink>
          <a:srgbClr val="ABC7FF"/>
        </a:hlink>
        <a:folHlink>
          <a:srgbClr val="DD98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66"/>
        </a:dk1>
        <a:lt1>
          <a:srgbClr val="FFFFFF"/>
        </a:lt1>
        <a:dk2>
          <a:srgbClr val="FFFFFF"/>
        </a:dk2>
        <a:lt2>
          <a:srgbClr val="C0C0C0"/>
        </a:lt2>
        <a:accent1>
          <a:srgbClr val="6388FF"/>
        </a:accent1>
        <a:accent2>
          <a:srgbClr val="003AF4"/>
        </a:accent2>
        <a:accent3>
          <a:srgbClr val="FFFFFF"/>
        </a:accent3>
        <a:accent4>
          <a:srgbClr val="000056"/>
        </a:accent4>
        <a:accent5>
          <a:srgbClr val="B7C3FF"/>
        </a:accent5>
        <a:accent6>
          <a:srgbClr val="0034DD"/>
        </a:accent6>
        <a:hlink>
          <a:srgbClr val="ABC7FF"/>
        </a:hlink>
        <a:folHlink>
          <a:srgbClr val="DD98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66"/>
        </a:dk1>
        <a:lt1>
          <a:srgbClr val="FFFFFF"/>
        </a:lt1>
        <a:dk2>
          <a:srgbClr val="FFFFFF"/>
        </a:dk2>
        <a:lt2>
          <a:srgbClr val="C0C0C0"/>
        </a:lt2>
        <a:accent1>
          <a:srgbClr val="F5BA7F"/>
        </a:accent1>
        <a:accent2>
          <a:srgbClr val="7DB7FF"/>
        </a:accent2>
        <a:accent3>
          <a:srgbClr val="FFFFFF"/>
        </a:accent3>
        <a:accent4>
          <a:srgbClr val="000056"/>
        </a:accent4>
        <a:accent5>
          <a:srgbClr val="F9D9C0"/>
        </a:accent5>
        <a:accent6>
          <a:srgbClr val="71A6E7"/>
        </a:accent6>
        <a:hlink>
          <a:srgbClr val="C9DBF9"/>
        </a:hlink>
        <a:folHlink>
          <a:srgbClr val="DD98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000080"/>
        </a:dk1>
        <a:lt1>
          <a:srgbClr val="FFFFFF"/>
        </a:lt1>
        <a:dk2>
          <a:srgbClr val="000080"/>
        </a:dk2>
        <a:lt2>
          <a:srgbClr val="C0C0C0"/>
        </a:lt2>
        <a:accent1>
          <a:srgbClr val="494ABA"/>
        </a:accent1>
        <a:accent2>
          <a:srgbClr val="4A95BD"/>
        </a:accent2>
        <a:accent3>
          <a:srgbClr val="FFFFFF"/>
        </a:accent3>
        <a:accent4>
          <a:srgbClr val="00006C"/>
        </a:accent4>
        <a:accent5>
          <a:srgbClr val="B1B1D9"/>
        </a:accent5>
        <a:accent6>
          <a:srgbClr val="4287AB"/>
        </a:accent6>
        <a:hlink>
          <a:srgbClr val="B5C5E3"/>
        </a:hlink>
        <a:folHlink>
          <a:srgbClr val="59B06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6468</TotalTime>
  <Words>647</Words>
  <Application>Microsoft Macintosh PowerPoint</Application>
  <PresentationFormat>On-screen Show (4:3)</PresentationFormat>
  <Paragraphs>164</Paragraphs>
  <Slides>38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Blank Presentation</vt:lpstr>
      <vt:lpstr>From Courses to Communities</vt:lpstr>
      <vt:lpstr>Slide 2</vt:lpstr>
      <vt:lpstr>Slide 3</vt:lpstr>
      <vt:lpstr>Slide 4</vt:lpstr>
      <vt:lpstr>Slide 5</vt:lpstr>
      <vt:lpstr>Slide 6</vt:lpstr>
      <vt:lpstr>Not Just A People Issue</vt:lpstr>
      <vt:lpstr>Not Just A People Issue</vt:lpstr>
      <vt:lpstr>Slide 9</vt:lpstr>
      <vt:lpstr>Do You Feel You Work in a Great Environment?</vt:lpstr>
      <vt:lpstr>Slide 11</vt:lpstr>
      <vt:lpstr>Slide 12</vt:lpstr>
      <vt:lpstr>Max DuPree</vt:lpstr>
      <vt:lpstr>For YOU and all Leaders</vt:lpstr>
      <vt:lpstr>How Much Autonomy?</vt:lpstr>
      <vt:lpstr>We Have to Change Learning!</vt:lpstr>
      <vt:lpstr>Which is Most Important?</vt:lpstr>
      <vt:lpstr>Slide 18</vt:lpstr>
      <vt:lpstr>Slide 19</vt:lpstr>
      <vt:lpstr>Drucker’s Definition of Innovation</vt:lpstr>
      <vt:lpstr>These Are Some Things They Said</vt:lpstr>
      <vt:lpstr>QUESTIONS?</vt:lpstr>
      <vt:lpstr>Slide 23</vt:lpstr>
      <vt:lpstr>Slide 24</vt:lpstr>
      <vt:lpstr>The Networked Learner</vt:lpstr>
      <vt:lpstr>Slide 26</vt:lpstr>
      <vt:lpstr>Formal and Informal Learning</vt:lpstr>
      <vt:lpstr>Frances Hesselbein</vt:lpstr>
      <vt:lpstr>THINGS TO ADD?</vt:lpstr>
      <vt:lpstr>Slide 30</vt:lpstr>
      <vt:lpstr>Slide 31</vt:lpstr>
      <vt:lpstr>Slide 32</vt:lpstr>
      <vt:lpstr>Slide 33</vt:lpstr>
      <vt:lpstr>Slide 34</vt:lpstr>
      <vt:lpstr>Slide 35</vt:lpstr>
      <vt:lpstr>The Virtuous Learning Circle</vt:lpstr>
      <vt:lpstr>Not Everything is Equally Important</vt:lpstr>
      <vt:lpstr>Slide 38</vt:lpstr>
    </vt:vector>
  </TitlesOfParts>
  <Manager/>
  <Company>BBC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Nigel Paine</cp:lastModifiedBy>
  <cp:revision>231</cp:revision>
  <dcterms:created xsi:type="dcterms:W3CDTF">2009-11-27T05:20:49Z</dcterms:created>
  <dcterms:modified xsi:type="dcterms:W3CDTF">2009-11-27T08:36:58Z</dcterms:modified>
  <cp:category/>
</cp:coreProperties>
</file>