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sldIdLst>
    <p:sldId id="264" r:id="rId2"/>
    <p:sldId id="279" r:id="rId3"/>
    <p:sldId id="282" r:id="rId4"/>
    <p:sldId id="266" r:id="rId5"/>
    <p:sldId id="257" r:id="rId6"/>
    <p:sldId id="258" r:id="rId7"/>
    <p:sldId id="283" r:id="rId8"/>
    <p:sldId id="260" r:id="rId9"/>
    <p:sldId id="261" r:id="rId10"/>
    <p:sldId id="262" r:id="rId11"/>
    <p:sldId id="263" r:id="rId12"/>
    <p:sldId id="265" r:id="rId13"/>
    <p:sldId id="284" r:id="rId14"/>
    <p:sldId id="270" r:id="rId15"/>
    <p:sldId id="288" r:id="rId16"/>
    <p:sldId id="285" r:id="rId17"/>
    <p:sldId id="267" r:id="rId18"/>
    <p:sldId id="271" r:id="rId19"/>
    <p:sldId id="272" r:id="rId20"/>
    <p:sldId id="268" r:id="rId21"/>
    <p:sldId id="280" r:id="rId22"/>
    <p:sldId id="281" r:id="rId23"/>
    <p:sldId id="269" r:id="rId24"/>
    <p:sldId id="286" r:id="rId25"/>
    <p:sldId id="287" r:id="rId26"/>
    <p:sldId id="273" r:id="rId27"/>
    <p:sldId id="274"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6126" autoAdjust="0"/>
    <p:restoredTop sz="94660"/>
  </p:normalViewPr>
  <p:slideViewPr>
    <p:cSldViewPr snapToGrid="0" snapToObjects="1">
      <p:cViewPr varScale="1">
        <p:scale>
          <a:sx n="103" d="100"/>
          <a:sy n="103" d="100"/>
        </p:scale>
        <p:origin x="-712"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42AAB-8B6A-0A49-BE68-DDFDCE676600}" type="datetimeFigureOut">
              <a:rPr lang="en-US" smtClean="0"/>
              <a:pPr/>
              <a:t>11/9/09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C7906-6ABB-6C44-8307-91D71C0D1D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the pamphlet.</a:t>
            </a:r>
          </a:p>
          <a:p>
            <a:endParaRPr lang="en-US" dirty="0" smtClean="0"/>
          </a:p>
          <a:p>
            <a:r>
              <a:rPr lang="en-US" dirty="0" smtClean="0"/>
              <a:t>Based on interviews with</a:t>
            </a:r>
            <a:r>
              <a:rPr lang="en-US" baseline="0" dirty="0" smtClean="0"/>
              <a:t> a series of leading thinkers in the area followed by an expert roundtable.</a:t>
            </a:r>
          </a:p>
          <a:p>
            <a:endParaRPr lang="en-US" baseline="0" dirty="0" smtClean="0"/>
          </a:p>
          <a:p>
            <a:r>
              <a:rPr lang="en-US" baseline="0" dirty="0" smtClean="0"/>
              <a:t>It is written to provide a story about the strategic role of technology .</a:t>
            </a:r>
          </a:p>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Could be seen as a threat.</a:t>
            </a:r>
          </a:p>
          <a:p>
            <a:endParaRPr lang="en-US" dirty="0" smtClean="0"/>
          </a:p>
          <a:p>
            <a:r>
              <a:rPr lang="en-US" dirty="0" smtClean="0"/>
              <a:t>Universities aren’t the only game in town any more. They have become one source among many for ideas, knowledge and</a:t>
            </a:r>
            <a:r>
              <a:rPr lang="en-US" baseline="0" dirty="0" smtClean="0"/>
              <a:t> learning</a:t>
            </a:r>
            <a:r>
              <a:rPr lang="en-US" dirty="0" smtClean="0"/>
              <a:t>.</a:t>
            </a:r>
          </a:p>
          <a:p>
            <a:endParaRPr lang="en-US" dirty="0" smtClean="0"/>
          </a:p>
          <a:p>
            <a:r>
              <a:rPr lang="en-US" dirty="0" smtClean="0"/>
              <a:t>But far from undermining them, this can serve to</a:t>
            </a:r>
            <a:r>
              <a:rPr lang="en-US" baseline="0" dirty="0" smtClean="0"/>
              <a:t> </a:t>
            </a:r>
            <a:r>
              <a:rPr lang="en-US" baseline="0" dirty="0" err="1" smtClean="0"/>
              <a:t>emphasise</a:t>
            </a:r>
            <a:r>
              <a:rPr lang="en-US" baseline="0" dirty="0" smtClean="0"/>
              <a:t> their value.</a:t>
            </a:r>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Could be seen as a threat.</a:t>
            </a:r>
          </a:p>
          <a:p>
            <a:endParaRPr lang="en-US" dirty="0" smtClean="0"/>
          </a:p>
          <a:p>
            <a:r>
              <a:rPr lang="en-US" dirty="0" smtClean="0"/>
              <a:t>Universities aren’t the only game in town any more. They have become one source among many for ideas, knowledge and</a:t>
            </a:r>
            <a:r>
              <a:rPr lang="en-US" baseline="0" dirty="0" smtClean="0"/>
              <a:t> learning</a:t>
            </a:r>
            <a:r>
              <a:rPr lang="en-US" dirty="0" smtClean="0"/>
              <a:t>.</a:t>
            </a:r>
          </a:p>
          <a:p>
            <a:endParaRPr lang="en-US" dirty="0" smtClean="0"/>
          </a:p>
          <a:p>
            <a:r>
              <a:rPr lang="en-US" dirty="0" smtClean="0"/>
              <a:t>But far from undermining them, this can serve to</a:t>
            </a:r>
            <a:r>
              <a:rPr lang="en-US" baseline="0" dirty="0" smtClean="0"/>
              <a:t> </a:t>
            </a:r>
            <a:r>
              <a:rPr lang="en-US" baseline="0" dirty="0" err="1" smtClean="0"/>
              <a:t>emphasise</a:t>
            </a:r>
            <a:r>
              <a:rPr lang="en-US" baseline="0" dirty="0" smtClean="0"/>
              <a:t> their value.</a:t>
            </a:r>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DOWN</a:t>
            </a:r>
            <a:r>
              <a:rPr lang="en-US" baseline="0" dirty="0" smtClean="0"/>
              <a:t> TO FIVE; INVITE DISCUSSION OVER EACH. </a:t>
            </a:r>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the pamphlet.</a:t>
            </a:r>
          </a:p>
          <a:p>
            <a:endParaRPr lang="en-US" dirty="0" smtClean="0"/>
          </a:p>
          <a:p>
            <a:r>
              <a:rPr lang="en-US" dirty="0" smtClean="0"/>
              <a:t>Based on interviews with</a:t>
            </a:r>
            <a:r>
              <a:rPr lang="en-US" baseline="0" dirty="0" smtClean="0"/>
              <a:t> a series of leading thinkers in the area followed by an expert roundtable.</a:t>
            </a:r>
          </a:p>
          <a:p>
            <a:endParaRPr lang="en-US" baseline="0" dirty="0" smtClean="0"/>
          </a:p>
          <a:p>
            <a:r>
              <a:rPr lang="en-US" baseline="0" dirty="0" smtClean="0"/>
              <a:t>It is written to provide a story about the strategic role of technology .</a:t>
            </a:r>
          </a:p>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About</a:t>
            </a:r>
            <a:r>
              <a:rPr lang="en-US" baseline="0" dirty="0" smtClean="0"/>
              <a:t> Demos and who we are / I am.</a:t>
            </a:r>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Technology is helping</a:t>
            </a:r>
            <a:r>
              <a:rPr lang="en-US" baseline="0" dirty="0" smtClean="0"/>
              <a:t> change the way that learning and research happens. </a:t>
            </a:r>
          </a:p>
          <a:p>
            <a:r>
              <a:rPr lang="en-US" baseline="0" dirty="0" smtClean="0"/>
              <a:t>And that can seem threatening to higher education institutions – to their expertise and to their business models.</a:t>
            </a:r>
          </a:p>
          <a:p>
            <a:endParaRPr lang="en-US" baseline="0" dirty="0" smtClean="0"/>
          </a:p>
          <a:p>
            <a:r>
              <a:rPr lang="en-US" baseline="0" dirty="0" smtClean="0"/>
              <a:t>But we argue in the Edgeless university that this doesn’t have to be the case.</a:t>
            </a:r>
          </a:p>
          <a:p>
            <a:endParaRPr lang="en-US" baseline="0" dirty="0" smtClean="0"/>
          </a:p>
          <a:p>
            <a:r>
              <a:rPr lang="en-US" baseline="0" dirty="0" smtClean="0"/>
              <a:t>Technological change opens up new possibilities.</a:t>
            </a:r>
          </a:p>
          <a:p>
            <a:endParaRPr lang="en-US" baseline="0" dirty="0" smtClean="0"/>
          </a:p>
          <a:p>
            <a:r>
              <a:rPr lang="en-US" baseline="0" dirty="0" smtClean="0"/>
              <a:t>‘Edgeless Universities’ are institutions who understand how to </a:t>
            </a:r>
            <a:r>
              <a:rPr lang="en-US" baseline="0" dirty="0" err="1" smtClean="0"/>
              <a:t>capitalise</a:t>
            </a:r>
            <a:r>
              <a:rPr lang="en-US" baseline="0" dirty="0" smtClean="0"/>
              <a:t> on their institutional value and role in this new environment. They are willing to provide teaching and learning in new ways to support the diverse needs of students; to help lecturers, academics and researchers adapt and take advantage of new connections; and appreciate the value and institutional capital they still hold.</a:t>
            </a:r>
          </a:p>
          <a:p>
            <a:endParaRPr lang="en-US" baseline="0" dirty="0" smtClean="0"/>
          </a:p>
          <a:p>
            <a:r>
              <a:rPr lang="en-US" baseline="0" dirty="0" smtClean="0"/>
              <a:t>They </a:t>
            </a:r>
            <a:r>
              <a:rPr lang="en-US" baseline="0" dirty="0" err="1" smtClean="0"/>
              <a:t>recognise</a:t>
            </a:r>
            <a:r>
              <a:rPr lang="en-US" baseline="0" dirty="0" smtClean="0"/>
              <a:t> that there are more points of intensity now - places where learning and research happens – that can lie outside their institutional walls. But their institutional status in this environment is not diminished and learning to operate in this edgeless world is really important.</a:t>
            </a:r>
          </a:p>
          <a:p>
            <a:endParaRPr lang="en-US" baseline="0" dirty="0" smtClean="0"/>
          </a:p>
          <a:p>
            <a:r>
              <a:rPr lang="en-US" baseline="0" dirty="0" smtClean="0"/>
              <a:t>This presentation will build on the findings of our pamphlet. It is designed to be participative, which basically means that we’d like you to do as much work as me. I’ll pause every so often to discuss what’s being said, and then a bit later we’ll have some more interactive work where we’ll be </a:t>
            </a:r>
            <a:r>
              <a:rPr lang="en-US" baseline="0" dirty="0" err="1" smtClean="0"/>
              <a:t>prioritising</a:t>
            </a:r>
            <a:r>
              <a:rPr lang="en-US" baseline="0" dirty="0" smtClean="0"/>
              <a:t> some of the possibilities, challenges and solutions.</a:t>
            </a:r>
          </a:p>
          <a:p>
            <a:endParaRPr lang="en-US" dirty="0" smtClean="0"/>
          </a:p>
          <a:p>
            <a:r>
              <a:rPr lang="en-US" dirty="0" smtClean="0"/>
              <a:t>The aim is less</a:t>
            </a:r>
            <a:r>
              <a:rPr lang="en-US" baseline="0" dirty="0" smtClean="0"/>
              <a:t> to just pimp out the Demos pamphlet – although I should point out that it is available to download free, like all our reports, at our website.</a:t>
            </a:r>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4000" dirty="0" smtClean="0">
                <a:solidFill>
                  <a:srgbClr val="FFFF00"/>
                </a:solidFill>
                <a:latin typeface="Garamond"/>
                <a:cs typeface="Garamond"/>
              </a:rPr>
              <a:t>The number of people passing through UK universities is rising: between 1997 and 2007 the number of students in higher education grew from 1.8 million to 2.4 million.</a:t>
            </a:r>
          </a:p>
          <a:p>
            <a:pPr lvl="2"/>
            <a:r>
              <a:rPr lang="en-US" sz="4000" dirty="0" smtClean="0">
                <a:solidFill>
                  <a:srgbClr val="FFFF00"/>
                </a:solidFill>
                <a:latin typeface="Garamond"/>
                <a:cs typeface="Garamond"/>
              </a:rPr>
              <a:t>Progress towards 50% target</a:t>
            </a:r>
          </a:p>
          <a:p>
            <a:pPr lvl="2"/>
            <a:r>
              <a:rPr lang="en-US" sz="4000" dirty="0" smtClean="0">
                <a:solidFill>
                  <a:srgbClr val="FFFF00"/>
                </a:solidFill>
                <a:latin typeface="Garamond"/>
                <a:cs typeface="Garamond"/>
              </a:rPr>
              <a:t>Continued desire to pursue equality of aspiration and opportunity.</a:t>
            </a:r>
          </a:p>
          <a:p>
            <a:pPr lvl="2"/>
            <a:r>
              <a:rPr lang="en-US" sz="4000" dirty="0" smtClean="0">
                <a:solidFill>
                  <a:srgbClr val="FFFF00"/>
                </a:solidFill>
                <a:latin typeface="Garamond"/>
                <a:cs typeface="Garamond"/>
              </a:rPr>
              <a:t>Moral and economic imperative.</a:t>
            </a:r>
          </a:p>
          <a:p>
            <a:pPr lvl="2"/>
            <a:r>
              <a:rPr lang="en-US" sz="4000" dirty="0" smtClean="0">
                <a:solidFill>
                  <a:srgbClr val="FFFF00"/>
                </a:solidFill>
                <a:latin typeface="Garamond"/>
                <a:cs typeface="Garamond"/>
              </a:rPr>
              <a:t>Numbers </a:t>
            </a:r>
            <a:r>
              <a:rPr lang="en-US" sz="4000" dirty="0" err="1" smtClean="0">
                <a:solidFill>
                  <a:srgbClr val="FFFF00"/>
                </a:solidFill>
                <a:latin typeface="Garamond"/>
                <a:cs typeface="Garamond"/>
              </a:rPr>
              <a:t>vs</a:t>
            </a:r>
            <a:r>
              <a:rPr lang="en-US" sz="4000" dirty="0" smtClean="0">
                <a:solidFill>
                  <a:srgbClr val="FFFF00"/>
                </a:solidFill>
                <a:latin typeface="Garamond"/>
                <a:cs typeface="Garamond"/>
              </a:rPr>
              <a:t> equality</a:t>
            </a:r>
          </a:p>
          <a:p>
            <a:pPr lvl="2"/>
            <a:endParaRPr lang="en-US" sz="4000" dirty="0" smtClean="0">
              <a:solidFill>
                <a:srgbClr val="FFFF00"/>
              </a:solidFill>
              <a:latin typeface="Garamond"/>
              <a:cs typeface="Garamond"/>
            </a:endParaRPr>
          </a:p>
          <a:p>
            <a:pPr lvl="2"/>
            <a:endParaRPr lang="en-US" sz="4000" dirty="0" smtClean="0">
              <a:solidFill>
                <a:srgbClr val="FFFF00"/>
              </a:solidFill>
              <a:latin typeface="Garamond"/>
              <a:cs typeface="Garamond"/>
            </a:endParaRPr>
          </a:p>
          <a:p>
            <a:pPr lvl="2"/>
            <a:endParaRPr lang="en-US" sz="4000" dirty="0" smtClean="0">
              <a:solidFill>
                <a:srgbClr val="FFFF00"/>
              </a:solidFill>
              <a:latin typeface="Garamond"/>
              <a:cs typeface="Garamond"/>
            </a:endParaRPr>
          </a:p>
          <a:p>
            <a:pPr lvl="2"/>
            <a:r>
              <a:rPr lang="en-US" sz="4000" dirty="0" smtClean="0">
                <a:solidFill>
                  <a:srgbClr val="FFFF00"/>
                </a:solidFill>
                <a:latin typeface="Garamond"/>
                <a:cs typeface="Garamond"/>
              </a:rPr>
              <a:t>Funding shortfalls.</a:t>
            </a:r>
          </a:p>
          <a:p>
            <a:pPr lvl="2"/>
            <a:r>
              <a:rPr lang="en-US" sz="4000" dirty="0" smtClean="0">
                <a:solidFill>
                  <a:srgbClr val="FFFF00"/>
                </a:solidFill>
                <a:latin typeface="Garamond"/>
                <a:cs typeface="Garamond"/>
              </a:rPr>
              <a:t>Likely fees increase, likely falls in state funding (of 5%).</a:t>
            </a:r>
          </a:p>
          <a:p>
            <a:pPr lvl="2"/>
            <a:endParaRPr lang="en-US" sz="4000" dirty="0" smtClean="0">
              <a:solidFill>
                <a:srgbClr val="FFFF00"/>
              </a:solidFill>
              <a:latin typeface="Garamond"/>
              <a:cs typeface="Garamond"/>
            </a:endParaRPr>
          </a:p>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4000" dirty="0" smtClean="0">
                <a:solidFill>
                  <a:srgbClr val="FFFF00"/>
                </a:solidFill>
                <a:latin typeface="Garamond"/>
                <a:cs typeface="Garamond"/>
              </a:rPr>
              <a:t>The number of people passing through UK universities is rising: between 1997 and 2007 the number of students in higher education grew from 1.8 million to 2.4 million.</a:t>
            </a:r>
          </a:p>
          <a:p>
            <a:pPr lvl="2"/>
            <a:r>
              <a:rPr lang="en-US" sz="4000" dirty="0" smtClean="0">
                <a:solidFill>
                  <a:srgbClr val="FFFF00"/>
                </a:solidFill>
                <a:latin typeface="Garamond"/>
                <a:cs typeface="Garamond"/>
              </a:rPr>
              <a:t>Progress towards 50% target</a:t>
            </a:r>
          </a:p>
          <a:p>
            <a:pPr lvl="2"/>
            <a:r>
              <a:rPr lang="en-US" sz="4000" dirty="0" smtClean="0">
                <a:solidFill>
                  <a:srgbClr val="FFFF00"/>
                </a:solidFill>
                <a:latin typeface="Garamond"/>
                <a:cs typeface="Garamond"/>
              </a:rPr>
              <a:t>Continued desire to pursue equality of aspiration and opportunity.</a:t>
            </a:r>
          </a:p>
          <a:p>
            <a:pPr lvl="2"/>
            <a:r>
              <a:rPr lang="en-US" sz="4000" dirty="0" smtClean="0">
                <a:solidFill>
                  <a:srgbClr val="FFFF00"/>
                </a:solidFill>
                <a:latin typeface="Garamond"/>
                <a:cs typeface="Garamond"/>
              </a:rPr>
              <a:t>Moral and economic imperative.</a:t>
            </a:r>
          </a:p>
          <a:p>
            <a:pPr lvl="2"/>
            <a:r>
              <a:rPr lang="en-US" sz="4000" dirty="0" smtClean="0">
                <a:solidFill>
                  <a:srgbClr val="FFFF00"/>
                </a:solidFill>
                <a:latin typeface="Garamond"/>
                <a:cs typeface="Garamond"/>
              </a:rPr>
              <a:t>Numbers </a:t>
            </a:r>
            <a:r>
              <a:rPr lang="en-US" sz="4000" dirty="0" err="1" smtClean="0">
                <a:solidFill>
                  <a:srgbClr val="FFFF00"/>
                </a:solidFill>
                <a:latin typeface="Garamond"/>
                <a:cs typeface="Garamond"/>
              </a:rPr>
              <a:t>vs</a:t>
            </a:r>
            <a:r>
              <a:rPr lang="en-US" sz="4000" dirty="0" smtClean="0">
                <a:solidFill>
                  <a:srgbClr val="FFFF00"/>
                </a:solidFill>
                <a:latin typeface="Garamond"/>
                <a:cs typeface="Garamond"/>
              </a:rPr>
              <a:t> equality</a:t>
            </a:r>
          </a:p>
          <a:p>
            <a:pPr lvl="2"/>
            <a:endParaRPr lang="en-US" sz="4000" dirty="0" smtClean="0">
              <a:solidFill>
                <a:srgbClr val="FFFF00"/>
              </a:solidFill>
              <a:latin typeface="Garamond"/>
              <a:cs typeface="Garamond"/>
            </a:endParaRPr>
          </a:p>
          <a:p>
            <a:pPr lvl="2"/>
            <a:endParaRPr lang="en-US" sz="4000" dirty="0" smtClean="0">
              <a:solidFill>
                <a:srgbClr val="FFFF00"/>
              </a:solidFill>
              <a:latin typeface="Garamond"/>
              <a:cs typeface="Garamond"/>
            </a:endParaRPr>
          </a:p>
          <a:p>
            <a:pPr lvl="2"/>
            <a:endParaRPr lang="en-US" sz="4000" dirty="0" smtClean="0">
              <a:solidFill>
                <a:srgbClr val="FFFF00"/>
              </a:solidFill>
              <a:latin typeface="Garamond"/>
              <a:cs typeface="Garamond"/>
            </a:endParaRPr>
          </a:p>
          <a:p>
            <a:pPr lvl="2"/>
            <a:r>
              <a:rPr lang="en-US" sz="4000" dirty="0" smtClean="0">
                <a:solidFill>
                  <a:srgbClr val="FFFF00"/>
                </a:solidFill>
                <a:latin typeface="Garamond"/>
                <a:cs typeface="Garamond"/>
              </a:rPr>
              <a:t>Funding shortfalls.</a:t>
            </a:r>
          </a:p>
          <a:p>
            <a:pPr lvl="2"/>
            <a:r>
              <a:rPr lang="en-US" sz="4000" dirty="0" smtClean="0">
                <a:solidFill>
                  <a:srgbClr val="FFFF00"/>
                </a:solidFill>
                <a:latin typeface="Garamond"/>
                <a:cs typeface="Garamond"/>
              </a:rPr>
              <a:t>Likely fees increase, likely falls in state funding (of 5%).</a:t>
            </a:r>
          </a:p>
          <a:p>
            <a:pPr lvl="2"/>
            <a:endParaRPr lang="en-US" sz="4000" dirty="0" smtClean="0">
              <a:solidFill>
                <a:srgbClr val="FFFF00"/>
              </a:solidFill>
              <a:latin typeface="Garamond"/>
              <a:cs typeface="Garamond"/>
            </a:endParaRPr>
          </a:p>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hard to imagine a topic for which you won’t easily find a range of instructional material, videos and openly available knowledge. And it is equally hard to avoid finding people who want to tell you more about a subject, or learn or research it with you.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Much of this would have been impossible ten years ago.</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hard to imagine a topic for which you won’t easily find a range of instructional material, videos and openly available knowledge. And it is equally hard to avoid finding people who want to tell you more about a subject, or learn or research it with you.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Much of this would have been impossible ten years ago.</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C7906-6ABB-6C44-8307-91D71C0D1DF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213AF14-184A-8D4A-9261-604FDD5BB534}" type="datetimeFigureOut">
              <a:rPr lang="en-US" smtClean="0"/>
              <a:pPr/>
              <a:t>11/9/09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213AF14-184A-8D4A-9261-604FDD5BB534}" type="datetimeFigureOut">
              <a:rPr lang="en-US" smtClean="0"/>
              <a:pPr/>
              <a:t>11/9/09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213AF14-184A-8D4A-9261-604FDD5BB534}" type="datetimeFigureOut">
              <a:rPr lang="en-US" smtClean="0"/>
              <a:pPr/>
              <a:t>11/9/09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213AF14-184A-8D4A-9261-604FDD5BB534}" type="datetimeFigureOut">
              <a:rPr lang="en-US" smtClean="0"/>
              <a:pPr/>
              <a:t>11/9/09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213AF14-184A-8D4A-9261-604FDD5BB534}" type="datetimeFigureOut">
              <a:rPr lang="en-US" smtClean="0"/>
              <a:pPr/>
              <a:t>11/9/09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213AF14-184A-8D4A-9261-604FDD5BB534}" type="datetimeFigureOut">
              <a:rPr lang="en-US" smtClean="0"/>
              <a:pPr/>
              <a:t>11/9/09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213AF14-184A-8D4A-9261-604FDD5BB534}" type="datetimeFigureOut">
              <a:rPr lang="en-US" smtClean="0"/>
              <a:pPr/>
              <a:t>11/9/09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213AF14-184A-8D4A-9261-604FDD5BB534}" type="datetimeFigureOut">
              <a:rPr lang="en-US" smtClean="0"/>
              <a:pPr/>
              <a:t>11/9/09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3AF14-184A-8D4A-9261-604FDD5BB534}" type="datetimeFigureOut">
              <a:rPr lang="en-US" smtClean="0"/>
              <a:pPr/>
              <a:t>11/9/09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213AF14-184A-8D4A-9261-604FDD5BB534}" type="datetimeFigureOut">
              <a:rPr lang="en-US" smtClean="0"/>
              <a:pPr/>
              <a:t>11/9/09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213AF14-184A-8D4A-9261-604FDD5BB534}" type="datetimeFigureOut">
              <a:rPr lang="en-US" smtClean="0"/>
              <a:pPr/>
              <a:t>11/9/09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C6AEB-3D26-5E4D-9D80-97AD9DA45F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3AF14-184A-8D4A-9261-604FDD5BB534}" type="datetimeFigureOut">
              <a:rPr lang="en-US" smtClean="0"/>
              <a:pPr/>
              <a:t>11/9/09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EB-3D26-5E4D-9D80-97AD9DA45F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pic>
        <p:nvPicPr>
          <p:cNvPr id="5" name="Picture 4" descr="Picture 7.png"/>
          <p:cNvPicPr>
            <a:picLocks noChangeAspect="1"/>
          </p:cNvPicPr>
          <p:nvPr/>
        </p:nvPicPr>
        <p:blipFill>
          <a:blip r:embed="rId3"/>
          <a:stretch>
            <a:fillRect/>
          </a:stretch>
        </p:blipFill>
        <p:spPr>
          <a:xfrm>
            <a:off x="0" y="634407"/>
            <a:ext cx="9144000" cy="5615101"/>
          </a:xfrm>
          <a:prstGeom prst="rect">
            <a:avLst/>
          </a:prstGeom>
        </p:spPr>
      </p:pic>
      <p:pic>
        <p:nvPicPr>
          <p:cNvPr id="6" name="Picture 5" descr="Picture 8.png"/>
          <p:cNvPicPr>
            <a:picLocks noChangeAspect="1"/>
          </p:cNvPicPr>
          <p:nvPr/>
        </p:nvPicPr>
        <p:blipFill>
          <a:blip r:embed="rId4"/>
          <a:stretch>
            <a:fillRect/>
          </a:stretch>
        </p:blipFill>
        <p:spPr>
          <a:xfrm>
            <a:off x="4677504" y="5347661"/>
            <a:ext cx="3339682" cy="8888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2.png"/>
          <p:cNvPicPr>
            <a:picLocks noChangeAspect="1"/>
          </p:cNvPicPr>
          <p:nvPr/>
        </p:nvPicPr>
        <p:blipFill>
          <a:blip r:embed="rId2"/>
          <a:stretch>
            <a:fillRect/>
          </a:stretch>
        </p:blipFill>
        <p:spPr>
          <a:xfrm>
            <a:off x="-12959" y="459658"/>
            <a:ext cx="9144000" cy="59386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3.png"/>
          <p:cNvPicPr>
            <a:picLocks noGrp="1" noChangeAspect="1"/>
          </p:cNvPicPr>
          <p:nvPr>
            <p:ph idx="1"/>
          </p:nvPr>
        </p:nvPicPr>
        <p:blipFill>
          <a:blip r:embed="rId2"/>
          <a:srcRect l="-12558" r="-12558"/>
          <a:stretch>
            <a:fillRect/>
          </a:stretch>
        </p:blipFill>
        <p:spPr>
          <a:xfrm>
            <a:off x="-1537402" y="274638"/>
            <a:ext cx="11970587" cy="658336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9.png"/>
          <p:cNvPicPr>
            <a:picLocks noGrp="1" noChangeAspect="1"/>
          </p:cNvPicPr>
          <p:nvPr>
            <p:ph idx="1"/>
          </p:nvPr>
        </p:nvPicPr>
        <p:blipFill>
          <a:blip r:embed="rId3"/>
          <a:srcRect l="-7607" r="-7607"/>
          <a:stretch>
            <a:fillRect/>
          </a:stretch>
        </p:blipFill>
        <p:spPr>
          <a:xfrm>
            <a:off x="-778207" y="557192"/>
            <a:ext cx="11456817" cy="630080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38425" y="650219"/>
            <a:ext cx="3899101" cy="5475944"/>
          </a:xfrm>
          <a:prstGeom prst="rect">
            <a:avLst/>
          </a:prstGeom>
        </p:spPr>
      </p:pic>
      <p:sp>
        <p:nvSpPr>
          <p:cNvPr id="7" name="TextBox 6"/>
          <p:cNvSpPr txBox="1"/>
          <p:nvPr/>
        </p:nvSpPr>
        <p:spPr>
          <a:xfrm>
            <a:off x="0" y="1600200"/>
            <a:ext cx="8837850" cy="923330"/>
          </a:xfrm>
          <a:prstGeom prst="rect">
            <a:avLst/>
          </a:prstGeom>
          <a:solidFill>
            <a:schemeClr val="tx1">
              <a:alpha val="66000"/>
            </a:schemeClr>
          </a:solidFill>
        </p:spPr>
        <p:txBody>
          <a:bodyPr wrap="square" rtlCol="0">
            <a:spAutoFit/>
          </a:bodyPr>
          <a:lstStyle/>
          <a:p>
            <a:pPr algn="r"/>
            <a:r>
              <a:rPr lang="en-US" sz="5400" dirty="0" smtClean="0">
                <a:solidFill>
                  <a:srgbClr val="FFFF00"/>
                </a:solidFill>
                <a:latin typeface="Garamond"/>
                <a:cs typeface="Garamond"/>
              </a:rPr>
              <a:t>Why technology helps learning</a:t>
            </a:r>
            <a:endParaRPr lang="en-US" sz="5400" dirty="0">
              <a:solidFill>
                <a:srgbClr val="FFFF00"/>
              </a:solidFill>
              <a:latin typeface="Garamond"/>
              <a:cs typeface="Garamond"/>
            </a:endParaRPr>
          </a:p>
        </p:txBody>
      </p:sp>
      <p:sp>
        <p:nvSpPr>
          <p:cNvPr id="8" name="TextBox 7"/>
          <p:cNvSpPr txBox="1"/>
          <p:nvPr/>
        </p:nvSpPr>
        <p:spPr>
          <a:xfrm>
            <a:off x="0" y="3071036"/>
            <a:ext cx="7840028" cy="1938992"/>
          </a:xfrm>
          <a:prstGeom prst="rect">
            <a:avLst/>
          </a:prstGeom>
          <a:solidFill>
            <a:schemeClr val="tx1">
              <a:alpha val="66000"/>
            </a:schemeClr>
          </a:solidFill>
        </p:spPr>
        <p:txBody>
          <a:bodyPr wrap="square" rtlCol="0">
            <a:spAutoFit/>
          </a:bodyPr>
          <a:lstStyle/>
          <a:p>
            <a:pPr lvl="1">
              <a:buFont typeface="Arial"/>
              <a:buChar char="•"/>
            </a:pPr>
            <a:r>
              <a:rPr lang="en-US" sz="4000" dirty="0" smtClean="0">
                <a:solidFill>
                  <a:srgbClr val="FFFF00"/>
                </a:solidFill>
                <a:latin typeface="Garamond"/>
                <a:cs typeface="Garamond"/>
              </a:rPr>
              <a:t>Collaboration</a:t>
            </a:r>
          </a:p>
          <a:p>
            <a:pPr lvl="1">
              <a:buFont typeface="Arial"/>
              <a:buChar char="•"/>
            </a:pPr>
            <a:r>
              <a:rPr lang="en-US" sz="4000" dirty="0" smtClean="0">
                <a:solidFill>
                  <a:srgbClr val="FFFF00"/>
                </a:solidFill>
                <a:latin typeface="Garamond"/>
                <a:cs typeface="Garamond"/>
              </a:rPr>
              <a:t>Availability of information</a:t>
            </a:r>
          </a:p>
          <a:p>
            <a:pPr lvl="1">
              <a:buFont typeface="Arial"/>
              <a:buChar char="•"/>
            </a:pPr>
            <a:r>
              <a:rPr lang="en-US" sz="4000" dirty="0" smtClean="0">
                <a:solidFill>
                  <a:srgbClr val="FFFF00"/>
                </a:solidFill>
                <a:latin typeface="Garamond"/>
                <a:cs typeface="Garamond"/>
              </a:rPr>
              <a:t>People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38425" y="650219"/>
            <a:ext cx="3899101" cy="5475944"/>
          </a:xfrm>
          <a:prstGeom prst="rect">
            <a:avLst/>
          </a:prstGeom>
        </p:spPr>
      </p:pic>
      <p:sp>
        <p:nvSpPr>
          <p:cNvPr id="2" name="Title 1"/>
          <p:cNvSpPr>
            <a:spLocks noGrp="1"/>
          </p:cNvSpPr>
          <p:nvPr>
            <p:ph type="title"/>
          </p:nvPr>
        </p:nvSpPr>
        <p:spPr/>
        <p:txBody>
          <a:bodyPr/>
          <a:lstStyle/>
          <a:p>
            <a:r>
              <a:rPr lang="en-US" dirty="0" smtClean="0"/>
              <a:t>Not just a threat</a:t>
            </a:r>
            <a:endParaRPr lang="en-US" dirty="0"/>
          </a:p>
        </p:txBody>
      </p:sp>
      <p:sp>
        <p:nvSpPr>
          <p:cNvPr id="3" name="Content Placeholder 2"/>
          <p:cNvSpPr>
            <a:spLocks noGrp="1"/>
          </p:cNvSpPr>
          <p:nvPr>
            <p:ph idx="1"/>
          </p:nvPr>
        </p:nvSpPr>
        <p:spPr/>
        <p:txBody>
          <a:bodyPr/>
          <a:lstStyle/>
          <a:p>
            <a:pPr>
              <a:buNone/>
            </a:pPr>
            <a:endParaRPr lang="en-US" dirty="0" smtClean="0"/>
          </a:p>
        </p:txBody>
      </p:sp>
      <p:sp>
        <p:nvSpPr>
          <p:cNvPr id="6" name="TextBox 5"/>
          <p:cNvSpPr txBox="1"/>
          <p:nvPr/>
        </p:nvSpPr>
        <p:spPr>
          <a:xfrm>
            <a:off x="0" y="1600200"/>
            <a:ext cx="6177170" cy="923330"/>
          </a:xfrm>
          <a:prstGeom prst="rect">
            <a:avLst/>
          </a:prstGeom>
          <a:solidFill>
            <a:schemeClr val="tx1">
              <a:alpha val="66000"/>
            </a:schemeClr>
          </a:solidFill>
        </p:spPr>
        <p:txBody>
          <a:bodyPr wrap="square" rtlCol="0">
            <a:spAutoFit/>
          </a:bodyPr>
          <a:lstStyle/>
          <a:p>
            <a:pPr algn="r"/>
            <a:r>
              <a:rPr lang="en-US" sz="5400" dirty="0" smtClean="0">
                <a:solidFill>
                  <a:srgbClr val="FFFF00"/>
                </a:solidFill>
                <a:latin typeface="Garamond"/>
                <a:cs typeface="Garamond"/>
              </a:rPr>
              <a:t>It’s not just a threat</a:t>
            </a:r>
            <a:endParaRPr lang="en-US" sz="5400" dirty="0">
              <a:solidFill>
                <a:srgbClr val="FFFF00"/>
              </a:solidFill>
              <a:latin typeface="Garamond"/>
              <a:cs typeface="Garamond"/>
            </a:endParaRPr>
          </a:p>
        </p:txBody>
      </p:sp>
      <p:sp>
        <p:nvSpPr>
          <p:cNvPr id="7" name="TextBox 6"/>
          <p:cNvSpPr txBox="1"/>
          <p:nvPr/>
        </p:nvSpPr>
        <p:spPr>
          <a:xfrm>
            <a:off x="0" y="3071036"/>
            <a:ext cx="7840028" cy="707886"/>
          </a:xfrm>
          <a:prstGeom prst="rect">
            <a:avLst/>
          </a:prstGeom>
          <a:solidFill>
            <a:schemeClr val="tx1">
              <a:alpha val="66000"/>
            </a:schemeClr>
          </a:solidFill>
        </p:spPr>
        <p:txBody>
          <a:bodyPr wrap="square" rtlCol="0">
            <a:spAutoFit/>
          </a:bodyPr>
          <a:lstStyle/>
          <a:p>
            <a:pPr lvl="1">
              <a:buFont typeface="Arial"/>
              <a:buChar char="•"/>
            </a:pPr>
            <a:r>
              <a:rPr lang="en-US" sz="4000" dirty="0" err="1" smtClean="0">
                <a:solidFill>
                  <a:srgbClr val="FFFF00"/>
                </a:solidFill>
                <a:latin typeface="Garamond"/>
                <a:cs typeface="Garamond"/>
              </a:rPr>
              <a:t>Emphasising</a:t>
            </a:r>
            <a:r>
              <a:rPr lang="en-US" sz="4000" dirty="0" smtClean="0">
                <a:solidFill>
                  <a:srgbClr val="FFFF00"/>
                </a:solidFill>
                <a:latin typeface="Garamond"/>
                <a:cs typeface="Garamond"/>
              </a:rPr>
              <a:t> value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38425" y="650219"/>
            <a:ext cx="3899101" cy="5475944"/>
          </a:xfrm>
          <a:prstGeom prst="rect">
            <a:avLst/>
          </a:prstGeom>
        </p:spPr>
      </p:pic>
      <p:sp>
        <p:nvSpPr>
          <p:cNvPr id="2" name="Title 1"/>
          <p:cNvSpPr>
            <a:spLocks noGrp="1"/>
          </p:cNvSpPr>
          <p:nvPr>
            <p:ph type="title"/>
          </p:nvPr>
        </p:nvSpPr>
        <p:spPr/>
        <p:txBody>
          <a:bodyPr/>
          <a:lstStyle/>
          <a:p>
            <a:r>
              <a:rPr lang="en-US" dirty="0" smtClean="0"/>
              <a:t>Not just a threat</a:t>
            </a:r>
            <a:endParaRPr lang="en-US" dirty="0"/>
          </a:p>
        </p:txBody>
      </p:sp>
      <p:sp>
        <p:nvSpPr>
          <p:cNvPr id="6" name="TextBox 5"/>
          <p:cNvSpPr txBox="1"/>
          <p:nvPr/>
        </p:nvSpPr>
        <p:spPr>
          <a:xfrm>
            <a:off x="0" y="1600200"/>
            <a:ext cx="6177170" cy="923330"/>
          </a:xfrm>
          <a:prstGeom prst="rect">
            <a:avLst/>
          </a:prstGeom>
          <a:solidFill>
            <a:schemeClr val="tx1">
              <a:alpha val="66000"/>
            </a:schemeClr>
          </a:solidFill>
        </p:spPr>
        <p:txBody>
          <a:bodyPr wrap="square" rtlCol="0">
            <a:spAutoFit/>
          </a:bodyPr>
          <a:lstStyle/>
          <a:p>
            <a:pPr algn="r"/>
            <a:r>
              <a:rPr lang="en-US" sz="5400" dirty="0" smtClean="0">
                <a:solidFill>
                  <a:srgbClr val="FFFF00"/>
                </a:solidFill>
                <a:latin typeface="Garamond"/>
                <a:cs typeface="Garamond"/>
              </a:rPr>
              <a:t>It’s not just a threat</a:t>
            </a:r>
            <a:endParaRPr lang="en-US" sz="5400" dirty="0">
              <a:solidFill>
                <a:srgbClr val="FFFF00"/>
              </a:solidFill>
              <a:latin typeface="Garamond"/>
              <a:cs typeface="Garamond"/>
            </a:endParaRPr>
          </a:p>
        </p:txBody>
      </p:sp>
      <p:sp>
        <p:nvSpPr>
          <p:cNvPr id="7" name="TextBox 6"/>
          <p:cNvSpPr txBox="1"/>
          <p:nvPr/>
        </p:nvSpPr>
        <p:spPr>
          <a:xfrm>
            <a:off x="0" y="3071036"/>
            <a:ext cx="7840028" cy="2554545"/>
          </a:xfrm>
          <a:prstGeom prst="rect">
            <a:avLst/>
          </a:prstGeom>
          <a:solidFill>
            <a:schemeClr val="tx1">
              <a:alpha val="66000"/>
            </a:schemeClr>
          </a:solidFill>
        </p:spPr>
        <p:txBody>
          <a:bodyPr wrap="square" rtlCol="0">
            <a:spAutoFit/>
          </a:bodyPr>
          <a:lstStyle/>
          <a:p>
            <a:pPr lvl="1">
              <a:buFont typeface="Arial"/>
              <a:buChar char="•"/>
            </a:pPr>
            <a:r>
              <a:rPr lang="en-US" sz="4000" dirty="0" err="1" smtClean="0">
                <a:solidFill>
                  <a:srgbClr val="FFFF00"/>
                </a:solidFill>
                <a:latin typeface="Garamond"/>
                <a:cs typeface="Garamond"/>
              </a:rPr>
              <a:t>Emphasising</a:t>
            </a:r>
            <a:r>
              <a:rPr lang="en-US" sz="4000" dirty="0" smtClean="0">
                <a:solidFill>
                  <a:srgbClr val="FFFF00"/>
                </a:solidFill>
                <a:latin typeface="Garamond"/>
                <a:cs typeface="Garamond"/>
              </a:rPr>
              <a:t> value</a:t>
            </a:r>
          </a:p>
          <a:p>
            <a:pPr lvl="2">
              <a:buFont typeface="Arial"/>
              <a:buChar char="•"/>
            </a:pPr>
            <a:r>
              <a:rPr lang="en-US" sz="4000" dirty="0" smtClean="0">
                <a:solidFill>
                  <a:srgbClr val="FFFF00"/>
                </a:solidFill>
                <a:latin typeface="Garamond"/>
                <a:cs typeface="Garamond"/>
              </a:rPr>
              <a:t>Affiliation and status</a:t>
            </a:r>
          </a:p>
          <a:p>
            <a:pPr lvl="2">
              <a:buFont typeface="Arial"/>
              <a:buChar char="•"/>
            </a:pPr>
            <a:r>
              <a:rPr lang="en-US" sz="4000" dirty="0" smtClean="0">
                <a:solidFill>
                  <a:srgbClr val="FFFF00"/>
                </a:solidFill>
                <a:latin typeface="Garamond"/>
                <a:cs typeface="Garamond"/>
              </a:rPr>
              <a:t>Accreditation</a:t>
            </a:r>
          </a:p>
          <a:p>
            <a:pPr lvl="2">
              <a:buFont typeface="Arial"/>
              <a:buChar char="•"/>
            </a:pPr>
            <a:r>
              <a:rPr lang="en-US" sz="4000" dirty="0" smtClean="0">
                <a:solidFill>
                  <a:srgbClr val="FFFF00"/>
                </a:solidFill>
                <a:latin typeface="Garamond"/>
                <a:cs typeface="Garamond"/>
              </a:rPr>
              <a:t>Authority</a:t>
            </a:r>
            <a:endParaRPr lang="en-US" sz="4000" dirty="0" smtClean="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1600200"/>
            <a:ext cx="5883261" cy="1015663"/>
          </a:xfrm>
          <a:prstGeom prst="rect">
            <a:avLst/>
          </a:prstGeom>
          <a:solidFill>
            <a:schemeClr val="tx1">
              <a:alpha val="66000"/>
            </a:schemeClr>
          </a:solidFill>
        </p:spPr>
        <p:txBody>
          <a:bodyPr wrap="square" rtlCol="0">
            <a:spAutoFit/>
          </a:bodyPr>
          <a:lstStyle/>
          <a:p>
            <a:pPr algn="r"/>
            <a:r>
              <a:rPr lang="en-US" sz="6000" dirty="0" smtClean="0">
                <a:solidFill>
                  <a:srgbClr val="FFFF00"/>
                </a:solidFill>
                <a:latin typeface="Garamond"/>
                <a:cs typeface="Garamond"/>
              </a:rPr>
              <a:t>Questions for you</a:t>
            </a:r>
            <a:endParaRPr lang="en-US" sz="6000" dirty="0">
              <a:solidFill>
                <a:srgbClr val="FFFF00"/>
              </a:solidFill>
              <a:latin typeface="Garamond"/>
              <a:cs typeface="Garamond"/>
            </a:endParaRPr>
          </a:p>
        </p:txBody>
      </p:sp>
      <p:sp>
        <p:nvSpPr>
          <p:cNvPr id="5" name="TextBox 4"/>
          <p:cNvSpPr txBox="1"/>
          <p:nvPr/>
        </p:nvSpPr>
        <p:spPr>
          <a:xfrm>
            <a:off x="-1" y="3071036"/>
            <a:ext cx="4587388" cy="1938992"/>
          </a:xfrm>
          <a:prstGeom prst="rect">
            <a:avLst/>
          </a:prstGeom>
          <a:solidFill>
            <a:schemeClr val="tx1">
              <a:alpha val="66000"/>
            </a:schemeClr>
          </a:solidFill>
        </p:spPr>
        <p:txBody>
          <a:bodyPr wrap="square" rtlCol="0">
            <a:spAutoFit/>
          </a:bodyPr>
          <a:lstStyle/>
          <a:p>
            <a:pPr lvl="1">
              <a:buFont typeface="Arial"/>
              <a:buChar char="•"/>
            </a:pPr>
            <a:r>
              <a:rPr lang="en-US" sz="4000" dirty="0" smtClean="0">
                <a:solidFill>
                  <a:srgbClr val="FFFF00"/>
                </a:solidFill>
                <a:latin typeface="Garamond"/>
                <a:cs typeface="Garamond"/>
              </a:rPr>
              <a:t>What’s missing?</a:t>
            </a:r>
          </a:p>
          <a:p>
            <a:pPr lvl="1">
              <a:buFont typeface="Arial"/>
              <a:buChar char="•"/>
            </a:pPr>
            <a:r>
              <a:rPr lang="en-US" sz="4000" dirty="0" smtClean="0">
                <a:solidFill>
                  <a:srgbClr val="FFFF00"/>
                </a:solidFill>
                <a:latin typeface="Garamond"/>
                <a:cs typeface="Garamond"/>
              </a:rPr>
              <a:t>What’s wrong?</a:t>
            </a:r>
          </a:p>
          <a:p>
            <a:pPr lvl="1">
              <a:buFont typeface="Arial"/>
              <a:buChar char="•"/>
            </a:pPr>
            <a:r>
              <a:rPr lang="en-US" sz="4000" dirty="0" smtClean="0">
                <a:solidFill>
                  <a:srgbClr val="FFFF00"/>
                </a:solidFill>
                <a:latin typeface="Garamond"/>
                <a:cs typeface="Garamond"/>
              </a:rPr>
              <a:t>What’s useful?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1600200"/>
            <a:ext cx="8724789" cy="1938992"/>
          </a:xfrm>
          <a:prstGeom prst="rect">
            <a:avLst/>
          </a:prstGeom>
          <a:solidFill>
            <a:schemeClr val="tx1">
              <a:alpha val="53000"/>
            </a:schemeClr>
          </a:solidFill>
        </p:spPr>
        <p:txBody>
          <a:bodyPr wrap="none" rtlCol="0">
            <a:spAutoFit/>
          </a:bodyPr>
          <a:lstStyle/>
          <a:p>
            <a:r>
              <a:rPr lang="en-US" sz="6000" dirty="0" smtClean="0">
                <a:solidFill>
                  <a:srgbClr val="FFFF00"/>
                </a:solidFill>
                <a:latin typeface="Garamond"/>
                <a:cs typeface="Garamond"/>
              </a:rPr>
              <a:t>IMPROVING TEACHING</a:t>
            </a:r>
          </a:p>
          <a:p>
            <a:r>
              <a:rPr lang="en-US" sz="6000" dirty="0" smtClean="0">
                <a:solidFill>
                  <a:srgbClr val="FFFF00"/>
                </a:solidFill>
                <a:latin typeface="Garamond"/>
                <a:cs typeface="Garamond"/>
              </a:rPr>
              <a:t>AND LEARNING</a:t>
            </a:r>
            <a:endParaRPr lang="en-US" sz="6000" dirty="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0"/>
            <a:ext cx="9144000" cy="6858000"/>
          </a:xfrm>
          <a:prstGeom prst="rect">
            <a:avLst/>
          </a:prstGeom>
        </p:spPr>
      </p:pic>
      <p:sp>
        <p:nvSpPr>
          <p:cNvPr id="6" name="TextBox 5"/>
          <p:cNvSpPr txBox="1"/>
          <p:nvPr/>
        </p:nvSpPr>
        <p:spPr>
          <a:xfrm>
            <a:off x="0" y="2187424"/>
            <a:ext cx="7801151" cy="3170099"/>
          </a:xfrm>
          <a:prstGeom prst="rect">
            <a:avLst/>
          </a:prstGeom>
          <a:solidFill>
            <a:schemeClr val="tx1">
              <a:alpha val="58000"/>
            </a:schemeClr>
          </a:solidFill>
        </p:spPr>
        <p:txBody>
          <a:bodyPr wrap="square" rtlCol="0">
            <a:spAutoFit/>
          </a:bodyPr>
          <a:lstStyle/>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Teaching </a:t>
            </a:r>
            <a:r>
              <a:rPr lang="en-US" sz="2000" b="1" dirty="0" smtClean="0">
                <a:solidFill>
                  <a:srgbClr val="FFFF00"/>
                </a:solidFill>
                <a:latin typeface="Garamond"/>
                <a:cs typeface="Garamond"/>
              </a:rPr>
              <a:t>students to</a:t>
            </a:r>
            <a:r>
              <a:rPr lang="en-US" sz="2000" b="1" dirty="0" smtClean="0">
                <a:solidFill>
                  <a:srgbClr val="FFFF00"/>
                </a:solidFill>
                <a:latin typeface="Garamond"/>
                <a:cs typeface="Garamond"/>
              </a:rPr>
              <a:t> </a:t>
            </a:r>
            <a:r>
              <a:rPr lang="en-US" sz="2000" b="1" dirty="0" err="1" smtClean="0">
                <a:solidFill>
                  <a:srgbClr val="FFFF00"/>
                </a:solidFill>
                <a:latin typeface="Garamond"/>
                <a:cs typeface="Garamond"/>
              </a:rPr>
              <a:t>analyse</a:t>
            </a:r>
            <a:r>
              <a:rPr lang="en-US" sz="2000" b="1" dirty="0" smtClean="0">
                <a:solidFill>
                  <a:srgbClr val="FFFF00"/>
                </a:solidFill>
                <a:latin typeface="Garamond"/>
                <a:cs typeface="Garamond"/>
              </a:rPr>
              <a:t> information and work collaboratively</a:t>
            </a:r>
          </a:p>
          <a:p>
            <a:pPr marL="342900" indent="-342900">
              <a:buAutoNum type="arabicPeriod"/>
            </a:pPr>
            <a:r>
              <a:rPr lang="en-US" sz="2000" b="1" dirty="0" smtClean="0">
                <a:solidFill>
                  <a:srgbClr val="FFFF00"/>
                </a:solidFill>
                <a:latin typeface="Garamond"/>
                <a:cs typeface="Garamond"/>
              </a:rPr>
              <a:t>Putting lecture </a:t>
            </a:r>
            <a:r>
              <a:rPr lang="en-US" sz="2000" b="1" dirty="0" smtClean="0">
                <a:solidFill>
                  <a:srgbClr val="FFFF00"/>
                </a:solidFill>
                <a:latin typeface="Garamond"/>
                <a:cs typeface="Garamond"/>
              </a:rPr>
              <a:t>notes, podcasts and videos </a:t>
            </a:r>
            <a:r>
              <a:rPr lang="en-US" sz="2000" b="1" dirty="0" smtClean="0">
                <a:solidFill>
                  <a:srgbClr val="FFFF00"/>
                </a:solidFill>
                <a:latin typeface="Garamond"/>
                <a:cs typeface="Garamond"/>
              </a:rPr>
              <a:t>online</a:t>
            </a:r>
          </a:p>
          <a:p>
            <a:pPr marL="342900" indent="-342900">
              <a:buAutoNum type="arabicPeriod"/>
            </a:pPr>
            <a:r>
              <a:rPr lang="en-US" sz="2000" b="1" dirty="0" smtClean="0">
                <a:solidFill>
                  <a:srgbClr val="FFFF00"/>
                </a:solidFill>
                <a:latin typeface="Garamond"/>
                <a:cs typeface="Garamond"/>
              </a:rPr>
              <a:t>Providing more interactive </a:t>
            </a:r>
            <a:r>
              <a:rPr lang="en-US" sz="2000" b="1" dirty="0" smtClean="0">
                <a:solidFill>
                  <a:srgbClr val="FFFF00"/>
                </a:solidFill>
                <a:latin typeface="Garamond"/>
                <a:cs typeface="Garamond"/>
              </a:rPr>
              <a:t>teaching</a:t>
            </a:r>
          </a:p>
          <a:p>
            <a:pPr marL="342900" indent="-342900">
              <a:buAutoNum type="arabicPeriod"/>
            </a:pPr>
            <a:r>
              <a:rPr lang="en-US" sz="2000" b="1" dirty="0" smtClean="0">
                <a:solidFill>
                  <a:srgbClr val="FFFF00"/>
                </a:solidFill>
                <a:latin typeface="Garamond"/>
                <a:cs typeface="Garamond"/>
              </a:rPr>
              <a:t>More online ‘contact’ with students</a:t>
            </a: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Training staff and academics</a:t>
            </a:r>
          </a:p>
          <a:p>
            <a:pPr marL="342900" indent="-342900">
              <a:buAutoNum type="arabicPeriod"/>
            </a:pPr>
            <a:endParaRPr lang="en-US" sz="2000" b="1" dirty="0" smtClean="0">
              <a:solidFill>
                <a:srgbClr val="FFFF00"/>
              </a:solidFill>
              <a:latin typeface="Garamond"/>
              <a:cs typeface="Garamond"/>
            </a:endParaRPr>
          </a:p>
          <a:p>
            <a:pPr marL="342900" indent="-342900"/>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endParaRPr lang="en-US" sz="2000" b="1" dirty="0">
              <a:solidFill>
                <a:srgbClr val="FFFFFF"/>
              </a:solidFill>
              <a:latin typeface="Garamond"/>
              <a:cs typeface="Garamond"/>
            </a:endParaRPr>
          </a:p>
        </p:txBody>
      </p:sp>
      <p:sp>
        <p:nvSpPr>
          <p:cNvPr id="7" name="TextBox 6"/>
          <p:cNvSpPr txBox="1"/>
          <p:nvPr/>
        </p:nvSpPr>
        <p:spPr>
          <a:xfrm>
            <a:off x="0" y="969376"/>
            <a:ext cx="5714798" cy="1015663"/>
          </a:xfrm>
          <a:prstGeom prst="rect">
            <a:avLst/>
          </a:prstGeom>
          <a:solidFill>
            <a:schemeClr val="tx1">
              <a:alpha val="58000"/>
            </a:schemeClr>
          </a:solidFill>
        </p:spPr>
        <p:txBody>
          <a:bodyPr wrap="square" rtlCol="0">
            <a:spAutoFit/>
          </a:bodyPr>
          <a:lstStyle/>
          <a:p>
            <a:pPr marL="342900" indent="-342900"/>
            <a:r>
              <a:rPr lang="en-US" sz="4000" b="1" dirty="0" smtClean="0">
                <a:solidFill>
                  <a:srgbClr val="FFFF00"/>
                </a:solidFill>
                <a:latin typeface="Garamond"/>
                <a:cs typeface="Garamond"/>
              </a:rPr>
              <a:t>Priorities</a:t>
            </a:r>
          </a:p>
          <a:p>
            <a:pPr marL="342900" indent="-342900">
              <a:buAutoNum type="arabicPeriod"/>
            </a:pPr>
            <a:endParaRPr lang="en-US" sz="2000" b="1" dirty="0">
              <a:solidFill>
                <a:srgbClr val="FFFFFF"/>
              </a:solidFill>
              <a:latin typeface="Garamond"/>
              <a:cs typeface="Garamon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rgbClr val="D9C3A5">
                <a:tint val="50000"/>
                <a:satMod val="180000"/>
              </a:srgbClr>
            </a:duotone>
          </a:blip>
          <a:stretch>
            <a:fillRect/>
          </a:stretch>
        </p:blipFill>
        <p:spPr>
          <a:xfrm>
            <a:off x="0" y="0"/>
            <a:ext cx="9144000" cy="6858000"/>
          </a:xfrm>
          <a:prstGeom prst="rect">
            <a:avLst/>
          </a:prstGeom>
        </p:spPr>
      </p:pic>
      <p:sp>
        <p:nvSpPr>
          <p:cNvPr id="6" name="TextBox 5"/>
          <p:cNvSpPr txBox="1"/>
          <p:nvPr/>
        </p:nvSpPr>
        <p:spPr>
          <a:xfrm>
            <a:off x="0" y="2187424"/>
            <a:ext cx="6122189" cy="2246769"/>
          </a:xfrm>
          <a:prstGeom prst="rect">
            <a:avLst/>
          </a:prstGeom>
          <a:solidFill>
            <a:schemeClr val="tx1">
              <a:alpha val="58000"/>
            </a:schemeClr>
          </a:solidFill>
        </p:spPr>
        <p:txBody>
          <a:bodyPr wrap="none" rtlCol="0">
            <a:spAutoFit/>
          </a:bodyPr>
          <a:lstStyle/>
          <a:p>
            <a:pPr marL="342900" indent="-342900">
              <a:buAutoNum type="arabicPeriod"/>
            </a:pPr>
            <a:endParaRPr lang="en-US" sz="2000" b="1" smtClean="0">
              <a:solidFill>
                <a:srgbClr val="FFFF00"/>
              </a:solidFill>
              <a:latin typeface="Garamond"/>
              <a:cs typeface="Garamond"/>
            </a:endParaRPr>
          </a:p>
          <a:p>
            <a:pPr marL="342900" indent="-342900">
              <a:buAutoNum type="arabicPeriod"/>
            </a:pPr>
            <a:r>
              <a:rPr lang="en-US" sz="2000" b="1" smtClean="0">
                <a:solidFill>
                  <a:srgbClr val="FFFF00"/>
                </a:solidFill>
                <a:latin typeface="Garamond"/>
                <a:cs typeface="Garamond"/>
              </a:rPr>
              <a:t>Staff </a:t>
            </a:r>
            <a:r>
              <a:rPr lang="en-US" sz="2000" b="1" dirty="0" smtClean="0">
                <a:solidFill>
                  <a:srgbClr val="FFFF00"/>
                </a:solidFill>
                <a:latin typeface="Garamond"/>
                <a:cs typeface="Garamond"/>
              </a:rPr>
              <a:t>skills and awareness</a:t>
            </a:r>
          </a:p>
          <a:p>
            <a:pPr marL="342900" indent="-342900">
              <a:buAutoNum type="arabicPeriod"/>
            </a:pPr>
            <a:r>
              <a:rPr lang="en-US" sz="2000" b="1" dirty="0" smtClean="0">
                <a:solidFill>
                  <a:srgbClr val="FFFF00"/>
                </a:solidFill>
                <a:latin typeface="Garamond"/>
                <a:cs typeface="Garamond"/>
              </a:rPr>
              <a:t>Staff engagement and willingness to learn</a:t>
            </a:r>
          </a:p>
          <a:p>
            <a:pPr marL="342900" indent="-342900">
              <a:buAutoNum type="arabicPeriod"/>
            </a:pPr>
            <a:r>
              <a:rPr lang="en-US" sz="2000" b="1" dirty="0" smtClean="0">
                <a:solidFill>
                  <a:srgbClr val="FFFF00"/>
                </a:solidFill>
                <a:latin typeface="Garamond"/>
                <a:cs typeface="Garamond"/>
              </a:rPr>
              <a:t>There is a lack of institutional </a:t>
            </a:r>
            <a:r>
              <a:rPr lang="en-US" sz="2000" b="1" dirty="0" smtClean="0">
                <a:solidFill>
                  <a:srgbClr val="FFFF00"/>
                </a:solidFill>
                <a:latin typeface="Garamond"/>
                <a:cs typeface="Garamond"/>
              </a:rPr>
              <a:t>interest or leadership</a:t>
            </a:r>
          </a:p>
          <a:p>
            <a:pPr marL="342900" indent="-342900">
              <a:buAutoNum type="arabicPeriod"/>
            </a:pPr>
            <a:r>
              <a:rPr lang="en-US" sz="2000" b="1" dirty="0" smtClean="0">
                <a:solidFill>
                  <a:srgbClr val="FFFF00"/>
                </a:solidFill>
                <a:latin typeface="Garamond"/>
                <a:cs typeface="Garamond"/>
              </a:rPr>
              <a:t>A lack of resources to invest</a:t>
            </a: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It’s </a:t>
            </a:r>
            <a:r>
              <a:rPr lang="en-US" sz="2000" b="1" dirty="0" smtClean="0">
                <a:solidFill>
                  <a:srgbClr val="FFFF00"/>
                </a:solidFill>
                <a:latin typeface="Garamond"/>
                <a:cs typeface="Garamond"/>
              </a:rPr>
              <a:t>difficult </a:t>
            </a:r>
            <a:r>
              <a:rPr lang="en-US" sz="2000" b="1" dirty="0" smtClean="0">
                <a:solidFill>
                  <a:srgbClr val="FFFF00"/>
                </a:solidFill>
                <a:latin typeface="Garamond"/>
                <a:cs typeface="Garamond"/>
              </a:rPr>
              <a:t>to know </a:t>
            </a:r>
            <a:r>
              <a:rPr lang="en-US" sz="2000" b="1" dirty="0" smtClean="0">
                <a:solidFill>
                  <a:srgbClr val="FFFF00"/>
                </a:solidFill>
                <a:latin typeface="Garamond"/>
                <a:cs typeface="Garamond"/>
              </a:rPr>
              <a:t>when and what to </a:t>
            </a:r>
            <a:r>
              <a:rPr lang="en-US" sz="2000" b="1" dirty="0" smtClean="0">
                <a:solidFill>
                  <a:srgbClr val="FFFF00"/>
                </a:solidFill>
                <a:latin typeface="Garamond"/>
                <a:cs typeface="Garamond"/>
              </a:rPr>
              <a:t>change</a:t>
            </a:r>
          </a:p>
          <a:p>
            <a:pPr marL="342900" indent="-342900">
              <a:buAutoNum type="arabicPeriod"/>
            </a:pPr>
            <a:endParaRPr lang="en-US" sz="2000" b="1" dirty="0" smtClean="0">
              <a:solidFill>
                <a:srgbClr val="FFFF00"/>
              </a:solidFill>
              <a:latin typeface="Garamond"/>
              <a:cs typeface="Garamond"/>
            </a:endParaRPr>
          </a:p>
        </p:txBody>
      </p:sp>
      <p:sp>
        <p:nvSpPr>
          <p:cNvPr id="7" name="TextBox 6"/>
          <p:cNvSpPr txBox="1"/>
          <p:nvPr/>
        </p:nvSpPr>
        <p:spPr>
          <a:xfrm>
            <a:off x="-1" y="969376"/>
            <a:ext cx="8526842" cy="1015663"/>
          </a:xfrm>
          <a:prstGeom prst="rect">
            <a:avLst/>
          </a:prstGeom>
          <a:solidFill>
            <a:schemeClr val="tx1">
              <a:alpha val="58000"/>
            </a:schemeClr>
          </a:solidFill>
        </p:spPr>
        <p:txBody>
          <a:bodyPr wrap="square" rtlCol="0">
            <a:spAutoFit/>
          </a:bodyPr>
          <a:lstStyle/>
          <a:p>
            <a:pPr marL="342900" indent="-342900"/>
            <a:r>
              <a:rPr lang="en-US" sz="4000" b="1" dirty="0" smtClean="0">
                <a:solidFill>
                  <a:srgbClr val="FFFF00"/>
                </a:solidFill>
                <a:latin typeface="Garamond"/>
                <a:cs typeface="Garamond"/>
              </a:rPr>
              <a:t>Inhibitors and challenges</a:t>
            </a:r>
          </a:p>
          <a:p>
            <a:pPr marL="342900" indent="-342900">
              <a:buAutoNum type="arabicPeriod"/>
            </a:pPr>
            <a:endParaRPr lang="en-US" sz="2000" b="1" dirty="0">
              <a:solidFill>
                <a:srgbClr val="FFFFFF"/>
              </a:solidFill>
              <a:latin typeface="Garamond"/>
              <a:cs typeface="Garamon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97797" y="2291832"/>
            <a:ext cx="7301999" cy="1323439"/>
          </a:xfrm>
          <a:prstGeom prst="rect">
            <a:avLst/>
          </a:prstGeom>
          <a:noFill/>
        </p:spPr>
        <p:txBody>
          <a:bodyPr wrap="none" rtlCol="0">
            <a:spAutoFit/>
          </a:bodyPr>
          <a:lstStyle/>
          <a:p>
            <a:r>
              <a:rPr lang="en-US" sz="8000" u="sng" dirty="0" err="1" smtClean="0">
                <a:solidFill>
                  <a:schemeClr val="bg1"/>
                </a:solidFill>
                <a:latin typeface="Garamond"/>
                <a:cs typeface="Garamond"/>
              </a:rPr>
              <a:t>www.demos.co.uk</a:t>
            </a:r>
            <a:endParaRPr lang="en-US" sz="8000" u="sng" dirty="0">
              <a:solidFill>
                <a:schemeClr val="bg1"/>
              </a:solidFill>
              <a:latin typeface="Garamond"/>
              <a:cs typeface="Garamon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0100147"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0" y="1600200"/>
            <a:ext cx="8793919" cy="1938992"/>
          </a:xfrm>
          <a:prstGeom prst="rect">
            <a:avLst/>
          </a:prstGeom>
          <a:solidFill>
            <a:schemeClr val="tx1">
              <a:alpha val="53000"/>
            </a:schemeClr>
          </a:solidFill>
        </p:spPr>
        <p:txBody>
          <a:bodyPr wrap="none" rtlCol="0">
            <a:spAutoFit/>
          </a:bodyPr>
          <a:lstStyle/>
          <a:p>
            <a:r>
              <a:rPr lang="en-US" sz="6000" dirty="0" smtClean="0">
                <a:solidFill>
                  <a:srgbClr val="FFFF00"/>
                </a:solidFill>
                <a:latin typeface="Garamond"/>
                <a:cs typeface="Garamond"/>
              </a:rPr>
              <a:t>COMMUNICATION AND</a:t>
            </a:r>
          </a:p>
          <a:p>
            <a:r>
              <a:rPr lang="en-US" sz="6000" dirty="0" smtClean="0">
                <a:solidFill>
                  <a:srgbClr val="FFFF00"/>
                </a:solidFill>
                <a:latin typeface="Garamond"/>
                <a:cs typeface="Garamond"/>
              </a:rPr>
              <a:t>OPENNESS</a:t>
            </a:r>
            <a:endParaRPr lang="en-US" sz="6000" dirty="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D9C3A5">
                <a:tint val="50000"/>
                <a:satMod val="180000"/>
              </a:srgbClr>
            </a:duotone>
          </a:blip>
          <a:stretch>
            <a:fillRect/>
          </a:stretch>
        </p:blipFill>
        <p:spPr>
          <a:xfrm>
            <a:off x="0" y="0"/>
            <a:ext cx="10100147" cy="6858000"/>
          </a:xfrm>
          <a:prstGeom prst="rect">
            <a:avLst/>
          </a:prstGeom>
        </p:spPr>
      </p:pic>
      <p:sp>
        <p:nvSpPr>
          <p:cNvPr id="6" name="TextBox 5"/>
          <p:cNvSpPr txBox="1"/>
          <p:nvPr/>
        </p:nvSpPr>
        <p:spPr>
          <a:xfrm>
            <a:off x="-1" y="2187425"/>
            <a:ext cx="6744337" cy="2554545"/>
          </a:xfrm>
          <a:prstGeom prst="rect">
            <a:avLst/>
          </a:prstGeom>
          <a:solidFill>
            <a:schemeClr val="tx1">
              <a:alpha val="58000"/>
            </a:schemeClr>
          </a:solidFill>
        </p:spPr>
        <p:txBody>
          <a:bodyPr wrap="square" rtlCol="0">
            <a:spAutoFit/>
          </a:bodyPr>
          <a:lstStyle/>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Making </a:t>
            </a:r>
            <a:r>
              <a:rPr lang="en-US" sz="2000" b="1" dirty="0" smtClean="0">
                <a:solidFill>
                  <a:srgbClr val="FFFF00"/>
                </a:solidFill>
                <a:latin typeface="Garamond"/>
                <a:cs typeface="Garamond"/>
              </a:rPr>
              <a:t>research more freely </a:t>
            </a:r>
            <a:r>
              <a:rPr lang="en-US" sz="2000" b="1" dirty="0" smtClean="0">
                <a:solidFill>
                  <a:srgbClr val="FFFF00"/>
                </a:solidFill>
                <a:latin typeface="Garamond"/>
                <a:cs typeface="Garamond"/>
              </a:rPr>
              <a:t>available</a:t>
            </a:r>
          </a:p>
          <a:p>
            <a:pPr marL="342900" indent="-342900">
              <a:buAutoNum type="arabicPeriod"/>
            </a:pPr>
            <a:r>
              <a:rPr lang="en-US" sz="2000" b="1" dirty="0" smtClean="0">
                <a:solidFill>
                  <a:srgbClr val="FFFF00"/>
                </a:solidFill>
                <a:latin typeface="Garamond"/>
                <a:cs typeface="Garamond"/>
              </a:rPr>
              <a:t>‘</a:t>
            </a:r>
            <a:r>
              <a:rPr lang="en-US" sz="2000" b="1" dirty="0" err="1" smtClean="0">
                <a:solidFill>
                  <a:srgbClr val="FFFF00"/>
                </a:solidFill>
                <a:latin typeface="Garamond"/>
                <a:cs typeface="Garamond"/>
              </a:rPr>
              <a:t>Curation</a:t>
            </a:r>
            <a:r>
              <a:rPr lang="en-US" sz="2000" b="1" dirty="0" smtClean="0">
                <a:solidFill>
                  <a:srgbClr val="FFFF00"/>
                </a:solidFill>
                <a:latin typeface="Garamond"/>
                <a:cs typeface="Garamond"/>
              </a:rPr>
              <a:t>’ of research data</a:t>
            </a:r>
          </a:p>
          <a:p>
            <a:pPr marL="342900" indent="-342900">
              <a:buAutoNum type="arabicPeriod"/>
            </a:pPr>
            <a:r>
              <a:rPr lang="en-US" sz="2000" b="1" dirty="0" smtClean="0">
                <a:solidFill>
                  <a:srgbClr val="FFFF00"/>
                </a:solidFill>
                <a:latin typeface="Garamond"/>
                <a:cs typeface="Garamond"/>
              </a:rPr>
              <a:t>Openness with institutions’ data</a:t>
            </a:r>
          </a:p>
          <a:p>
            <a:pPr marL="342900" indent="-342900">
              <a:buAutoNum type="arabicPeriod"/>
            </a:pPr>
            <a:r>
              <a:rPr lang="en-US" sz="2000" b="1" dirty="0" smtClean="0">
                <a:solidFill>
                  <a:srgbClr val="FFFF00"/>
                </a:solidFill>
                <a:latin typeface="Garamond"/>
                <a:cs typeface="Garamond"/>
              </a:rPr>
              <a:t>Promoting shared resources</a:t>
            </a:r>
          </a:p>
          <a:p>
            <a:pPr marL="342900" indent="-342900">
              <a:buAutoNum type="arabicPeriod"/>
            </a:pPr>
            <a:r>
              <a:rPr lang="en-US" sz="2000" b="1" dirty="0" smtClean="0">
                <a:solidFill>
                  <a:srgbClr val="FFFF00"/>
                </a:solidFill>
                <a:latin typeface="Garamond"/>
                <a:cs typeface="Garamond"/>
              </a:rPr>
              <a:t>Understanding researchers’ / academics’ needs</a:t>
            </a:r>
            <a:endParaRPr lang="en-US" sz="2000" b="1" dirty="0" smtClean="0">
              <a:solidFill>
                <a:srgbClr val="FFFF00"/>
              </a:solidFill>
              <a:latin typeface="Garamond"/>
              <a:cs typeface="Garamond"/>
            </a:endParaRPr>
          </a:p>
          <a:p>
            <a:pPr marL="342900" indent="-342900"/>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p:txBody>
      </p:sp>
      <p:sp>
        <p:nvSpPr>
          <p:cNvPr id="8" name="TextBox 7"/>
          <p:cNvSpPr txBox="1"/>
          <p:nvPr/>
        </p:nvSpPr>
        <p:spPr>
          <a:xfrm>
            <a:off x="-1" y="969376"/>
            <a:ext cx="8526842" cy="1015663"/>
          </a:xfrm>
          <a:prstGeom prst="rect">
            <a:avLst/>
          </a:prstGeom>
          <a:solidFill>
            <a:schemeClr val="tx1">
              <a:alpha val="58000"/>
            </a:schemeClr>
          </a:solidFill>
        </p:spPr>
        <p:txBody>
          <a:bodyPr wrap="square" rtlCol="0">
            <a:spAutoFit/>
          </a:bodyPr>
          <a:lstStyle/>
          <a:p>
            <a:pPr marL="342900" indent="-342900"/>
            <a:r>
              <a:rPr lang="en-US" sz="4000" b="1" dirty="0" smtClean="0">
                <a:solidFill>
                  <a:srgbClr val="FFFF00"/>
                </a:solidFill>
                <a:latin typeface="Garamond"/>
                <a:cs typeface="Garamond"/>
              </a:rPr>
              <a:t>Priorities</a:t>
            </a:r>
          </a:p>
          <a:p>
            <a:pPr marL="342900" indent="-342900">
              <a:buAutoNum type="arabicPeriod"/>
            </a:pPr>
            <a:endParaRPr lang="en-US" sz="2000" b="1" dirty="0">
              <a:solidFill>
                <a:srgbClr val="FFFFFF"/>
              </a:solidFill>
              <a:latin typeface="Garamond"/>
              <a:cs typeface="Garamon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D9C3A5">
                <a:tint val="50000"/>
                <a:satMod val="180000"/>
              </a:srgbClr>
            </a:duotone>
          </a:blip>
          <a:stretch>
            <a:fillRect/>
          </a:stretch>
        </p:blipFill>
        <p:spPr>
          <a:xfrm>
            <a:off x="0" y="0"/>
            <a:ext cx="10100147" cy="6858000"/>
          </a:xfrm>
          <a:prstGeom prst="rect">
            <a:avLst/>
          </a:prstGeom>
        </p:spPr>
      </p:pic>
      <p:sp>
        <p:nvSpPr>
          <p:cNvPr id="6" name="TextBox 5"/>
          <p:cNvSpPr txBox="1"/>
          <p:nvPr/>
        </p:nvSpPr>
        <p:spPr>
          <a:xfrm>
            <a:off x="0" y="2187424"/>
            <a:ext cx="352981" cy="1631216"/>
          </a:xfrm>
          <a:prstGeom prst="rect">
            <a:avLst/>
          </a:prstGeom>
          <a:solidFill>
            <a:schemeClr val="tx1">
              <a:alpha val="58000"/>
            </a:schemeClr>
          </a:solidFill>
        </p:spPr>
        <p:txBody>
          <a:bodyPr wrap="none" rtlCol="0">
            <a:spAutoFit/>
          </a:bodyPr>
          <a:lstStyle/>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a:p>
            <a:pPr marL="342900" indent="-342900"/>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endParaRPr lang="en-US" sz="2000" b="1" dirty="0">
              <a:solidFill>
                <a:srgbClr val="FFFFFF"/>
              </a:solidFill>
              <a:latin typeface="Garamond"/>
              <a:cs typeface="Garamond"/>
            </a:endParaRPr>
          </a:p>
        </p:txBody>
      </p:sp>
      <p:sp>
        <p:nvSpPr>
          <p:cNvPr id="9" name="TextBox 8"/>
          <p:cNvSpPr txBox="1"/>
          <p:nvPr/>
        </p:nvSpPr>
        <p:spPr>
          <a:xfrm>
            <a:off x="-1" y="969376"/>
            <a:ext cx="8526842" cy="1015663"/>
          </a:xfrm>
          <a:prstGeom prst="rect">
            <a:avLst/>
          </a:prstGeom>
          <a:solidFill>
            <a:schemeClr val="tx1">
              <a:alpha val="58000"/>
            </a:schemeClr>
          </a:solidFill>
        </p:spPr>
        <p:txBody>
          <a:bodyPr wrap="square" rtlCol="0">
            <a:spAutoFit/>
          </a:bodyPr>
          <a:lstStyle/>
          <a:p>
            <a:pPr marL="342900" indent="-342900"/>
            <a:r>
              <a:rPr lang="en-US" sz="4000" b="1" dirty="0" smtClean="0">
                <a:solidFill>
                  <a:srgbClr val="FFFF00"/>
                </a:solidFill>
                <a:latin typeface="Garamond"/>
                <a:cs typeface="Garamond"/>
              </a:rPr>
              <a:t>Inhibitors and challenges</a:t>
            </a:r>
          </a:p>
          <a:p>
            <a:pPr marL="342900" indent="-342900">
              <a:buAutoNum type="arabicPeriod"/>
            </a:pPr>
            <a:endParaRPr lang="en-US" sz="2000" b="1" dirty="0">
              <a:solidFill>
                <a:srgbClr val="FFFFFF"/>
              </a:solidFill>
              <a:latin typeface="Garamond"/>
              <a:cs typeface="Garamond"/>
            </a:endParaRPr>
          </a:p>
        </p:txBody>
      </p:sp>
      <p:sp>
        <p:nvSpPr>
          <p:cNvPr id="10" name="TextBox 9"/>
          <p:cNvSpPr txBox="1"/>
          <p:nvPr/>
        </p:nvSpPr>
        <p:spPr>
          <a:xfrm>
            <a:off x="-1" y="2187425"/>
            <a:ext cx="6793655" cy="2862322"/>
          </a:xfrm>
          <a:prstGeom prst="rect">
            <a:avLst/>
          </a:prstGeom>
          <a:solidFill>
            <a:schemeClr val="tx1">
              <a:alpha val="58000"/>
            </a:schemeClr>
          </a:solidFill>
        </p:spPr>
        <p:txBody>
          <a:bodyPr wrap="square" rtlCol="0">
            <a:spAutoFit/>
          </a:bodyPr>
          <a:lstStyle/>
          <a:p>
            <a:pPr marL="342900" indent="-342900"/>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P</a:t>
            </a:r>
            <a:r>
              <a:rPr lang="en-US" sz="2000" b="1" dirty="0" smtClean="0">
                <a:solidFill>
                  <a:srgbClr val="FFFF00"/>
                </a:solidFill>
                <a:latin typeface="Garamond"/>
                <a:cs typeface="Garamond"/>
              </a:rPr>
              <a:t>ublishing business models are a problem</a:t>
            </a: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Lack of incentives for academics to be more open</a:t>
            </a:r>
          </a:p>
          <a:p>
            <a:pPr marL="342900" indent="-342900">
              <a:buAutoNum type="arabicPeriod"/>
            </a:pPr>
            <a:r>
              <a:rPr lang="en-US" sz="2000" b="1" dirty="0" smtClean="0">
                <a:solidFill>
                  <a:srgbClr val="FFFF00"/>
                </a:solidFill>
                <a:latin typeface="Garamond"/>
                <a:cs typeface="Garamond"/>
              </a:rPr>
              <a:t>Competition amongst institutions or academics</a:t>
            </a:r>
          </a:p>
          <a:p>
            <a:pPr marL="342900" indent="-342900">
              <a:buAutoNum type="arabicPeriod"/>
            </a:pPr>
            <a:r>
              <a:rPr lang="en-US" sz="2000" b="1" dirty="0" smtClean="0">
                <a:solidFill>
                  <a:srgbClr val="FFFF00"/>
                </a:solidFill>
                <a:latin typeface="Garamond"/>
                <a:cs typeface="Garamond"/>
              </a:rPr>
              <a:t>It’s hard to make the materials of a high enough quality</a:t>
            </a:r>
          </a:p>
          <a:p>
            <a:pPr marL="342900" indent="-342900">
              <a:buAutoNum type="arabicPeriod"/>
            </a:pPr>
            <a:r>
              <a:rPr lang="en-US" sz="2000" b="1" dirty="0" smtClean="0">
                <a:solidFill>
                  <a:srgbClr val="FFFF00"/>
                </a:solidFill>
                <a:latin typeface="Garamond"/>
                <a:cs typeface="Garamond"/>
              </a:rPr>
              <a:t>Dealing with feedback</a:t>
            </a:r>
          </a:p>
          <a:p>
            <a:pPr marL="342900" indent="-342900">
              <a:buAutoNum type="arabicPeriod"/>
            </a:pPr>
            <a:endParaRPr lang="en-US" sz="2000" b="1" dirty="0" smtClean="0">
              <a:solidFill>
                <a:srgbClr val="FFFF00"/>
              </a:solidFill>
              <a:latin typeface="Garamond"/>
              <a:cs typeface="Garamond"/>
            </a:endParaRPr>
          </a:p>
          <a:p>
            <a:pPr marL="342900" indent="-342900"/>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889279" cy="6858000"/>
          </a:xfrm>
          <a:prstGeom prst="rect">
            <a:avLst/>
          </a:prstGeom>
        </p:spPr>
      </p:pic>
      <p:sp>
        <p:nvSpPr>
          <p:cNvPr id="4" name="TextBox 3"/>
          <p:cNvSpPr txBox="1"/>
          <p:nvPr/>
        </p:nvSpPr>
        <p:spPr>
          <a:xfrm>
            <a:off x="0" y="1600200"/>
            <a:ext cx="5779271" cy="1938992"/>
          </a:xfrm>
          <a:prstGeom prst="rect">
            <a:avLst/>
          </a:prstGeom>
          <a:solidFill>
            <a:schemeClr val="tx1">
              <a:alpha val="53000"/>
            </a:schemeClr>
          </a:solidFill>
        </p:spPr>
        <p:txBody>
          <a:bodyPr wrap="none" rtlCol="0">
            <a:spAutoFit/>
          </a:bodyPr>
          <a:lstStyle/>
          <a:p>
            <a:r>
              <a:rPr lang="en-US" sz="6000" dirty="0" smtClean="0">
                <a:solidFill>
                  <a:srgbClr val="FFFF00"/>
                </a:solidFill>
                <a:latin typeface="Garamond"/>
                <a:cs typeface="Garamond"/>
              </a:rPr>
              <a:t>NEW KINDS OF</a:t>
            </a:r>
          </a:p>
          <a:p>
            <a:r>
              <a:rPr lang="en-US" sz="6000" dirty="0" smtClean="0">
                <a:solidFill>
                  <a:srgbClr val="FFFF00"/>
                </a:solidFill>
                <a:latin typeface="Garamond"/>
                <a:cs typeface="Garamond"/>
              </a:rPr>
              <a:t>PROVISION</a:t>
            </a:r>
            <a:endParaRPr lang="en-US" sz="6000" dirty="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889279" cy="6858000"/>
          </a:xfrm>
          <a:prstGeom prst="rect">
            <a:avLst/>
          </a:prstGeom>
        </p:spPr>
      </p:pic>
      <p:sp>
        <p:nvSpPr>
          <p:cNvPr id="6" name="TextBox 5"/>
          <p:cNvSpPr txBox="1"/>
          <p:nvPr/>
        </p:nvSpPr>
        <p:spPr>
          <a:xfrm>
            <a:off x="-1" y="969376"/>
            <a:ext cx="8526842" cy="1015663"/>
          </a:xfrm>
          <a:prstGeom prst="rect">
            <a:avLst/>
          </a:prstGeom>
          <a:solidFill>
            <a:schemeClr val="tx1">
              <a:alpha val="58000"/>
            </a:schemeClr>
          </a:solidFill>
        </p:spPr>
        <p:txBody>
          <a:bodyPr wrap="square" rtlCol="0">
            <a:spAutoFit/>
          </a:bodyPr>
          <a:lstStyle/>
          <a:p>
            <a:pPr marL="342900" indent="-342900"/>
            <a:r>
              <a:rPr lang="en-US" sz="4000" b="1" dirty="0" smtClean="0">
                <a:solidFill>
                  <a:srgbClr val="FFFF00"/>
                </a:solidFill>
                <a:latin typeface="Garamond"/>
                <a:cs typeface="Garamond"/>
              </a:rPr>
              <a:t>Priorities</a:t>
            </a:r>
          </a:p>
          <a:p>
            <a:pPr marL="342900" indent="-342900">
              <a:buAutoNum type="arabicPeriod"/>
            </a:pPr>
            <a:endParaRPr lang="en-US" sz="2000" b="1" dirty="0">
              <a:solidFill>
                <a:srgbClr val="FFFFFF"/>
              </a:solidFill>
              <a:latin typeface="Garamond"/>
              <a:cs typeface="Garamond"/>
            </a:endParaRPr>
          </a:p>
        </p:txBody>
      </p:sp>
      <p:sp>
        <p:nvSpPr>
          <p:cNvPr id="8" name="TextBox 7"/>
          <p:cNvSpPr txBox="1"/>
          <p:nvPr/>
        </p:nvSpPr>
        <p:spPr>
          <a:xfrm>
            <a:off x="0" y="2187425"/>
            <a:ext cx="7040248" cy="2862322"/>
          </a:xfrm>
          <a:prstGeom prst="rect">
            <a:avLst/>
          </a:prstGeom>
          <a:solidFill>
            <a:schemeClr val="tx1">
              <a:alpha val="58000"/>
            </a:schemeClr>
          </a:solidFill>
        </p:spPr>
        <p:txBody>
          <a:bodyPr wrap="square" rtlCol="0">
            <a:spAutoFit/>
          </a:bodyPr>
          <a:lstStyle/>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New, more flexible degree courses</a:t>
            </a: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Links with alternative providers like School of Everything</a:t>
            </a:r>
          </a:p>
          <a:p>
            <a:pPr marL="342900" indent="-342900">
              <a:buAutoNum type="arabicPeriod"/>
            </a:pPr>
            <a:r>
              <a:rPr lang="en-US" sz="2000" b="1" dirty="0" smtClean="0">
                <a:solidFill>
                  <a:srgbClr val="FFFF00"/>
                </a:solidFill>
                <a:latin typeface="Garamond"/>
                <a:cs typeface="Garamond"/>
              </a:rPr>
              <a:t>More purely online provision</a:t>
            </a:r>
          </a:p>
          <a:p>
            <a:pPr marL="342900" indent="-342900">
              <a:buAutoNum type="arabicPeriod"/>
            </a:pPr>
            <a:r>
              <a:rPr lang="en-US" sz="2000" b="1" dirty="0" smtClean="0">
                <a:solidFill>
                  <a:srgbClr val="FFFF00"/>
                </a:solidFill>
                <a:latin typeface="Garamond"/>
                <a:cs typeface="Garamond"/>
              </a:rPr>
              <a:t>Collaboration between institutions</a:t>
            </a:r>
          </a:p>
          <a:p>
            <a:pPr marL="342900" indent="-342900">
              <a:buFontTx/>
              <a:buAutoNum type="arabicPeriod"/>
            </a:pPr>
            <a:r>
              <a:rPr lang="en-US" sz="2000" b="1" dirty="0" smtClean="0">
                <a:solidFill>
                  <a:srgbClr val="FFFF00"/>
                </a:solidFill>
                <a:latin typeface="Garamond"/>
                <a:cs typeface="Garamond"/>
              </a:rPr>
              <a:t>Staff training in supporting new kinds of </a:t>
            </a:r>
            <a:r>
              <a:rPr lang="en-US" sz="2000" b="1" dirty="0" smtClean="0">
                <a:solidFill>
                  <a:srgbClr val="FFFF00"/>
                </a:solidFill>
                <a:latin typeface="Garamond"/>
                <a:cs typeface="Garamond"/>
              </a:rPr>
              <a:t>learning</a:t>
            </a:r>
          </a:p>
          <a:p>
            <a:pPr marL="342900" indent="-342900"/>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889279" cy="6858000"/>
          </a:xfrm>
          <a:prstGeom prst="rect">
            <a:avLst/>
          </a:prstGeom>
        </p:spPr>
      </p:pic>
      <p:sp>
        <p:nvSpPr>
          <p:cNvPr id="6" name="TextBox 5"/>
          <p:cNvSpPr txBox="1"/>
          <p:nvPr/>
        </p:nvSpPr>
        <p:spPr>
          <a:xfrm>
            <a:off x="-1" y="969376"/>
            <a:ext cx="8526842" cy="1015663"/>
          </a:xfrm>
          <a:prstGeom prst="rect">
            <a:avLst/>
          </a:prstGeom>
          <a:solidFill>
            <a:schemeClr val="tx1">
              <a:alpha val="58000"/>
            </a:schemeClr>
          </a:solidFill>
        </p:spPr>
        <p:txBody>
          <a:bodyPr wrap="square" rtlCol="0">
            <a:spAutoFit/>
          </a:bodyPr>
          <a:lstStyle/>
          <a:p>
            <a:pPr marL="342900" indent="-342900"/>
            <a:r>
              <a:rPr lang="en-US" sz="4000" b="1" dirty="0" smtClean="0">
                <a:solidFill>
                  <a:srgbClr val="FFFF00"/>
                </a:solidFill>
                <a:latin typeface="Garamond"/>
                <a:cs typeface="Garamond"/>
              </a:rPr>
              <a:t>Inhibitors and challenges</a:t>
            </a:r>
          </a:p>
          <a:p>
            <a:pPr marL="342900" indent="-342900">
              <a:buAutoNum type="arabicPeriod"/>
            </a:pPr>
            <a:endParaRPr lang="en-US" sz="2000" b="1" dirty="0">
              <a:solidFill>
                <a:srgbClr val="FFFFFF"/>
              </a:solidFill>
              <a:latin typeface="Garamond"/>
              <a:cs typeface="Garamond"/>
            </a:endParaRPr>
          </a:p>
        </p:txBody>
      </p:sp>
      <p:sp>
        <p:nvSpPr>
          <p:cNvPr id="4" name="TextBox 3"/>
          <p:cNvSpPr txBox="1"/>
          <p:nvPr/>
        </p:nvSpPr>
        <p:spPr>
          <a:xfrm>
            <a:off x="-1" y="2187425"/>
            <a:ext cx="8526842" cy="2554545"/>
          </a:xfrm>
          <a:prstGeom prst="rect">
            <a:avLst/>
          </a:prstGeom>
          <a:solidFill>
            <a:schemeClr val="tx1">
              <a:alpha val="58000"/>
            </a:schemeClr>
          </a:solidFill>
        </p:spPr>
        <p:txBody>
          <a:bodyPr wrap="square" rtlCol="0">
            <a:spAutoFit/>
          </a:bodyPr>
          <a:lstStyle/>
          <a:p>
            <a:pPr marL="457200" indent="-457200">
              <a:buFont typeface="+mj-lt"/>
              <a:buAutoNum type="arabicPeriod"/>
            </a:pPr>
            <a:endParaRPr lang="en-US" sz="2000" b="1" dirty="0" smtClean="0">
              <a:solidFill>
                <a:srgbClr val="FFFF00"/>
              </a:solidFill>
              <a:latin typeface="Garamond"/>
              <a:cs typeface="Garamond"/>
            </a:endParaRPr>
          </a:p>
          <a:p>
            <a:pPr marL="457200" indent="-457200">
              <a:buFont typeface="+mj-lt"/>
              <a:buAutoNum type="arabicPeriod"/>
            </a:pPr>
            <a:r>
              <a:rPr lang="en-US" sz="2000" b="1" dirty="0" smtClean="0">
                <a:solidFill>
                  <a:srgbClr val="FFFF00"/>
                </a:solidFill>
                <a:latin typeface="Garamond"/>
                <a:cs typeface="Garamond"/>
              </a:rPr>
              <a:t>The way formal higher education is funded mitigates against innovation</a:t>
            </a:r>
          </a:p>
          <a:p>
            <a:pPr marL="457200" indent="-457200">
              <a:buFont typeface="+mj-lt"/>
              <a:buAutoNum type="arabicPeriod"/>
            </a:pPr>
            <a:r>
              <a:rPr lang="en-US" sz="2000" b="1" dirty="0" smtClean="0">
                <a:solidFill>
                  <a:srgbClr val="FFFF00"/>
                </a:solidFill>
                <a:latin typeface="Garamond"/>
                <a:cs typeface="Garamond"/>
              </a:rPr>
              <a:t>We don’t know enough about what learners want</a:t>
            </a:r>
          </a:p>
          <a:p>
            <a:pPr marL="457200" indent="-457200">
              <a:buFont typeface="+mj-lt"/>
              <a:buAutoNum type="arabicPeriod"/>
            </a:pPr>
            <a:r>
              <a:rPr lang="en-US" sz="2000" b="1" dirty="0" smtClean="0">
                <a:solidFill>
                  <a:srgbClr val="FFFF00"/>
                </a:solidFill>
                <a:latin typeface="Garamond"/>
                <a:cs typeface="Garamond"/>
              </a:rPr>
              <a:t>It’s hard to balance online provision with face-to-face needs</a:t>
            </a:r>
          </a:p>
          <a:p>
            <a:pPr marL="457200" indent="-457200">
              <a:buFont typeface="+mj-lt"/>
              <a:buAutoNum type="arabicPeriod"/>
            </a:pPr>
            <a:r>
              <a:rPr lang="en-US" sz="2000" b="1" dirty="0" smtClean="0">
                <a:solidFill>
                  <a:srgbClr val="FFFF00"/>
                </a:solidFill>
                <a:latin typeface="Garamond"/>
                <a:cs typeface="Garamond"/>
              </a:rPr>
              <a:t>Universities should retain the current models of teaching provision</a:t>
            </a:r>
          </a:p>
          <a:p>
            <a:pPr marL="457200" indent="-457200">
              <a:buFont typeface="+mj-lt"/>
              <a:buAutoNum type="arabicPeriod"/>
            </a:pPr>
            <a:r>
              <a:rPr lang="en-US" sz="2000" b="1" dirty="0" smtClean="0">
                <a:solidFill>
                  <a:srgbClr val="FFFF00"/>
                </a:solidFill>
                <a:latin typeface="Garamond"/>
                <a:cs typeface="Garamond"/>
              </a:rPr>
              <a:t>Maintaining a pursuit of ‘widening participation’</a:t>
            </a:r>
          </a:p>
          <a:p>
            <a:pPr marL="457200" indent="-457200">
              <a:buFont typeface="+mj-lt"/>
              <a:buAutoNum type="arabicPeriod"/>
            </a:pPr>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958"/>
            <a:ext cx="9144000" cy="6858000"/>
          </a:xfrm>
          <a:prstGeom prst="rect">
            <a:avLst/>
          </a:prstGeom>
        </p:spPr>
      </p:pic>
      <p:sp>
        <p:nvSpPr>
          <p:cNvPr id="4" name="TextBox 3"/>
          <p:cNvSpPr txBox="1"/>
          <p:nvPr/>
        </p:nvSpPr>
        <p:spPr>
          <a:xfrm>
            <a:off x="0" y="1600200"/>
            <a:ext cx="5993949" cy="1938992"/>
          </a:xfrm>
          <a:prstGeom prst="rect">
            <a:avLst/>
          </a:prstGeom>
          <a:solidFill>
            <a:schemeClr val="tx1">
              <a:alpha val="53000"/>
            </a:schemeClr>
          </a:solidFill>
        </p:spPr>
        <p:txBody>
          <a:bodyPr wrap="none" rtlCol="0">
            <a:spAutoFit/>
          </a:bodyPr>
          <a:lstStyle/>
          <a:p>
            <a:r>
              <a:rPr lang="en-US" sz="6000" dirty="0" smtClean="0">
                <a:solidFill>
                  <a:srgbClr val="FFFF00"/>
                </a:solidFill>
                <a:latin typeface="Garamond"/>
                <a:cs typeface="Garamond"/>
              </a:rPr>
              <a:t>CATALYSTS FOR </a:t>
            </a:r>
          </a:p>
          <a:p>
            <a:r>
              <a:rPr lang="en-US" sz="6000" dirty="0" smtClean="0">
                <a:solidFill>
                  <a:srgbClr val="FFFF00"/>
                </a:solidFill>
                <a:latin typeface="Garamond"/>
                <a:cs typeface="Garamond"/>
              </a:rPr>
              <a:t>CHANGE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958"/>
            <a:ext cx="9144000" cy="6858000"/>
          </a:xfrm>
          <a:prstGeom prst="rect">
            <a:avLst/>
          </a:prstGeom>
        </p:spPr>
      </p:pic>
      <p:sp>
        <p:nvSpPr>
          <p:cNvPr id="3" name="TextBox 2"/>
          <p:cNvSpPr txBox="1"/>
          <p:nvPr/>
        </p:nvSpPr>
        <p:spPr>
          <a:xfrm>
            <a:off x="0" y="2187424"/>
            <a:ext cx="7173759" cy="2554545"/>
          </a:xfrm>
          <a:prstGeom prst="rect">
            <a:avLst/>
          </a:prstGeom>
          <a:solidFill>
            <a:schemeClr val="tx1">
              <a:alpha val="58000"/>
            </a:schemeClr>
          </a:solidFill>
        </p:spPr>
        <p:txBody>
          <a:bodyPr wrap="none" rtlCol="0">
            <a:spAutoFit/>
          </a:bodyPr>
          <a:lstStyle/>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r>
              <a:rPr lang="en-US" sz="2000" b="1" dirty="0" smtClean="0">
                <a:solidFill>
                  <a:srgbClr val="FFFF00"/>
                </a:solidFill>
                <a:latin typeface="Garamond"/>
                <a:cs typeface="Garamond"/>
              </a:rPr>
              <a:t>Staff </a:t>
            </a:r>
            <a:r>
              <a:rPr lang="en-US" sz="2000" b="1" dirty="0" smtClean="0">
                <a:solidFill>
                  <a:srgbClr val="FFFF00"/>
                </a:solidFill>
                <a:latin typeface="Garamond"/>
                <a:cs typeface="Garamond"/>
              </a:rPr>
              <a:t>training and </a:t>
            </a:r>
            <a:r>
              <a:rPr lang="en-US" sz="2000" b="1" dirty="0" smtClean="0">
                <a:solidFill>
                  <a:srgbClr val="FFFF00"/>
                </a:solidFill>
                <a:latin typeface="Garamond"/>
                <a:cs typeface="Garamond"/>
              </a:rPr>
              <a:t>support</a:t>
            </a:r>
          </a:p>
          <a:p>
            <a:pPr marL="342900" indent="-342900">
              <a:buAutoNum type="arabicPeriod"/>
            </a:pPr>
            <a:r>
              <a:rPr lang="en-US" sz="2000" b="1" dirty="0" smtClean="0">
                <a:solidFill>
                  <a:srgbClr val="FFFF00"/>
                </a:solidFill>
                <a:latin typeface="Garamond"/>
                <a:cs typeface="Garamond"/>
              </a:rPr>
              <a:t>Supporting collaborative research platforms</a:t>
            </a:r>
          </a:p>
          <a:p>
            <a:pPr marL="342900" indent="-342900">
              <a:buAutoNum type="arabicPeriod"/>
            </a:pPr>
            <a:r>
              <a:rPr lang="en-US" sz="2000" b="1" dirty="0" smtClean="0">
                <a:solidFill>
                  <a:srgbClr val="FFFF00"/>
                </a:solidFill>
                <a:latin typeface="Garamond"/>
                <a:cs typeface="Garamond"/>
              </a:rPr>
              <a:t>A greater recognition of and status for high quality teaching</a:t>
            </a:r>
          </a:p>
          <a:p>
            <a:pPr marL="342900" indent="-342900">
              <a:buAutoNum type="arabicPeriod"/>
            </a:pPr>
            <a:r>
              <a:rPr lang="en-US" sz="2000" b="1" dirty="0" smtClean="0">
                <a:solidFill>
                  <a:srgbClr val="FFFF00"/>
                </a:solidFill>
                <a:latin typeface="Garamond"/>
                <a:cs typeface="Garamond"/>
              </a:rPr>
              <a:t>Understanding </a:t>
            </a:r>
            <a:r>
              <a:rPr lang="en-US" sz="2000" b="1" dirty="0" smtClean="0">
                <a:solidFill>
                  <a:srgbClr val="FFFF00"/>
                </a:solidFill>
                <a:latin typeface="Garamond"/>
                <a:cs typeface="Garamond"/>
              </a:rPr>
              <a:t>the value</a:t>
            </a:r>
            <a:r>
              <a:rPr lang="en-US" sz="2000" b="1" dirty="0" smtClean="0">
                <a:solidFill>
                  <a:srgbClr val="FFFF00"/>
                </a:solidFill>
                <a:latin typeface="Garamond"/>
                <a:cs typeface="Garamond"/>
              </a:rPr>
              <a:t> and </a:t>
            </a:r>
            <a:r>
              <a:rPr lang="en-US" sz="2000" b="1" dirty="0" smtClean="0">
                <a:solidFill>
                  <a:srgbClr val="FFFF00"/>
                </a:solidFill>
                <a:latin typeface="Garamond"/>
                <a:cs typeface="Garamond"/>
              </a:rPr>
              <a:t>role </a:t>
            </a:r>
            <a:r>
              <a:rPr lang="en-US" sz="2000" b="1" dirty="0" smtClean="0">
                <a:solidFill>
                  <a:srgbClr val="FFFF00"/>
                </a:solidFill>
                <a:latin typeface="Garamond"/>
                <a:cs typeface="Garamond"/>
              </a:rPr>
              <a:t>of </a:t>
            </a:r>
            <a:r>
              <a:rPr lang="en-US" sz="2000" b="1" dirty="0" smtClean="0">
                <a:solidFill>
                  <a:srgbClr val="FFFF00"/>
                </a:solidFill>
                <a:latin typeface="Garamond"/>
                <a:cs typeface="Garamond"/>
              </a:rPr>
              <a:t>your </a:t>
            </a:r>
            <a:r>
              <a:rPr lang="en-US" sz="2000" b="1" dirty="0" smtClean="0">
                <a:solidFill>
                  <a:srgbClr val="FFFF00"/>
                </a:solidFill>
                <a:latin typeface="Garamond"/>
                <a:cs typeface="Garamond"/>
              </a:rPr>
              <a:t>university</a:t>
            </a:r>
          </a:p>
          <a:p>
            <a:pPr marL="342900" indent="-342900">
              <a:buAutoNum type="arabicPeriod"/>
            </a:pPr>
            <a:r>
              <a:rPr lang="en-US" sz="2000" b="1" dirty="0" smtClean="0">
                <a:solidFill>
                  <a:srgbClr val="FFFF00"/>
                </a:solidFill>
                <a:latin typeface="Garamond"/>
                <a:cs typeface="Garamond"/>
              </a:rPr>
              <a:t>More resources dedicated to improving the use of technology</a:t>
            </a:r>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a:p>
            <a:pPr marL="342900" indent="-342900">
              <a:buAutoNum type="arabicPeriod"/>
            </a:pPr>
            <a:endParaRPr lang="en-US" sz="2000" b="1" dirty="0" smtClean="0">
              <a:solidFill>
                <a:srgbClr val="FFFF00"/>
              </a:solidFill>
              <a:latin typeface="Garamond"/>
              <a:cs typeface="Garamond"/>
            </a:endParaRPr>
          </a:p>
        </p:txBody>
      </p:sp>
      <p:sp>
        <p:nvSpPr>
          <p:cNvPr id="5" name="TextBox 4"/>
          <p:cNvSpPr txBox="1"/>
          <p:nvPr/>
        </p:nvSpPr>
        <p:spPr>
          <a:xfrm>
            <a:off x="-1" y="969376"/>
            <a:ext cx="6207230" cy="1015663"/>
          </a:xfrm>
          <a:prstGeom prst="rect">
            <a:avLst/>
          </a:prstGeom>
          <a:solidFill>
            <a:schemeClr val="tx1">
              <a:alpha val="58000"/>
            </a:schemeClr>
          </a:solidFill>
        </p:spPr>
        <p:txBody>
          <a:bodyPr wrap="square" rtlCol="0">
            <a:spAutoFit/>
          </a:bodyPr>
          <a:lstStyle/>
          <a:p>
            <a:pPr marL="342900" indent="-342900"/>
            <a:r>
              <a:rPr lang="en-US" sz="4000" b="1" dirty="0" smtClean="0">
                <a:solidFill>
                  <a:srgbClr val="FFFF00"/>
                </a:solidFill>
                <a:latin typeface="Garamond"/>
                <a:cs typeface="Garamond"/>
              </a:rPr>
              <a:t>The catalysts</a:t>
            </a:r>
          </a:p>
          <a:p>
            <a:pPr marL="342900" indent="-342900">
              <a:buAutoNum type="arabicPeriod"/>
            </a:pPr>
            <a:endParaRPr lang="en-US" sz="2000" b="1" dirty="0">
              <a:solidFill>
                <a:srgbClr val="FFFFFF"/>
              </a:solidFill>
              <a:latin typeface="Garamond"/>
              <a:cs typeface="Garamon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pic>
        <p:nvPicPr>
          <p:cNvPr id="5" name="Picture 4" descr="Picture 7.png"/>
          <p:cNvPicPr>
            <a:picLocks noChangeAspect="1"/>
          </p:cNvPicPr>
          <p:nvPr/>
        </p:nvPicPr>
        <p:blipFill>
          <a:blip r:embed="rId3"/>
          <a:stretch>
            <a:fillRect/>
          </a:stretch>
        </p:blipFill>
        <p:spPr>
          <a:xfrm>
            <a:off x="0" y="634407"/>
            <a:ext cx="9144000" cy="5615101"/>
          </a:xfrm>
          <a:prstGeom prst="rect">
            <a:avLst/>
          </a:prstGeom>
        </p:spPr>
      </p:pic>
      <p:pic>
        <p:nvPicPr>
          <p:cNvPr id="6" name="Picture 5" descr="Picture 8.png"/>
          <p:cNvPicPr>
            <a:picLocks noChangeAspect="1"/>
          </p:cNvPicPr>
          <p:nvPr/>
        </p:nvPicPr>
        <p:blipFill>
          <a:blip r:embed="rId4"/>
          <a:stretch>
            <a:fillRect/>
          </a:stretch>
        </p:blipFill>
        <p:spPr>
          <a:xfrm>
            <a:off x="4677504" y="5347661"/>
            <a:ext cx="3339682" cy="888889"/>
          </a:xfrm>
          <a:prstGeom prst="rect">
            <a:avLst/>
          </a:prstGeom>
        </p:spPr>
      </p:pic>
      <p:sp>
        <p:nvSpPr>
          <p:cNvPr id="8" name="TextBox 7"/>
          <p:cNvSpPr txBox="1"/>
          <p:nvPr/>
        </p:nvSpPr>
        <p:spPr>
          <a:xfrm>
            <a:off x="-92334" y="0"/>
            <a:ext cx="9236333" cy="7017307"/>
          </a:xfrm>
          <a:prstGeom prst="rect">
            <a:avLst/>
          </a:prstGeom>
          <a:solidFill>
            <a:schemeClr val="tx1">
              <a:alpha val="41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err="1" smtClean="0"/>
          </a:p>
          <a:p>
            <a:endParaRPr lang="en-US" dirty="0"/>
          </a:p>
        </p:txBody>
      </p:sp>
      <p:sp>
        <p:nvSpPr>
          <p:cNvPr id="4" name="TextBox 3"/>
          <p:cNvSpPr txBox="1"/>
          <p:nvPr/>
        </p:nvSpPr>
        <p:spPr>
          <a:xfrm>
            <a:off x="-1" y="2206889"/>
            <a:ext cx="6547062" cy="1015663"/>
          </a:xfrm>
          <a:prstGeom prst="rect">
            <a:avLst/>
          </a:prstGeom>
          <a:solidFill>
            <a:schemeClr val="tx1">
              <a:alpha val="91000"/>
            </a:schemeClr>
          </a:solidFill>
        </p:spPr>
        <p:txBody>
          <a:bodyPr wrap="square" rtlCol="0">
            <a:spAutoFit/>
          </a:bodyPr>
          <a:lstStyle/>
          <a:p>
            <a:pPr marL="342900" indent="-342900"/>
            <a:r>
              <a:rPr lang="en-US" sz="4000" b="1" dirty="0" err="1" smtClean="0">
                <a:solidFill>
                  <a:srgbClr val="FFFF00"/>
                </a:solidFill>
                <a:latin typeface="Garamond"/>
                <a:cs typeface="Garamond"/>
              </a:rPr>
              <a:t>p</a:t>
            </a:r>
            <a:r>
              <a:rPr lang="en-US" sz="4000" b="1" dirty="0" err="1" smtClean="0">
                <a:solidFill>
                  <a:srgbClr val="FFFF00"/>
                </a:solidFill>
                <a:latin typeface="Garamond"/>
                <a:cs typeface="Garamond"/>
              </a:rPr>
              <a:t>eter.bradwell@demos.co.uk</a:t>
            </a:r>
            <a:endParaRPr lang="en-US" sz="4000" b="1" dirty="0" smtClean="0">
              <a:solidFill>
                <a:srgbClr val="FFFF00"/>
              </a:solidFill>
              <a:latin typeface="Garamond"/>
              <a:cs typeface="Garamond"/>
            </a:endParaRPr>
          </a:p>
          <a:p>
            <a:pPr marL="342900" indent="-342900">
              <a:buAutoNum type="arabicPeriod"/>
            </a:pPr>
            <a:endParaRPr lang="en-US" sz="2000" b="1" dirty="0">
              <a:solidFill>
                <a:srgbClr val="FFFFFF"/>
              </a:solidFill>
              <a:latin typeface="Garamond"/>
              <a:cs typeface="Garamon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1600200"/>
            <a:ext cx="5883261" cy="1015663"/>
          </a:xfrm>
          <a:prstGeom prst="rect">
            <a:avLst/>
          </a:prstGeom>
          <a:solidFill>
            <a:schemeClr val="tx1">
              <a:alpha val="66000"/>
            </a:schemeClr>
          </a:solidFill>
        </p:spPr>
        <p:txBody>
          <a:bodyPr wrap="square" rtlCol="0">
            <a:spAutoFit/>
          </a:bodyPr>
          <a:lstStyle/>
          <a:p>
            <a:pPr algn="r"/>
            <a:r>
              <a:rPr lang="en-US" sz="6000" dirty="0" smtClean="0">
                <a:solidFill>
                  <a:srgbClr val="FFFF00"/>
                </a:solidFill>
                <a:latin typeface="Garamond"/>
                <a:cs typeface="Garamond"/>
              </a:rPr>
              <a:t>Questions for you</a:t>
            </a:r>
            <a:endParaRPr lang="en-US" sz="6000" dirty="0">
              <a:solidFill>
                <a:srgbClr val="FFFF00"/>
              </a:solidFill>
              <a:latin typeface="Garamond"/>
              <a:cs typeface="Garamond"/>
            </a:endParaRPr>
          </a:p>
        </p:txBody>
      </p:sp>
      <p:sp>
        <p:nvSpPr>
          <p:cNvPr id="5" name="TextBox 4"/>
          <p:cNvSpPr txBox="1"/>
          <p:nvPr/>
        </p:nvSpPr>
        <p:spPr>
          <a:xfrm>
            <a:off x="-1" y="3071036"/>
            <a:ext cx="4587388" cy="1938992"/>
          </a:xfrm>
          <a:prstGeom prst="rect">
            <a:avLst/>
          </a:prstGeom>
          <a:solidFill>
            <a:schemeClr val="tx1">
              <a:alpha val="66000"/>
            </a:schemeClr>
          </a:solidFill>
        </p:spPr>
        <p:txBody>
          <a:bodyPr wrap="square" rtlCol="0">
            <a:spAutoFit/>
          </a:bodyPr>
          <a:lstStyle/>
          <a:p>
            <a:pPr lvl="1">
              <a:buFont typeface="Arial"/>
              <a:buChar char="•"/>
            </a:pPr>
            <a:r>
              <a:rPr lang="en-US" sz="4000" dirty="0" smtClean="0">
                <a:solidFill>
                  <a:srgbClr val="FFFF00"/>
                </a:solidFill>
                <a:latin typeface="Garamond"/>
                <a:cs typeface="Garamond"/>
              </a:rPr>
              <a:t>What’s missing?</a:t>
            </a:r>
          </a:p>
          <a:p>
            <a:pPr lvl="1">
              <a:buFont typeface="Arial"/>
              <a:buChar char="•"/>
            </a:pPr>
            <a:r>
              <a:rPr lang="en-US" sz="4000" dirty="0" smtClean="0">
                <a:solidFill>
                  <a:srgbClr val="FFFF00"/>
                </a:solidFill>
                <a:latin typeface="Garamond"/>
                <a:cs typeface="Garamond"/>
              </a:rPr>
              <a:t>What’s wrong?</a:t>
            </a:r>
          </a:p>
          <a:p>
            <a:pPr lvl="1">
              <a:buFont typeface="Arial"/>
              <a:buChar char="•"/>
            </a:pPr>
            <a:r>
              <a:rPr lang="en-US" sz="4000" dirty="0" smtClean="0">
                <a:solidFill>
                  <a:srgbClr val="FFFF00"/>
                </a:solidFill>
                <a:latin typeface="Garamond"/>
                <a:cs typeface="Garamond"/>
              </a:rPr>
              <a:t>What’s useful?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1936" y="-505362"/>
            <a:ext cx="15194197" cy="10944762"/>
          </a:xfrm>
          <a:prstGeom prst="rect">
            <a:avLst/>
          </a:prstGeom>
        </p:spPr>
      </p:pic>
      <p:sp>
        <p:nvSpPr>
          <p:cNvPr id="5" name="TextBox 4"/>
          <p:cNvSpPr txBox="1"/>
          <p:nvPr/>
        </p:nvSpPr>
        <p:spPr>
          <a:xfrm>
            <a:off x="-1" y="1600200"/>
            <a:ext cx="8396514" cy="1015663"/>
          </a:xfrm>
          <a:prstGeom prst="rect">
            <a:avLst/>
          </a:prstGeom>
          <a:solidFill>
            <a:schemeClr val="tx1">
              <a:alpha val="66000"/>
            </a:schemeClr>
          </a:solidFill>
        </p:spPr>
        <p:txBody>
          <a:bodyPr wrap="square" rtlCol="0">
            <a:spAutoFit/>
          </a:bodyPr>
          <a:lstStyle/>
          <a:p>
            <a:pPr algn="r"/>
            <a:r>
              <a:rPr lang="en-US" sz="6000" dirty="0" smtClean="0">
                <a:solidFill>
                  <a:srgbClr val="FFFF00"/>
                </a:solidFill>
                <a:latin typeface="Garamond"/>
                <a:cs typeface="Garamond"/>
              </a:rPr>
              <a:t>An ‘Edgeless’ University?</a:t>
            </a:r>
            <a:endParaRPr lang="en-US" sz="6000" dirty="0">
              <a:solidFill>
                <a:srgbClr val="FFFF00"/>
              </a:solidFill>
              <a:latin typeface="Garamond"/>
              <a:cs typeface="Garamond"/>
            </a:endParaRPr>
          </a:p>
        </p:txBody>
      </p:sp>
      <p:sp>
        <p:nvSpPr>
          <p:cNvPr id="6" name="TextBox 5"/>
          <p:cNvSpPr txBox="1"/>
          <p:nvPr/>
        </p:nvSpPr>
        <p:spPr>
          <a:xfrm>
            <a:off x="0" y="2923639"/>
            <a:ext cx="6828589" cy="646331"/>
          </a:xfrm>
          <a:prstGeom prst="rect">
            <a:avLst/>
          </a:prstGeom>
          <a:solidFill>
            <a:schemeClr val="tx1">
              <a:alpha val="60000"/>
            </a:schemeClr>
          </a:solidFill>
        </p:spPr>
        <p:txBody>
          <a:bodyPr wrap="square" rtlCol="0">
            <a:spAutoFit/>
          </a:bodyPr>
          <a:lstStyle/>
          <a:p>
            <a:r>
              <a:rPr lang="en-US" sz="3600" dirty="0" smtClean="0">
                <a:solidFill>
                  <a:srgbClr val="FFFFFF"/>
                </a:solidFill>
                <a:latin typeface="Garamond"/>
                <a:cs typeface="Garamond"/>
              </a:rPr>
              <a:t>‘….in function, not in form…’</a:t>
            </a:r>
            <a:endParaRPr lang="en-US" sz="3600" dirty="0">
              <a:solidFill>
                <a:srgbClr val="FFFFFF"/>
              </a:solidFill>
              <a:latin typeface="Garamond"/>
              <a:cs typeface="Garamon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51137"/>
            <a:ext cx="9419877" cy="6965402"/>
          </a:xfrm>
          <a:prstGeom prst="rect">
            <a:avLst/>
          </a:prstGeom>
        </p:spPr>
      </p:pic>
      <p:sp>
        <p:nvSpPr>
          <p:cNvPr id="4" name="TextBox 3"/>
          <p:cNvSpPr txBox="1"/>
          <p:nvPr/>
        </p:nvSpPr>
        <p:spPr>
          <a:xfrm>
            <a:off x="0" y="1600200"/>
            <a:ext cx="8345419" cy="1015663"/>
          </a:xfrm>
          <a:prstGeom prst="rect">
            <a:avLst/>
          </a:prstGeom>
          <a:solidFill>
            <a:schemeClr val="tx1">
              <a:alpha val="66000"/>
            </a:schemeClr>
          </a:solidFill>
        </p:spPr>
        <p:txBody>
          <a:bodyPr wrap="square" rtlCol="0">
            <a:spAutoFit/>
          </a:bodyPr>
          <a:lstStyle/>
          <a:p>
            <a:pPr algn="r"/>
            <a:r>
              <a:rPr lang="en-US" sz="6000" dirty="0" smtClean="0">
                <a:solidFill>
                  <a:srgbClr val="FFFF00"/>
                </a:solidFill>
                <a:latin typeface="Garamond"/>
                <a:cs typeface="Garamond"/>
              </a:rPr>
              <a:t>The status of</a:t>
            </a:r>
            <a:r>
              <a:rPr lang="en-US" sz="6000" dirty="0" smtClean="0">
                <a:solidFill>
                  <a:srgbClr val="FFFF00"/>
                </a:solidFill>
                <a:latin typeface="Garamond"/>
                <a:cs typeface="Garamond"/>
              </a:rPr>
              <a:t> universities</a:t>
            </a:r>
            <a:endParaRPr lang="en-US" sz="6000" dirty="0">
              <a:solidFill>
                <a:srgbClr val="FFFF00"/>
              </a:solidFill>
              <a:latin typeface="Garamond"/>
              <a:cs typeface="Garamond"/>
            </a:endParaRPr>
          </a:p>
        </p:txBody>
      </p:sp>
      <p:sp>
        <p:nvSpPr>
          <p:cNvPr id="7" name="TextBox 6"/>
          <p:cNvSpPr txBox="1"/>
          <p:nvPr/>
        </p:nvSpPr>
        <p:spPr>
          <a:xfrm>
            <a:off x="-1" y="3071036"/>
            <a:ext cx="7451268" cy="2554545"/>
          </a:xfrm>
          <a:prstGeom prst="rect">
            <a:avLst/>
          </a:prstGeom>
          <a:solidFill>
            <a:schemeClr val="tx1">
              <a:alpha val="66000"/>
            </a:schemeClr>
          </a:solidFill>
        </p:spPr>
        <p:txBody>
          <a:bodyPr wrap="square" rtlCol="0">
            <a:spAutoFit/>
          </a:bodyPr>
          <a:lstStyle/>
          <a:p>
            <a:pPr lvl="1">
              <a:buFont typeface="Arial"/>
              <a:buChar char="•"/>
            </a:pPr>
            <a:r>
              <a:rPr lang="en-US" sz="4000" dirty="0" smtClean="0">
                <a:solidFill>
                  <a:srgbClr val="FFFF00"/>
                </a:solidFill>
                <a:latin typeface="Garamond"/>
                <a:cs typeface="Garamond"/>
              </a:rPr>
              <a:t>Four British institutions among the top ten global </a:t>
            </a:r>
            <a:r>
              <a:rPr lang="en-US" sz="4000" dirty="0" smtClean="0">
                <a:solidFill>
                  <a:srgbClr val="FFFF00"/>
                </a:solidFill>
                <a:latin typeface="Garamond"/>
                <a:cs typeface="Garamond"/>
              </a:rPr>
              <a:t>universities</a:t>
            </a:r>
          </a:p>
          <a:p>
            <a:pPr lvl="1">
              <a:buFont typeface="Arial"/>
              <a:buChar char="•"/>
            </a:pPr>
            <a:r>
              <a:rPr lang="en-US" sz="4000" dirty="0" smtClean="0">
                <a:solidFill>
                  <a:srgbClr val="FFFF00"/>
                </a:solidFill>
                <a:latin typeface="Garamond"/>
                <a:cs typeface="Garamond"/>
              </a:rPr>
              <a:t>Contribute £59bn to UK economy</a:t>
            </a:r>
            <a:endParaRPr lang="en-US" sz="4000" dirty="0" smtClean="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51137"/>
            <a:ext cx="9419877" cy="6965402"/>
          </a:xfrm>
          <a:prstGeom prst="rect">
            <a:avLst/>
          </a:prstGeom>
        </p:spPr>
      </p:pic>
      <p:sp>
        <p:nvSpPr>
          <p:cNvPr id="5" name="TextBox 4"/>
          <p:cNvSpPr txBox="1"/>
          <p:nvPr/>
        </p:nvSpPr>
        <p:spPr>
          <a:xfrm>
            <a:off x="0" y="3071036"/>
            <a:ext cx="6790372" cy="2554545"/>
          </a:xfrm>
          <a:prstGeom prst="rect">
            <a:avLst/>
          </a:prstGeom>
          <a:solidFill>
            <a:schemeClr val="tx1">
              <a:alpha val="66000"/>
            </a:schemeClr>
          </a:solidFill>
        </p:spPr>
        <p:txBody>
          <a:bodyPr wrap="square" rtlCol="0">
            <a:spAutoFit/>
          </a:bodyPr>
          <a:lstStyle/>
          <a:p>
            <a:pPr lvl="1">
              <a:buFont typeface="Arial"/>
              <a:buChar char="•"/>
            </a:pPr>
            <a:r>
              <a:rPr lang="en-US" sz="4000" dirty="0" smtClean="0">
                <a:solidFill>
                  <a:srgbClr val="FFFF00"/>
                </a:solidFill>
                <a:latin typeface="Garamond"/>
                <a:cs typeface="Garamond"/>
              </a:rPr>
              <a:t>Maintaining standards</a:t>
            </a:r>
          </a:p>
          <a:p>
            <a:pPr lvl="1">
              <a:buFont typeface="Arial"/>
              <a:buChar char="•"/>
            </a:pPr>
            <a:r>
              <a:rPr lang="en-US" sz="4000" dirty="0" smtClean="0">
                <a:solidFill>
                  <a:srgbClr val="FFFF00"/>
                </a:solidFill>
                <a:latin typeface="Garamond"/>
                <a:cs typeface="Garamond"/>
              </a:rPr>
              <a:t>Rising </a:t>
            </a:r>
            <a:r>
              <a:rPr lang="en-US" sz="4000" dirty="0" smtClean="0">
                <a:solidFill>
                  <a:srgbClr val="FFFF00"/>
                </a:solidFill>
                <a:latin typeface="Garamond"/>
                <a:cs typeface="Garamond"/>
              </a:rPr>
              <a:t>demand and widening </a:t>
            </a:r>
            <a:r>
              <a:rPr lang="en-US" sz="4000" dirty="0" smtClean="0">
                <a:solidFill>
                  <a:srgbClr val="FFFF00"/>
                </a:solidFill>
                <a:latin typeface="Garamond"/>
                <a:cs typeface="Garamond"/>
              </a:rPr>
              <a:t>participation</a:t>
            </a:r>
            <a:endParaRPr lang="en-US" sz="4000" dirty="0" smtClean="0">
              <a:solidFill>
                <a:srgbClr val="FFFF00"/>
              </a:solidFill>
              <a:latin typeface="Garamond"/>
              <a:cs typeface="Garamond"/>
            </a:endParaRPr>
          </a:p>
          <a:p>
            <a:pPr lvl="1">
              <a:buFont typeface="Arial"/>
              <a:buChar char="•"/>
            </a:pPr>
            <a:r>
              <a:rPr lang="en-US" sz="4000" dirty="0" smtClean="0">
                <a:solidFill>
                  <a:srgbClr val="FFFF00"/>
                </a:solidFill>
                <a:latin typeface="Garamond"/>
                <a:cs typeface="Garamond"/>
              </a:rPr>
              <a:t>Strained resources</a:t>
            </a:r>
          </a:p>
        </p:txBody>
      </p:sp>
      <p:sp>
        <p:nvSpPr>
          <p:cNvPr id="6" name="TextBox 5"/>
          <p:cNvSpPr txBox="1"/>
          <p:nvPr/>
        </p:nvSpPr>
        <p:spPr>
          <a:xfrm>
            <a:off x="0" y="1600200"/>
            <a:ext cx="9144000" cy="1015663"/>
          </a:xfrm>
          <a:prstGeom prst="rect">
            <a:avLst/>
          </a:prstGeom>
          <a:solidFill>
            <a:schemeClr val="tx1">
              <a:alpha val="66000"/>
            </a:schemeClr>
          </a:solidFill>
        </p:spPr>
        <p:txBody>
          <a:bodyPr wrap="square" rtlCol="0">
            <a:spAutoFit/>
          </a:bodyPr>
          <a:lstStyle/>
          <a:p>
            <a:pPr algn="r"/>
            <a:r>
              <a:rPr lang="en-US" sz="6000" dirty="0" smtClean="0">
                <a:solidFill>
                  <a:srgbClr val="FFFF00"/>
                </a:solidFill>
                <a:latin typeface="Garamond"/>
                <a:cs typeface="Garamond"/>
              </a:rPr>
              <a:t>The</a:t>
            </a:r>
            <a:r>
              <a:rPr lang="en-US" sz="6000" dirty="0" smtClean="0">
                <a:solidFill>
                  <a:srgbClr val="FFFF00"/>
                </a:solidFill>
                <a:latin typeface="Garamond"/>
                <a:cs typeface="Garamond"/>
              </a:rPr>
              <a:t> challenges for universities</a:t>
            </a:r>
            <a:endParaRPr lang="en-US" sz="6000" dirty="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blip>
          <a:stretch>
            <a:fillRect/>
          </a:stretch>
        </p:blipFill>
        <p:spPr>
          <a:xfrm>
            <a:off x="0" y="0"/>
            <a:ext cx="9144000" cy="6858000"/>
          </a:xfrm>
          <a:prstGeom prst="rect">
            <a:avLst/>
          </a:prstGeom>
        </p:spPr>
      </p:pic>
      <p:sp>
        <p:nvSpPr>
          <p:cNvPr id="5" name="TextBox 4"/>
          <p:cNvSpPr txBox="1"/>
          <p:nvPr/>
        </p:nvSpPr>
        <p:spPr>
          <a:xfrm>
            <a:off x="0" y="3071036"/>
            <a:ext cx="7049546" cy="3170099"/>
          </a:xfrm>
          <a:prstGeom prst="rect">
            <a:avLst/>
          </a:prstGeom>
          <a:solidFill>
            <a:schemeClr val="tx1">
              <a:alpha val="66000"/>
            </a:schemeClr>
          </a:solidFill>
        </p:spPr>
        <p:txBody>
          <a:bodyPr wrap="square" rtlCol="0">
            <a:spAutoFit/>
          </a:bodyPr>
          <a:lstStyle/>
          <a:p>
            <a:pPr lvl="1">
              <a:buFont typeface="Arial"/>
              <a:buChar char="•"/>
            </a:pPr>
            <a:r>
              <a:rPr lang="en-US" sz="4000" dirty="0" smtClean="0">
                <a:solidFill>
                  <a:srgbClr val="FFFF00"/>
                </a:solidFill>
                <a:latin typeface="Garamond"/>
                <a:cs typeface="Garamond"/>
              </a:rPr>
              <a:t>Global financial crisis</a:t>
            </a:r>
          </a:p>
          <a:p>
            <a:pPr lvl="1">
              <a:buFont typeface="Arial"/>
              <a:buChar char="•"/>
            </a:pPr>
            <a:r>
              <a:rPr lang="en-US" sz="4000" dirty="0" smtClean="0">
                <a:solidFill>
                  <a:srgbClr val="FFFF00"/>
                </a:solidFill>
                <a:latin typeface="Garamond"/>
                <a:cs typeface="Garamond"/>
              </a:rPr>
              <a:t>How can universities maintain standards, continue to improve access, all with strained resources?</a:t>
            </a:r>
          </a:p>
        </p:txBody>
      </p:sp>
      <p:sp>
        <p:nvSpPr>
          <p:cNvPr id="6" name="TextBox 5"/>
          <p:cNvSpPr txBox="1"/>
          <p:nvPr/>
        </p:nvSpPr>
        <p:spPr>
          <a:xfrm>
            <a:off x="0" y="1600200"/>
            <a:ext cx="7451268" cy="1015663"/>
          </a:xfrm>
          <a:prstGeom prst="rect">
            <a:avLst/>
          </a:prstGeom>
          <a:solidFill>
            <a:schemeClr val="tx1">
              <a:alpha val="66000"/>
            </a:schemeClr>
          </a:solidFill>
        </p:spPr>
        <p:txBody>
          <a:bodyPr wrap="square" rtlCol="0">
            <a:spAutoFit/>
          </a:bodyPr>
          <a:lstStyle/>
          <a:p>
            <a:pPr algn="r"/>
            <a:r>
              <a:rPr lang="en-US" sz="6000" dirty="0" smtClean="0">
                <a:solidFill>
                  <a:srgbClr val="FFFF00"/>
                </a:solidFill>
                <a:latin typeface="Garamond"/>
                <a:cs typeface="Garamond"/>
              </a:rPr>
              <a:t>The ‘perfect storm?’</a:t>
            </a:r>
            <a:endParaRPr lang="en-US" sz="6000" dirty="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38425" y="650219"/>
            <a:ext cx="3899101" cy="5475944"/>
          </a:xfrm>
          <a:prstGeom prst="rect">
            <a:avLst/>
          </a:prstGeom>
        </p:spPr>
      </p:pic>
      <p:sp>
        <p:nvSpPr>
          <p:cNvPr id="7" name="TextBox 6"/>
          <p:cNvSpPr txBox="1"/>
          <p:nvPr/>
        </p:nvSpPr>
        <p:spPr>
          <a:xfrm>
            <a:off x="0" y="1600200"/>
            <a:ext cx="7865946" cy="1015663"/>
          </a:xfrm>
          <a:prstGeom prst="rect">
            <a:avLst/>
          </a:prstGeom>
          <a:solidFill>
            <a:schemeClr val="tx1">
              <a:alpha val="66000"/>
            </a:schemeClr>
          </a:solidFill>
        </p:spPr>
        <p:txBody>
          <a:bodyPr wrap="square" rtlCol="0">
            <a:spAutoFit/>
          </a:bodyPr>
          <a:lstStyle/>
          <a:p>
            <a:pPr algn="r"/>
            <a:r>
              <a:rPr lang="en-US" sz="6000" dirty="0" smtClean="0">
                <a:solidFill>
                  <a:srgbClr val="FFFF00"/>
                </a:solidFill>
                <a:latin typeface="Garamond"/>
                <a:cs typeface="Garamond"/>
              </a:rPr>
              <a:t>What can technology do?</a:t>
            </a:r>
            <a:endParaRPr lang="en-US" sz="6000" dirty="0">
              <a:solidFill>
                <a:srgbClr val="FFFF00"/>
              </a:solidFill>
              <a:latin typeface="Garamond"/>
              <a:cs typeface="Garamond"/>
            </a:endParaRPr>
          </a:p>
        </p:txBody>
      </p:sp>
      <p:sp>
        <p:nvSpPr>
          <p:cNvPr id="8" name="TextBox 7"/>
          <p:cNvSpPr txBox="1"/>
          <p:nvPr/>
        </p:nvSpPr>
        <p:spPr>
          <a:xfrm>
            <a:off x="0" y="3071036"/>
            <a:ext cx="7049546" cy="1323439"/>
          </a:xfrm>
          <a:prstGeom prst="rect">
            <a:avLst/>
          </a:prstGeom>
          <a:solidFill>
            <a:schemeClr val="tx1">
              <a:alpha val="66000"/>
            </a:schemeClr>
          </a:solidFill>
        </p:spPr>
        <p:txBody>
          <a:bodyPr wrap="square" rtlCol="0">
            <a:spAutoFit/>
          </a:bodyPr>
          <a:lstStyle/>
          <a:p>
            <a:pPr lvl="1">
              <a:buFont typeface="Arial"/>
              <a:buChar char="•"/>
            </a:pPr>
            <a:r>
              <a:rPr lang="en-US" sz="4000" dirty="0" smtClean="0">
                <a:solidFill>
                  <a:srgbClr val="FFFF00"/>
                </a:solidFill>
                <a:latin typeface="Garamond"/>
                <a:cs typeface="Garamond"/>
              </a:rPr>
              <a:t>The age of </a:t>
            </a:r>
            <a:r>
              <a:rPr lang="en-US" sz="4000" dirty="0" smtClean="0">
                <a:solidFill>
                  <a:srgbClr val="FFFF00"/>
                </a:solidFill>
                <a:latin typeface="Garamond"/>
                <a:cs typeface="Garamond"/>
              </a:rPr>
              <a:t>knowledge, ideas and </a:t>
            </a:r>
            <a:r>
              <a:rPr lang="en-US" sz="4000" dirty="0" smtClean="0">
                <a:solidFill>
                  <a:srgbClr val="FFFF00"/>
                </a:solidFill>
                <a:latin typeface="Garamond"/>
                <a:cs typeface="Garamond"/>
              </a:rPr>
              <a:t>information</a:t>
            </a:r>
            <a:r>
              <a:rPr lang="en-US" sz="4000" dirty="0" smtClean="0">
                <a:solidFill>
                  <a:srgbClr val="FFFF00"/>
                </a:solidFill>
                <a:latin typeface="Garamond"/>
                <a:cs typeface="Garamond"/>
              </a:rPr>
              <a:t>.</a:t>
            </a:r>
            <a:endParaRPr lang="en-US" sz="4000" dirty="0" smtClean="0">
              <a:solidFill>
                <a:srgbClr val="FFFF00"/>
              </a:solidFill>
              <a:latin typeface="Garamond"/>
              <a:cs typeface="Garamon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png"/>
          <p:cNvPicPr>
            <a:picLocks noGrp="1" noChangeAspect="1"/>
          </p:cNvPicPr>
          <p:nvPr>
            <p:ph idx="1"/>
          </p:nvPr>
        </p:nvPicPr>
        <p:blipFill>
          <a:blip r:embed="rId2"/>
          <a:srcRect l="3507" t="17610" r="2416" b="3722"/>
          <a:stretch>
            <a:fillRect/>
          </a:stretch>
        </p:blipFill>
        <p:spPr>
          <a:xfrm>
            <a:off x="-1430422" y="0"/>
            <a:ext cx="13122109"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3828</TotalTime>
  <Words>1166</Words>
  <Application>Microsoft Macintosh PowerPoint</Application>
  <PresentationFormat>On-screen Show (4:3)</PresentationFormat>
  <Paragraphs>200</Paragraphs>
  <Slides>28</Slides>
  <Notes>14</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Not just a threat</vt:lpstr>
      <vt:lpstr>Not just a threat</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Demos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Edgeless University</dc:title>
  <dc:creator>Peter Bradwell</dc:creator>
  <cp:lastModifiedBy>Peter Bradwell</cp:lastModifiedBy>
  <cp:revision>48</cp:revision>
  <dcterms:created xsi:type="dcterms:W3CDTF">2009-11-09T14:50:28Z</dcterms:created>
  <dcterms:modified xsi:type="dcterms:W3CDTF">2009-11-10T13:50:18Z</dcterms:modified>
</cp:coreProperties>
</file>